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9.xml" ContentType="application/vnd.openxmlformats-officedocument.presentationml.tags+xml"/>
  <Default Extension="emf" ContentType="image/x-emf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notesSlides/notesSlide17.xml" ContentType="application/vnd.openxmlformats-officedocument.presentationml.notesSlide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Default Extension="vml" ContentType="application/vnd.openxmlformats-officedocument.vmlDrawing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5252" r:id="rId1"/>
    <p:sldMasterId id="2147485638" r:id="rId2"/>
    <p:sldMasterId id="2147485641" r:id="rId3"/>
    <p:sldMasterId id="2147485654" r:id="rId4"/>
  </p:sldMasterIdLst>
  <p:notesMasterIdLst>
    <p:notesMasterId r:id="rId41"/>
  </p:notesMasterIdLst>
  <p:handoutMasterIdLst>
    <p:handoutMasterId r:id="rId42"/>
  </p:handoutMasterIdLst>
  <p:sldIdLst>
    <p:sldId id="451" r:id="rId5"/>
    <p:sldId id="617" r:id="rId6"/>
    <p:sldId id="613" r:id="rId7"/>
    <p:sldId id="518" r:id="rId8"/>
    <p:sldId id="527" r:id="rId9"/>
    <p:sldId id="614" r:id="rId10"/>
    <p:sldId id="580" r:id="rId11"/>
    <p:sldId id="581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615" r:id="rId22"/>
    <p:sldId id="591" r:id="rId23"/>
    <p:sldId id="592" r:id="rId24"/>
    <p:sldId id="616" r:id="rId25"/>
    <p:sldId id="593" r:id="rId26"/>
    <p:sldId id="594" r:id="rId27"/>
    <p:sldId id="595" r:id="rId28"/>
    <p:sldId id="596" r:id="rId29"/>
    <p:sldId id="598" r:id="rId30"/>
    <p:sldId id="599" r:id="rId31"/>
    <p:sldId id="600" r:id="rId32"/>
    <p:sldId id="601" r:id="rId33"/>
    <p:sldId id="602" r:id="rId34"/>
    <p:sldId id="603" r:id="rId35"/>
    <p:sldId id="604" r:id="rId36"/>
    <p:sldId id="605" r:id="rId37"/>
    <p:sldId id="606" r:id="rId38"/>
    <p:sldId id="607" r:id="rId39"/>
    <p:sldId id="608" r:id="rId40"/>
  </p:sldIdLst>
  <p:sldSz cx="9906000" cy="6858000" type="A4"/>
  <p:notesSz cx="6805613" cy="9939338"/>
  <p:defaultTextStyle>
    <a:defPPr>
      <a:defRPr lang="ko-KR"/>
    </a:defPPr>
    <a:lvl1pPr algn="l" rtl="0" fontAlgn="base" latinLnBrk="1">
      <a:spcBef>
        <a:spcPct val="50000"/>
      </a:spcBef>
      <a:spcAft>
        <a:spcPct val="0"/>
      </a:spcAft>
      <a:buChar char="•"/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1pPr>
    <a:lvl2pPr marL="457200" algn="l" rtl="0" fontAlgn="base" latinLnBrk="1">
      <a:spcBef>
        <a:spcPct val="50000"/>
      </a:spcBef>
      <a:spcAft>
        <a:spcPct val="0"/>
      </a:spcAft>
      <a:buChar char="•"/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2pPr>
    <a:lvl3pPr marL="914400" algn="l" rtl="0" fontAlgn="base" latinLnBrk="1">
      <a:spcBef>
        <a:spcPct val="50000"/>
      </a:spcBef>
      <a:spcAft>
        <a:spcPct val="0"/>
      </a:spcAft>
      <a:buChar char="•"/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3pPr>
    <a:lvl4pPr marL="1371600" algn="l" rtl="0" fontAlgn="base" latinLnBrk="1">
      <a:spcBef>
        <a:spcPct val="50000"/>
      </a:spcBef>
      <a:spcAft>
        <a:spcPct val="0"/>
      </a:spcAft>
      <a:buChar char="•"/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4pPr>
    <a:lvl5pPr marL="1828800" algn="l" rtl="0" fontAlgn="base" latinLnBrk="1">
      <a:spcBef>
        <a:spcPct val="50000"/>
      </a:spcBef>
      <a:spcAft>
        <a:spcPct val="0"/>
      </a:spcAft>
      <a:buChar char="•"/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5pPr>
    <a:lvl6pPr marL="2286000" algn="l" defTabSz="914400" rtl="0" eaLnBrk="1" latinLnBrk="1" hangingPunct="1"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6pPr>
    <a:lvl7pPr marL="2743200" algn="l" defTabSz="914400" rtl="0" eaLnBrk="1" latinLnBrk="1" hangingPunct="1"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7pPr>
    <a:lvl8pPr marL="3200400" algn="l" defTabSz="914400" rtl="0" eaLnBrk="1" latinLnBrk="1" hangingPunct="1"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8pPr>
    <a:lvl9pPr marL="3657600" algn="l" defTabSz="914400" rtl="0" eaLnBrk="1" latinLnBrk="1" hangingPunct="1">
      <a:defRPr kumimoji="1" sz="1200" b="1" kern="1200">
        <a:solidFill>
          <a:schemeClr val="tx1"/>
        </a:solidFill>
        <a:latin typeface="Arial" pitchFamily="34" charset="0"/>
        <a:ea typeface="돋움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C0066"/>
    <a:srgbClr val="FFCCCC"/>
    <a:srgbClr val="FFFF00"/>
    <a:srgbClr val="006600"/>
    <a:srgbClr val="000000"/>
    <a:srgbClr val="FFFFCC"/>
    <a:srgbClr val="CCFFCC"/>
    <a:srgbClr val="F8F8F8"/>
    <a:srgbClr val="0000FF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4" autoAdjust="0"/>
    <p:restoredTop sz="99570" autoAdjust="0"/>
  </p:normalViewPr>
  <p:slideViewPr>
    <p:cSldViewPr showGuides="1">
      <p:cViewPr varScale="1">
        <p:scale>
          <a:sx n="88" d="100"/>
          <a:sy n="88" d="100"/>
        </p:scale>
        <p:origin x="-1267" y="-72"/>
      </p:cViewPr>
      <p:guideLst>
        <p:guide orient="horz" pos="3929"/>
        <p:guide pos="60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howGuides="1">
      <p:cViewPr>
        <p:scale>
          <a:sx n="66" d="100"/>
          <a:sy n="66" d="100"/>
        </p:scale>
        <p:origin x="-2250" y="-72"/>
      </p:cViewPr>
      <p:guideLst>
        <p:guide orient="horz" pos="3131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1C2ACB8-7B9A-4393-9B64-215F18AA935A}" type="datetimeFigureOut">
              <a:rPr lang="ko-KR" altLang="en-US"/>
              <a:pPr>
                <a:defRPr/>
              </a:pPr>
              <a:t>2013-02-11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E771E0E-6450-4550-AF9C-4BB296C6D33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 b="0" u="none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 u="none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2788" y="746125"/>
            <a:ext cx="538003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200" b="0" u="none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b="0" u="none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81FE767-4FEF-4978-99C4-4D00747FD80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Rectangle 7"/>
          <p:cNvSpPr txBox="1">
            <a:spLocks noGrp="1" noChangeArrowheads="1"/>
          </p:cNvSpPr>
          <p:nvPr/>
        </p:nvSpPr>
        <p:spPr bwMode="auto">
          <a:xfrm>
            <a:off x="3855140" y="9440864"/>
            <a:ext cx="294888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b"/>
          <a:lstStyle/>
          <a:p>
            <a:pPr algn="r">
              <a:spcBef>
                <a:spcPct val="0"/>
              </a:spcBef>
              <a:buFontTx/>
              <a:buNone/>
            </a:pPr>
            <a:fld id="{E8837857-F7CE-4E4D-83F9-9D5E7ED3F955}" type="slidenum">
              <a:rPr lang="en-US" altLang="ko-KR" b="0">
                <a:solidFill>
                  <a:srgbClr val="000000"/>
                </a:solidFill>
                <a:latin typeface="굴림" charset="-127"/>
                <a:ea typeface="굴림" charset="-127"/>
                <a:cs typeface="Arial" charset="0"/>
              </a:rPr>
              <a:pPr algn="r">
                <a:spcBef>
                  <a:spcPct val="0"/>
                </a:spcBef>
                <a:buFontTx/>
                <a:buNone/>
              </a:pPr>
              <a:t>6</a:t>
            </a:fld>
            <a:endParaRPr lang="en-US" altLang="ko-KR" b="0">
              <a:solidFill>
                <a:srgbClr val="000000"/>
              </a:solidFill>
              <a:latin typeface="굴림" charset="-127"/>
              <a:ea typeface="굴림" charset="-127"/>
              <a:cs typeface="Arial" charset="0"/>
            </a:endParaRPr>
          </a:p>
        </p:txBody>
      </p:sp>
      <p:sp>
        <p:nvSpPr>
          <p:cNvPr id="485378" name="Rectangle 7"/>
          <p:cNvSpPr txBox="1">
            <a:spLocks noGrp="1" noChangeArrowheads="1"/>
          </p:cNvSpPr>
          <p:nvPr/>
        </p:nvSpPr>
        <p:spPr bwMode="auto">
          <a:xfrm>
            <a:off x="3855140" y="9440864"/>
            <a:ext cx="294888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 defTabSz="898525">
              <a:spcBef>
                <a:spcPct val="0"/>
              </a:spcBef>
              <a:buFontTx/>
              <a:buNone/>
            </a:pPr>
            <a:fld id="{09535EBD-109A-4A1C-A155-DAE713AB2118}" type="slidenum">
              <a:rPr lang="en-US" altLang="ko-KR" b="0">
                <a:solidFill>
                  <a:srgbClr val="000000"/>
                </a:solidFill>
                <a:latin typeface="굴림" charset="-127"/>
                <a:ea typeface="굴림" charset="-127"/>
                <a:cs typeface="Arial" charset="0"/>
              </a:rPr>
              <a:pPr algn="r" defTabSz="898525">
                <a:spcBef>
                  <a:spcPct val="0"/>
                </a:spcBef>
                <a:buFontTx/>
                <a:buNone/>
              </a:pPr>
              <a:t>6</a:t>
            </a:fld>
            <a:endParaRPr lang="en-US" altLang="ko-KR" b="0">
              <a:solidFill>
                <a:srgbClr val="000000"/>
              </a:solidFill>
              <a:latin typeface="굴림" charset="-127"/>
              <a:ea typeface="굴림" charset="-127"/>
              <a:cs typeface="Arial" charset="0"/>
            </a:endParaRPr>
          </a:p>
        </p:txBody>
      </p:sp>
      <p:sp>
        <p:nvSpPr>
          <p:cNvPr id="485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2950"/>
            <a:ext cx="5384800" cy="3729038"/>
          </a:xfrm>
          <a:ln/>
        </p:spPr>
      </p:sp>
      <p:sp>
        <p:nvSpPr>
          <p:cNvPr id="485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839" y="4719638"/>
            <a:ext cx="4989936" cy="4476750"/>
          </a:xfrm>
          <a:prstGeom prst="rect">
            <a:avLst/>
          </a:prstGeom>
          <a:noFill/>
          <a:ln/>
        </p:spPr>
        <p:txBody>
          <a:bodyPr/>
          <a:lstStyle/>
          <a:p>
            <a:endParaRPr lang="ko-KR" altLang="ko-KR" dirty="0" smtClean="0"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94AA0C63-1643-4137-A404-F53BC544732C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18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FFFE1E1C-67C7-47A3-A33A-28F299557476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18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E1B4D639-38C7-4392-A944-A45C64CC2AFE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19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6AFBDD7C-2BE6-424A-9692-DE4654AF8C39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19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9F815DE1-2AD9-4713-BB9B-6BB3CD4AFD4F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21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9FC8AE97-03C0-4BB8-BF5E-6AD61E802AF7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21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2950"/>
            <a:ext cx="5383212" cy="3727450"/>
          </a:xfrm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22" y="4720386"/>
            <a:ext cx="4990571" cy="4475899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0244" y="4721985"/>
            <a:ext cx="5445126" cy="4472702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endParaRPr lang="ko-KR" altLang="en-US" smtClean="0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12AD7-F423-4CA6-A764-86DF2E5111C5}" type="slidenum">
              <a:rPr lang="en-US" altLang="ko-KR">
                <a:solidFill>
                  <a:prstClr val="black"/>
                </a:solidFill>
              </a:rPr>
              <a:pPr/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17612403-32C6-4128-8A7A-CDAD0F6627E6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23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CB322D3C-010A-46A6-B36E-9823C2295C8E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23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2950"/>
            <a:ext cx="5383212" cy="3727450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22" y="4720386"/>
            <a:ext cx="4990571" cy="4475899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2B18627D-91DA-4A31-BB24-5A8D7A93DD31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BF11478C-BC59-4F76-9E82-CA8779EFC3C9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2950"/>
            <a:ext cx="5383212" cy="372745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22" y="4720386"/>
            <a:ext cx="4990571" cy="4475899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0244" y="4721985"/>
            <a:ext cx="5445126" cy="4472702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endParaRPr lang="ko-KR" altLang="en-US" smtClean="0"/>
          </a:p>
        </p:txBody>
      </p:sp>
      <p:sp>
        <p:nvSpPr>
          <p:cNvPr id="6144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170438-12E4-445D-8E26-EE21748E46CE}" type="slidenum">
              <a:rPr lang="en-US" altLang="ko-KR">
                <a:solidFill>
                  <a:prstClr val="black"/>
                </a:solidFill>
              </a:rPr>
              <a:pPr/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75EF1146-8C9D-447D-8221-91F28B69B6A8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26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80ADA17A-8F2C-439C-95B3-C78349EE7F08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26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2950"/>
            <a:ext cx="5383212" cy="3727450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22" y="4720386"/>
            <a:ext cx="4990571" cy="4475899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A8DFB605-5F60-4B67-8D29-25DCD65A745D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27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89B4CEF2-C5BB-4B5D-AAB3-282B2DEA6187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27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2950"/>
            <a:ext cx="5383212" cy="372745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22" y="4720386"/>
            <a:ext cx="4990571" cy="4475899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0244" y="4721985"/>
            <a:ext cx="5445126" cy="4472702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endParaRPr lang="ko-KR" altLang="en-US" smtClean="0"/>
          </a:p>
        </p:txBody>
      </p:sp>
      <p:sp>
        <p:nvSpPr>
          <p:cNvPr id="645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1C1794-A2E9-4B7A-BE9B-949A999CE71E}" type="slidenum">
              <a:rPr lang="en-US" altLang="ko-KR">
                <a:solidFill>
                  <a:prstClr val="black"/>
                </a:solidFill>
              </a:rPr>
              <a:pPr/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21842-9713-4A18-8838-A73F46EBC206}" type="slidenum">
              <a:rPr lang="en-US" altLang="ko-KR" smtClean="0">
                <a:solidFill>
                  <a:srgbClr val="000000"/>
                </a:solidFill>
              </a:rPr>
              <a:pPr/>
              <a:t>9</a:t>
            </a:fld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buFontTx/>
              <a:buNone/>
            </a:pPr>
            <a:fld id="{60187643-37C2-431D-BB12-46AFFFA6F406}" type="slidenum">
              <a:rPr lang="en-US" altLang="ko-KR" b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9</a:t>
            </a:fld>
            <a:endParaRPr lang="en-US" altLang="ko-KR" b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2950"/>
            <a:ext cx="5386388" cy="3730625"/>
          </a:xfrm>
          <a:solidFill>
            <a:srgbClr val="FFFFFF"/>
          </a:solidFill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04529BB1-14B1-4F3F-8C39-6090CE451043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29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F456A8AE-33B6-499C-B29B-F98E5117826E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29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2950"/>
            <a:ext cx="5383212" cy="372745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22" y="4720386"/>
            <a:ext cx="4990571" cy="4475899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0244" y="4721985"/>
            <a:ext cx="5445126" cy="4472702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endParaRPr lang="ko-KR" altLang="en-US" smtClean="0"/>
          </a:p>
        </p:txBody>
      </p:sp>
      <p:sp>
        <p:nvSpPr>
          <p:cNvPr id="665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99314-37CC-4EA3-BAD9-F0BDB297334A}" type="slidenum">
              <a:rPr lang="en-US" altLang="ko-KR">
                <a:solidFill>
                  <a:prstClr val="black"/>
                </a:solidFill>
              </a:rPr>
              <a:pPr/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B7F9D20A-3B05-4EEB-9C65-A530F3D2983E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31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55773" y="9440774"/>
            <a:ext cx="2948252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53" tIns="43676" rIns="87353" bIns="43676" anchor="b"/>
          <a:lstStyle/>
          <a:p>
            <a:pPr algn="r">
              <a:spcBef>
                <a:spcPct val="0"/>
              </a:spcBef>
              <a:buFontTx/>
              <a:buNone/>
            </a:pPr>
            <a:fld id="{F5752101-A150-4C62-B0D3-1BE7DF86B7A8}" type="slidenum">
              <a:rPr lang="en-US" altLang="ko-KR" sz="1100">
                <a:solidFill>
                  <a:srgbClr val="000000"/>
                </a:solidFill>
                <a:latin typeface="돋움" pitchFamily="50" charset="-127"/>
              </a:rPr>
              <a:pPr algn="r">
                <a:spcBef>
                  <a:spcPct val="0"/>
                </a:spcBef>
                <a:buFontTx/>
                <a:buNone/>
              </a:pPr>
              <a:t>31</a:t>
            </a:fld>
            <a:endParaRPr lang="en-US" altLang="ko-KR" sz="1100" dirty="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2788" y="742950"/>
            <a:ext cx="5383212" cy="3727450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522" y="4720386"/>
            <a:ext cx="4990571" cy="4475899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0244" y="4721985"/>
            <a:ext cx="5445126" cy="4472702"/>
          </a:xfrm>
          <a:prstGeom prst="rect">
            <a:avLst/>
          </a:prstGeom>
          <a:noFill/>
          <a:ln/>
        </p:spPr>
        <p:txBody>
          <a:bodyPr lIns="91833" tIns="45917" rIns="91833" bIns="45917"/>
          <a:lstStyle/>
          <a:p>
            <a:endParaRPr lang="ko-KR" altLang="en-US" smtClean="0"/>
          </a:p>
        </p:txBody>
      </p:sp>
      <p:sp>
        <p:nvSpPr>
          <p:cNvPr id="6861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1BE0D-253B-41A0-8694-5A96B15346CF}" type="slidenum">
              <a:rPr lang="en-US" altLang="ko-KR">
                <a:solidFill>
                  <a:prstClr val="black"/>
                </a:solidFill>
              </a:rPr>
              <a:pPr/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CA465B-234D-438D-8C53-CBAA46698FD4}" type="slidenum">
              <a:rPr lang="en-US" altLang="ko-KR" smtClean="0">
                <a:solidFill>
                  <a:srgbClr val="000000"/>
                </a:solidFill>
              </a:rPr>
              <a:pPr/>
              <a:t>10</a:t>
            </a:fld>
            <a:endParaRPr lang="en-US" altLang="ko-KR" smtClean="0">
              <a:solidFill>
                <a:srgbClr val="000000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1225"/>
            <a:ext cx="5443537" cy="4475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666B35E1-0190-4445-A544-6D66285A1383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14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0F2627A7-CB0A-42C6-83E7-5EBE47AB347E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14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7180D6B5-28B4-40E4-AA47-65BAC15F7060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15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0B8ED45F-1559-43FE-B2A2-C2EA3D095B0C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15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B9863FB9-291F-4849-B730-DBAF2DBD2776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16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54450" y="9439275"/>
            <a:ext cx="294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 defTabSz="898525" eaLnBrk="0" hangingPunct="0">
              <a:spcBef>
                <a:spcPct val="0"/>
              </a:spcBef>
              <a:buFontTx/>
              <a:buNone/>
            </a:pPr>
            <a:fld id="{C40511C1-25D4-4350-AF0C-2EE92E3396A1}" type="slidenum">
              <a:rPr lang="en-US" altLang="ko-KR" b="0">
                <a:solidFill>
                  <a:srgbClr val="000000"/>
                </a:solidFill>
              </a:rPr>
              <a:pPr algn="r" defTabSz="898525" eaLnBrk="0" hangingPunct="0">
                <a:spcBef>
                  <a:spcPct val="0"/>
                </a:spcBef>
                <a:buFontTx/>
                <a:buNone/>
              </a:pPr>
              <a:t>16</a:t>
            </a:fld>
            <a:endParaRPr lang="en-US" altLang="ko-KR" b="0">
              <a:solidFill>
                <a:srgbClr val="000000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83213" cy="3727450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719638"/>
            <a:ext cx="4989513" cy="4476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1775DC90-FAE8-40F9-AA84-34AAD482BE2A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D3E9DDFB-AEE4-48F7-977D-7319031E71E2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029C6883-D384-4FDE-88D5-B17C5EE14654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68476162-A0E5-4B8F-B0D2-7DC0A6398AEE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BA925082-53B3-48AA-9349-7C2C4175FF33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DE48743E-F1A0-452F-83B8-404028BBACF2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492673FF-E59B-424E-914E-124D58EE230D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18C22595-30AB-4F03-B7C3-709787072DFC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1C6EEAFD-5F55-4632-BD2B-2EF6D667D7DF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9D9DB0AD-DEA8-4D2A-AC3B-33445BAB077A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5ED11602-D97A-43A9-9224-1C25653AF7F8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spcBef>
                <a:spcPct val="50000"/>
              </a:spcBef>
              <a:buFontTx/>
              <a:buChar char="•"/>
              <a:defRPr b="1"/>
            </a:lvl1pPr>
          </a:lstStyle>
          <a:p>
            <a:pPr>
              <a:defRPr/>
            </a:pPr>
            <a:fld id="{412CC4D8-F82A-44BB-AD25-88BBEDA4492F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" y="0"/>
            <a:ext cx="8913440" cy="476672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128589" y="620713"/>
            <a:ext cx="9648825" cy="5616575"/>
          </a:xfrm>
          <a:prstGeom prst="rect">
            <a:avLst/>
          </a:prstGeom>
        </p:spPr>
        <p:txBody>
          <a:bodyPr/>
          <a:lstStyle>
            <a:lvl1pPr>
              <a:defRPr sz="1400" b="1">
                <a:latin typeface="Arial" pitchFamily="34" charset="0"/>
                <a:ea typeface="돋움" pitchFamily="50" charset="-127"/>
                <a:cs typeface="Arial" pitchFamily="34" charset="0"/>
              </a:defRPr>
            </a:lvl1pPr>
            <a:lvl2pPr>
              <a:buFont typeface="+mj-lt"/>
              <a:buAutoNum type="arabicPeriod"/>
              <a:defRPr sz="1200">
                <a:latin typeface="Arial" pitchFamily="34" charset="0"/>
                <a:ea typeface="돋움" pitchFamily="50" charset="-127"/>
                <a:cs typeface="Arial" pitchFamily="34" charset="0"/>
              </a:defRPr>
            </a:lvl2pPr>
            <a:lvl3pPr>
              <a:buFont typeface="Wingdings" pitchFamily="2" charset="2"/>
              <a:buChar char="§"/>
              <a:defRPr sz="1200">
                <a:latin typeface="Arial" pitchFamily="34" charset="0"/>
                <a:ea typeface="돋움" pitchFamily="50" charset="-127"/>
                <a:cs typeface="Arial" pitchFamily="34" charset="0"/>
              </a:defRPr>
            </a:lvl3pPr>
            <a:lvl4pPr>
              <a:buFont typeface="Wingdings" pitchFamily="2" charset="2"/>
              <a:buChar char="§"/>
              <a:defRPr sz="1100">
                <a:latin typeface="Arial" pitchFamily="34" charset="0"/>
                <a:ea typeface="돋움" pitchFamily="50" charset="-127"/>
                <a:cs typeface="Arial" pitchFamily="34" charset="0"/>
              </a:defRPr>
            </a:lvl4pPr>
            <a:lvl5pPr>
              <a:buFont typeface="Wingdings" pitchFamily="2" charset="2"/>
              <a:buChar char="§"/>
              <a:defRPr sz="1100">
                <a:latin typeface="Arial" pitchFamily="34" charset="0"/>
                <a:ea typeface="돋움" pitchFamily="50" charset="-127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40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/>
          <p:cNvPicPr>
            <a:picLocks noChangeAspect="1" noChangeArrowheads="1"/>
          </p:cNvPicPr>
          <p:nvPr userDrawn="1"/>
        </p:nvPicPr>
        <p:blipFill>
          <a:blip r:embed="rId10" cstate="print"/>
          <a:srcRect b="6294"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4"/>
          <p:cNvSpPr>
            <a:spLocks noChangeShapeType="1"/>
          </p:cNvSpPr>
          <p:nvPr userDrawn="1"/>
        </p:nvSpPr>
        <p:spPr bwMode="auto">
          <a:xfrm>
            <a:off x="0" y="5349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latin typeface="Arial" charset="0"/>
            </a:endParaRPr>
          </a:p>
        </p:txBody>
      </p:sp>
      <p:sp>
        <p:nvSpPr>
          <p:cNvPr id="16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0" r:id="rId1"/>
    <p:sldLayoutId id="2147485991" r:id="rId2"/>
    <p:sldLayoutId id="2147485992" r:id="rId3"/>
    <p:sldLayoutId id="2147485993" r:id="rId4"/>
    <p:sldLayoutId id="2147485994" r:id="rId5"/>
    <p:sldLayoutId id="2147485996" r:id="rId6"/>
    <p:sldLayoutId id="2147486062" r:id="rId7"/>
    <p:sldLayoutId id="2147486063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Tahoma" pitchFamily="34" charset="0"/>
          <a:ea typeface="굴림" pitchFamily="50" charset="-127"/>
          <a:cs typeface="Arial" charset="0"/>
        </a:defRPr>
      </a:lvl9pPr>
    </p:titleStyle>
    <p:bodyStyle>
      <a:lvl1pPr marL="342900" indent="-342900" algn="r" rtl="0" eaLnBrk="0" fontAlgn="base" latinLnBrk="1" hangingPunct="0">
        <a:spcBef>
          <a:spcPct val="20000"/>
        </a:spcBef>
        <a:spcAft>
          <a:spcPct val="0"/>
        </a:spcAft>
        <a:defRPr kumimoji="1" sz="14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0" y="5492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7171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438" name="Rectangle 16"/>
          <p:cNvSpPr>
            <a:spLocks noChangeArrowheads="1"/>
          </p:cNvSpPr>
          <p:nvPr userDrawn="1"/>
        </p:nvSpPr>
        <p:spPr bwMode="auto">
          <a:xfrm>
            <a:off x="4081463" y="138113"/>
            <a:ext cx="1822450" cy="307975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CC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kumimoji="0" lang="en-US" altLang="ko-KR" sz="1400" b="0">
                <a:solidFill>
                  <a:srgbClr val="CC0000"/>
                </a:solidFill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9" r:id="rId1"/>
    <p:sldLayoutId id="2147486020" r:id="rId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0" y="5492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ko-KR" altLang="en-US" sz="1800" b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453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21238" y="6481763"/>
            <a:ext cx="4699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latinLnBrk="0">
              <a:spcBef>
                <a:spcPct val="0"/>
              </a:spcBef>
              <a:buFontTx/>
              <a:buNone/>
              <a:defRPr kumimoji="0" sz="1100" b="0">
                <a:solidFill>
                  <a:srgbClr val="000000"/>
                </a:solidFill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FB0367BF-2D1A-46BA-852C-FA1B5BB30DD5}" type="slidenum">
              <a:rPr lang="en-US" altLang="ko-KR"/>
              <a:pPr>
                <a:defRPr/>
              </a:pPr>
              <a:t>‹#›</a:t>
            </a:fld>
            <a:r>
              <a:rPr lang="en-US" altLang="ko-KR"/>
              <a:t>/7</a:t>
            </a:r>
          </a:p>
        </p:txBody>
      </p:sp>
      <p:pic>
        <p:nvPicPr>
          <p:cNvPr id="8196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 b="6294"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ko-KR" altLang="en-US" sz="1800" b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6" r:id="rId1"/>
    <p:sldLayoutId id="2147486037" r:id="rId2"/>
    <p:sldLayoutId id="2147486038" r:id="rId3"/>
    <p:sldLayoutId id="2147486039" r:id="rId4"/>
    <p:sldLayoutId id="2147486040" r:id="rId5"/>
    <p:sldLayoutId id="2147486041" r:id="rId6"/>
    <p:sldLayoutId id="2147486042" r:id="rId7"/>
    <p:sldLayoutId id="2147486043" r:id="rId8"/>
    <p:sldLayoutId id="2147486044" r:id="rId9"/>
    <p:sldLayoutId id="2147486045" r:id="rId10"/>
    <p:sldLayoutId id="2147486046" r:id="rId11"/>
    <p:sldLayoutId id="2147486047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0" y="549275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9219" name="Picture 2" descr="D:\●2012\업무계획수립\과제별\슬로건 변경안\신규 Visual파일들\LGE Slogan 2012_Text_PPT용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3050" y="6600825"/>
            <a:ext cx="2879725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9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064625" y="34925"/>
            <a:ext cx="7620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Line 21"/>
          <p:cNvSpPr>
            <a:spLocks noChangeShapeType="1"/>
          </p:cNvSpPr>
          <p:nvPr userDrawn="1"/>
        </p:nvSpPr>
        <p:spPr bwMode="auto">
          <a:xfrm>
            <a:off x="0" y="6453188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endParaRPr lang="ko-KR" altLang="en-US" sz="1800" b="0" dirty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1" r:id="rId1"/>
    <p:sldLayoutId id="2147486022" r:id="rId2"/>
    <p:sldLayoutId id="2147486023" r:id="rId3"/>
    <p:sldLayoutId id="2147486024" r:id="rId4"/>
    <p:sldLayoutId id="2147486025" r:id="rId5"/>
    <p:sldLayoutId id="2147486026" r:id="rId6"/>
    <p:sldLayoutId id="2147486027" r:id="rId7"/>
    <p:sldLayoutId id="2147486028" r:id="rId8"/>
    <p:sldLayoutId id="2147486029" r:id="rId9"/>
    <p:sldLayoutId id="2147486030" r:id="rId10"/>
    <p:sldLayoutId id="2147486031" r:id="rId11"/>
    <p:sldLayoutId id="2147486032" r:id="rId12"/>
    <p:sldLayoutId id="2147486033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542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41.png"/><Relationship Id="rId26" Type="http://schemas.openxmlformats.org/officeDocument/2006/relationships/image" Target="../media/image49.jpeg"/><Relationship Id="rId3" Type="http://schemas.openxmlformats.org/officeDocument/2006/relationships/tags" Target="../tags/tag69.xml"/><Relationship Id="rId21" Type="http://schemas.openxmlformats.org/officeDocument/2006/relationships/image" Target="../media/image44.png"/><Relationship Id="rId7" Type="http://schemas.openxmlformats.org/officeDocument/2006/relationships/tags" Target="../tags/tag73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tags" Target="../tags/tag68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vmlDrawing" Target="../drawings/vmlDrawing1.v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image" Target="../media/image47.png"/><Relationship Id="rId5" Type="http://schemas.openxmlformats.org/officeDocument/2006/relationships/tags" Target="../tags/tag71.xml"/><Relationship Id="rId15" Type="http://schemas.openxmlformats.org/officeDocument/2006/relationships/image" Target="../media/image38.png"/><Relationship Id="rId23" Type="http://schemas.openxmlformats.org/officeDocument/2006/relationships/image" Target="../media/image46.jpeg"/><Relationship Id="rId10" Type="http://schemas.openxmlformats.org/officeDocument/2006/relationships/tags" Target="../tags/tag76.xml"/><Relationship Id="rId19" Type="http://schemas.openxmlformats.org/officeDocument/2006/relationships/image" Target="../media/image42.png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45.jpeg"/><Relationship Id="rId27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image" Target="../media/image58.png"/><Relationship Id="rId26" Type="http://schemas.openxmlformats.org/officeDocument/2006/relationships/image" Target="../media/image51.png"/><Relationship Id="rId3" Type="http://schemas.openxmlformats.org/officeDocument/2006/relationships/tags" Target="../tags/tag80.xml"/><Relationship Id="rId21" Type="http://schemas.openxmlformats.org/officeDocument/2006/relationships/image" Target="../media/image61.jpeg"/><Relationship Id="rId34" Type="http://schemas.openxmlformats.org/officeDocument/2006/relationships/slide" Target="slide9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notesSlide" Target="../notesSlides/notesSlide5.xml"/><Relationship Id="rId25" Type="http://schemas.openxmlformats.org/officeDocument/2006/relationships/image" Target="../media/image65.png"/><Relationship Id="rId33" Type="http://schemas.openxmlformats.org/officeDocument/2006/relationships/image" Target="../media/image69.png"/><Relationship Id="rId2" Type="http://schemas.openxmlformats.org/officeDocument/2006/relationships/tags" Target="../tags/tag79.xml"/><Relationship Id="rId16" Type="http://schemas.openxmlformats.org/officeDocument/2006/relationships/slideLayout" Target="../slideLayouts/slideLayout4.xml"/><Relationship Id="rId20" Type="http://schemas.openxmlformats.org/officeDocument/2006/relationships/image" Target="../media/image60.png"/><Relationship Id="rId29" Type="http://schemas.openxmlformats.org/officeDocument/2006/relationships/image" Target="../media/image54.jpe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image" Target="../media/image64.jpeg"/><Relationship Id="rId32" Type="http://schemas.openxmlformats.org/officeDocument/2006/relationships/image" Target="../media/image68.png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image" Target="../media/image63.png"/><Relationship Id="rId28" Type="http://schemas.openxmlformats.org/officeDocument/2006/relationships/image" Target="../media/image53.png"/><Relationship Id="rId10" Type="http://schemas.openxmlformats.org/officeDocument/2006/relationships/tags" Target="../tags/tag87.xml"/><Relationship Id="rId19" Type="http://schemas.openxmlformats.org/officeDocument/2006/relationships/image" Target="../media/image59.png"/><Relationship Id="rId31" Type="http://schemas.openxmlformats.org/officeDocument/2006/relationships/image" Target="../media/image67.pn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image" Target="../media/image62.png"/><Relationship Id="rId27" Type="http://schemas.openxmlformats.org/officeDocument/2006/relationships/image" Target="../media/image52.png"/><Relationship Id="rId30" Type="http://schemas.openxmlformats.org/officeDocument/2006/relationships/image" Target="../media/image66.png"/><Relationship Id="rId35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6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1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6.png"/><Relationship Id="rId12" Type="http://schemas.openxmlformats.org/officeDocument/2006/relationships/image" Target="../media/image100.jpeg"/><Relationship Id="rId17" Type="http://schemas.openxmlformats.org/officeDocument/2006/relationships/image" Target="../media/image10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4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95.png"/><Relationship Id="rId11" Type="http://schemas.openxmlformats.org/officeDocument/2006/relationships/image" Target="../media/image79.png"/><Relationship Id="rId5" Type="http://schemas.openxmlformats.org/officeDocument/2006/relationships/image" Target="../media/image94.png"/><Relationship Id="rId15" Type="http://schemas.openxmlformats.org/officeDocument/2006/relationships/image" Target="../media/image103.wmf"/><Relationship Id="rId10" Type="http://schemas.openxmlformats.org/officeDocument/2006/relationships/image" Target="../media/image9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8.jpeg"/><Relationship Id="rId1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88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tags" Target="../tags/tag94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1.png"/><Relationship Id="rId2" Type="http://schemas.openxmlformats.org/officeDocument/2006/relationships/tags" Target="../tags/tag93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10.jpe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tags" Target="../tags/tag95.xml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74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116.png"/><Relationship Id="rId4" Type="http://schemas.openxmlformats.org/officeDocument/2006/relationships/image" Target="../media/image89.jpeg"/><Relationship Id="rId9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08.png"/><Relationship Id="rId3" Type="http://schemas.openxmlformats.org/officeDocument/2006/relationships/tags" Target="../tags/tag97.xml"/><Relationship Id="rId21" Type="http://schemas.openxmlformats.org/officeDocument/2006/relationships/image" Target="../media/image111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1.png"/><Relationship Id="rId17" Type="http://schemas.openxmlformats.org/officeDocument/2006/relationships/image" Target="../media/image97.jpeg"/><Relationship Id="rId2" Type="http://schemas.openxmlformats.org/officeDocument/2006/relationships/tags" Target="../tags/tag96.xml"/><Relationship Id="rId16" Type="http://schemas.openxmlformats.org/officeDocument/2006/relationships/image" Target="../media/image96.png"/><Relationship Id="rId20" Type="http://schemas.openxmlformats.org/officeDocument/2006/relationships/image" Target="../media/image110.jpeg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20.png"/><Relationship Id="rId24" Type="http://schemas.openxmlformats.org/officeDocument/2006/relationships/image" Target="../media/image105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95.png"/><Relationship Id="rId23" Type="http://schemas.openxmlformats.org/officeDocument/2006/relationships/image" Target="../media/image113.png"/><Relationship Id="rId10" Type="http://schemas.openxmlformats.org/officeDocument/2006/relationships/image" Target="../media/image119.png"/><Relationship Id="rId19" Type="http://schemas.openxmlformats.org/officeDocument/2006/relationships/image" Target="../media/image109.png"/><Relationship Id="rId4" Type="http://schemas.openxmlformats.org/officeDocument/2006/relationships/tags" Target="../tags/tag98.xml"/><Relationship Id="rId9" Type="http://schemas.openxmlformats.org/officeDocument/2006/relationships/image" Target="../media/image118.png"/><Relationship Id="rId14" Type="http://schemas.openxmlformats.org/officeDocument/2006/relationships/image" Target="../media/image94.png"/><Relationship Id="rId22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4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3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2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22.png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0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1.png"/><Relationship Id="rId11" Type="http://schemas.openxmlformats.org/officeDocument/2006/relationships/image" Target="../media/image127.png"/><Relationship Id="rId5" Type="http://schemas.openxmlformats.org/officeDocument/2006/relationships/image" Target="../media/image117.png"/><Relationship Id="rId15" Type="http://schemas.openxmlformats.org/officeDocument/2006/relationships/image" Target="../media/image129.wmf"/><Relationship Id="rId10" Type="http://schemas.openxmlformats.org/officeDocument/2006/relationships/image" Target="../media/image125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96.png"/><Relationship Id="rId1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95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eg"/><Relationship Id="rId5" Type="http://schemas.openxmlformats.org/officeDocument/2006/relationships/image" Target="../media/image125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27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22.png"/><Relationship Id="rId12" Type="http://schemas.openxmlformats.org/officeDocument/2006/relationships/image" Target="../media/image12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0.jpe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1.png"/><Relationship Id="rId11" Type="http://schemas.openxmlformats.org/officeDocument/2006/relationships/image" Target="../media/image96.png"/><Relationship Id="rId5" Type="http://schemas.openxmlformats.org/officeDocument/2006/relationships/image" Target="../media/image117.png"/><Relationship Id="rId15" Type="http://schemas.openxmlformats.org/officeDocument/2006/relationships/image" Target="../media/image128.png"/><Relationship Id="rId10" Type="http://schemas.openxmlformats.org/officeDocument/2006/relationships/image" Target="../media/image95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29.wmf"/><Relationship Id="rId1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5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134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18" Type="http://schemas.openxmlformats.org/officeDocument/2006/relationships/image" Target="../media/image152.png"/><Relationship Id="rId26" Type="http://schemas.openxmlformats.org/officeDocument/2006/relationships/image" Target="../media/image160.jpeg"/><Relationship Id="rId3" Type="http://schemas.openxmlformats.org/officeDocument/2006/relationships/image" Target="../media/image137.png"/><Relationship Id="rId21" Type="http://schemas.openxmlformats.org/officeDocument/2006/relationships/image" Target="../media/image155.pn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17" Type="http://schemas.openxmlformats.org/officeDocument/2006/relationships/image" Target="../media/image151.jpeg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0.jpeg"/><Relationship Id="rId20" Type="http://schemas.openxmlformats.org/officeDocument/2006/relationships/image" Target="../media/image154.png"/><Relationship Id="rId29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24" Type="http://schemas.openxmlformats.org/officeDocument/2006/relationships/image" Target="../media/image158.jpeg"/><Relationship Id="rId5" Type="http://schemas.openxmlformats.org/officeDocument/2006/relationships/image" Target="../media/image139.jpeg"/><Relationship Id="rId15" Type="http://schemas.openxmlformats.org/officeDocument/2006/relationships/image" Target="../media/image149.jpeg"/><Relationship Id="rId23" Type="http://schemas.openxmlformats.org/officeDocument/2006/relationships/image" Target="../media/image157.jpeg"/><Relationship Id="rId28" Type="http://schemas.openxmlformats.org/officeDocument/2006/relationships/image" Target="../media/image162.png"/><Relationship Id="rId10" Type="http://schemas.openxmlformats.org/officeDocument/2006/relationships/image" Target="../media/image144.jpeg"/><Relationship Id="rId19" Type="http://schemas.openxmlformats.org/officeDocument/2006/relationships/image" Target="../media/image153.pn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Relationship Id="rId14" Type="http://schemas.openxmlformats.org/officeDocument/2006/relationships/image" Target="../media/image148.jpeg"/><Relationship Id="rId22" Type="http://schemas.openxmlformats.org/officeDocument/2006/relationships/image" Target="../media/image156.jpeg"/><Relationship Id="rId27" Type="http://schemas.openxmlformats.org/officeDocument/2006/relationships/image" Target="../media/image161.png"/><Relationship Id="rId30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tags" Target="../tags/tag46.xml"/><Relationship Id="rId21" Type="http://schemas.openxmlformats.org/officeDocument/2006/relationships/image" Target="../media/image19.jpe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image" Target="../media/image15.png"/><Relationship Id="rId25" Type="http://schemas.openxmlformats.org/officeDocument/2006/relationships/image" Target="../media/image23.jpeg"/><Relationship Id="rId2" Type="http://schemas.openxmlformats.org/officeDocument/2006/relationships/tags" Target="../tags/tag45.xml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5" Type="http://schemas.openxmlformats.org/officeDocument/2006/relationships/tags" Target="../tags/tag48.xml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jpeg"/><Relationship Id="rId10" Type="http://schemas.openxmlformats.org/officeDocument/2006/relationships/tags" Target="../tags/tag53.xml"/><Relationship Id="rId19" Type="http://schemas.openxmlformats.org/officeDocument/2006/relationships/image" Target="../media/image17.png"/><Relationship Id="rId31" Type="http://schemas.openxmlformats.org/officeDocument/2006/relationships/image" Target="../media/image29.jpe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31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6" Type="http://schemas.openxmlformats.org/officeDocument/2006/relationships/image" Target="../media/image34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image" Target="../media/image33.png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그림 5" descr="백색바탕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28" y="260648"/>
            <a:ext cx="100687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Documents and Settings\Administrator\바탕 화면\닥터엘지\IMG\11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49" y="2600319"/>
            <a:ext cx="2565400" cy="2838450"/>
          </a:xfrm>
          <a:prstGeom prst="rect">
            <a:avLst/>
          </a:prstGeom>
          <a:noFill/>
        </p:spPr>
      </p:pic>
      <p:pic>
        <p:nvPicPr>
          <p:cNvPr id="14" name="Picture 3" descr="C:\Documents and Settings\Administrator\바탕 화면\닥터엘지\IMG\11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5916" y="2185979"/>
            <a:ext cx="2125663" cy="3443287"/>
          </a:xfrm>
          <a:prstGeom prst="rect">
            <a:avLst/>
          </a:prstGeom>
          <a:noFill/>
        </p:spPr>
      </p:pic>
      <p:pic>
        <p:nvPicPr>
          <p:cNvPr id="15" name="Picture 4" descr="C:\Documents and Settings\Administrator\바탕 화면\닥터엘지\IMG\11_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5690" y="1000108"/>
            <a:ext cx="2317750" cy="575627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807348" y="4944650"/>
            <a:ext cx="5369788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6350"/>
              <a:contourClr>
                <a:schemeClr val="bg1"/>
              </a:contourClr>
            </a:sp3d>
          </a:bodyPr>
          <a:lstStyle/>
          <a:p>
            <a:pPr latinLnBrk="0">
              <a:buNone/>
            </a:pPr>
            <a:r>
              <a:rPr lang="uk-UA" altLang="ko-KR" sz="2400" smtClean="0">
                <a:effectLst>
                  <a:outerShdw blurRad="50800" algn="ctr" rotWithShape="0">
                    <a:schemeClr val="tx1">
                      <a:alpha val="5000"/>
                    </a:schemeClr>
                  </a:outerShdw>
                </a:effectLst>
                <a:ea typeface="Arial Unicode MS" pitchFamily="50" charset="-127"/>
                <a:cs typeface="Arial" pitchFamily="34" charset="0"/>
              </a:rPr>
              <a:t>Модельный </a:t>
            </a:r>
            <a:r>
              <a:rPr lang="uk-UA" altLang="ko-KR" sz="2400" dirty="0" smtClean="0">
                <a:effectLst>
                  <a:outerShdw blurRad="50800" algn="ctr" rotWithShape="0">
                    <a:schemeClr val="tx1">
                      <a:alpha val="5000"/>
                    </a:schemeClr>
                  </a:outerShdw>
                </a:effectLst>
                <a:ea typeface="Arial Unicode MS" pitchFamily="50" charset="-127"/>
                <a:cs typeface="Arial" pitchFamily="34" charset="0"/>
              </a:rPr>
              <a:t>ряд </a:t>
            </a:r>
            <a:r>
              <a:rPr lang="uk-UA" altLang="ko-KR" sz="2400" dirty="0" err="1" smtClean="0">
                <a:effectLst>
                  <a:outerShdw blurRad="50800" algn="ctr" rotWithShape="0">
                    <a:schemeClr val="tx1">
                      <a:alpha val="5000"/>
                    </a:schemeClr>
                  </a:outerShdw>
                </a:effectLst>
                <a:ea typeface="Arial Unicode MS" pitchFamily="50" charset="-127"/>
                <a:cs typeface="Arial" pitchFamily="34" charset="0"/>
              </a:rPr>
              <a:t>мониторов</a:t>
            </a:r>
            <a:r>
              <a:rPr lang="uk-UA" altLang="ko-KR" sz="2400" dirty="0" smtClean="0">
                <a:effectLst>
                  <a:outerShdw blurRad="50800" algn="ctr" rotWithShape="0">
                    <a:schemeClr val="tx1">
                      <a:alpha val="5000"/>
                    </a:schemeClr>
                  </a:outerShdw>
                </a:effectLst>
                <a:ea typeface="Arial Unicode MS" pitchFamily="50" charset="-127"/>
                <a:cs typeface="Arial" pitchFamily="34" charset="0"/>
              </a:rPr>
              <a:t> </a:t>
            </a:r>
            <a:r>
              <a:rPr lang="en-US" altLang="ko-KR" sz="2400" dirty="0" smtClean="0">
                <a:effectLst>
                  <a:outerShdw blurRad="50800" algn="ctr" rotWithShape="0">
                    <a:schemeClr val="tx1">
                      <a:alpha val="5000"/>
                    </a:schemeClr>
                  </a:outerShdw>
                </a:effectLst>
                <a:ea typeface="Arial Unicode MS" pitchFamily="50" charset="-127"/>
                <a:cs typeface="Arial" pitchFamily="34" charset="0"/>
              </a:rPr>
              <a:t>LG</a:t>
            </a:r>
            <a:endParaRPr lang="en-US" altLang="ko-KR" sz="2400" dirty="0" smtClean="0">
              <a:effectLst>
                <a:outerShdw blurRad="50800" algn="ctr" rotWithShape="0">
                  <a:schemeClr val="tx1">
                    <a:alpha val="5000"/>
                  </a:schemeClr>
                </a:outerShdw>
              </a:effectLst>
              <a:latin typeface="Arial" pitchFamily="34" charset="0"/>
              <a:ea typeface="Arial Unicode MS" pitchFamily="50" charset="-127"/>
              <a:cs typeface="Arial" pitchFamily="34" charset="0"/>
            </a:endParaRPr>
          </a:p>
          <a:p>
            <a:pPr latinLnBrk="0">
              <a:buNone/>
            </a:pPr>
            <a:r>
              <a:rPr lang="ru-RU" altLang="ko-KR" sz="3200" dirty="0" smtClean="0">
                <a:effectLst>
                  <a:outerShdw blurRad="50800" algn="ctr" rotWithShape="0">
                    <a:schemeClr val="tx1">
                      <a:alpha val="5000"/>
                    </a:schemeClr>
                  </a:outerShdw>
                </a:effectLst>
                <a:latin typeface="Arial" pitchFamily="34" charset="0"/>
                <a:ea typeface="Arial Unicode MS" pitchFamily="50" charset="-127"/>
                <a:cs typeface="Arial" pitchFamily="34" charset="0"/>
              </a:rPr>
              <a:t>2013</a:t>
            </a:r>
            <a:endParaRPr lang="ko-KR" altLang="en-US" sz="3200" dirty="0" smtClean="0">
              <a:effectLst>
                <a:outerShdw blurRad="50800" algn="ctr" rotWithShape="0">
                  <a:schemeClr val="tx1">
                    <a:alpha val="5000"/>
                  </a:schemeClr>
                </a:outerShdw>
              </a:effectLst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ChangeArrowheads="1"/>
          </p:cNvSpPr>
          <p:nvPr/>
        </p:nvSpPr>
        <p:spPr bwMode="auto">
          <a:xfrm>
            <a:off x="512764" y="706292"/>
            <a:ext cx="2697162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 sz="1800" b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5056190" y="562642"/>
            <a:ext cx="4721346" cy="6784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A50021"/>
                </a:solidFill>
              </a:rPr>
              <a:t>IPS </a:t>
            </a:r>
            <a:r>
              <a:rPr lang="ru-RU" altLang="ko-KR" sz="1800" dirty="0" smtClean="0">
                <a:solidFill>
                  <a:srgbClr val="A50021"/>
                </a:solidFill>
              </a:rPr>
              <a:t>монитор с разрешением </a:t>
            </a:r>
            <a:r>
              <a:rPr lang="en-US" altLang="ko-KR" sz="1800" dirty="0" smtClean="0">
                <a:solidFill>
                  <a:srgbClr val="A50021"/>
                </a:solidFill>
              </a:rPr>
              <a:t>WQHD</a:t>
            </a:r>
            <a:r>
              <a:rPr lang="ru-RU" altLang="ko-KR" sz="1800" dirty="0" smtClean="0">
                <a:solidFill>
                  <a:srgbClr val="A50021"/>
                </a:solidFill>
              </a:rPr>
              <a:t> для 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графических экспертов</a:t>
            </a:r>
            <a:endParaRPr lang="en-US" altLang="ko-KR" sz="1800" dirty="0">
              <a:solidFill>
                <a:srgbClr val="A50021"/>
              </a:solidFill>
            </a:endParaRP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169474" y="715816"/>
            <a:ext cx="1386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EA83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53253" name="Rectangle 17"/>
          <p:cNvSpPr>
            <a:spLocks noChangeArrowheads="1"/>
          </p:cNvSpPr>
          <p:nvPr/>
        </p:nvSpPr>
        <p:spPr bwMode="auto">
          <a:xfrm>
            <a:off x="4592961" y="3751263"/>
            <a:ext cx="1625600" cy="290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latinLnBrk="0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en-US" altLang="ko-KR" sz="1300" b="0" dirty="0">
              <a:solidFill>
                <a:srgbClr val="000000"/>
              </a:solidFill>
            </a:endParaRPr>
          </a:p>
        </p:txBody>
      </p:sp>
      <p:sp>
        <p:nvSpPr>
          <p:cNvPr id="53254" name="AutoShape 18"/>
          <p:cNvSpPr>
            <a:spLocks noChangeArrowheads="1"/>
          </p:cNvSpPr>
          <p:nvPr/>
        </p:nvSpPr>
        <p:spPr bwMode="auto">
          <a:xfrm>
            <a:off x="4592960" y="4005265"/>
            <a:ext cx="5147940" cy="2319337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80000" rIns="36000"/>
          <a:lstStyle/>
          <a:p>
            <a:pPr latinLnBrk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Экран</a:t>
            </a: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: 27”, 2560 x 1440 (WQHD)</a:t>
            </a:r>
          </a:p>
          <a:p>
            <a:pPr latinLnBrk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: IPS, 350 nits, 178/178</a:t>
            </a:r>
          </a:p>
          <a:p>
            <a:pPr latinLnBrk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: </a:t>
            </a:r>
            <a:r>
              <a:rPr lang="en-US" altLang="ko-KR" b="0" dirty="0" smtClean="0">
                <a:solidFill>
                  <a:srgbClr val="000000"/>
                </a:solidFill>
              </a:rPr>
              <a:t>Display port x1</a:t>
            </a:r>
            <a:r>
              <a:rPr lang="en-US" altLang="ko-KR" b="0" dirty="0">
                <a:solidFill>
                  <a:srgbClr val="000000"/>
                </a:solidFill>
              </a:rPr>
              <a:t>, DVI-D dual link x1</a:t>
            </a:r>
          </a:p>
          <a:p>
            <a:pPr latinLnBrk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                 HDMI x1, USB3.0 (1 up 3 down)</a:t>
            </a:r>
          </a:p>
          <a:p>
            <a:pPr latinLnBrk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Функции</a:t>
            </a:r>
            <a:endParaRPr lang="en-US" altLang="ko-KR" b="0" dirty="0">
              <a:solidFill>
                <a:srgbClr val="000000"/>
              </a:solidFill>
            </a:endParaRPr>
          </a:p>
          <a:p>
            <a:pPr latinLnBrk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- </a:t>
            </a:r>
            <a:r>
              <a:rPr lang="ru-RU" altLang="ko-KR" b="0" dirty="0" smtClean="0">
                <a:solidFill>
                  <a:srgbClr val="000000"/>
                </a:solidFill>
              </a:rPr>
              <a:t>Охват </a:t>
            </a:r>
            <a:r>
              <a:rPr lang="en-US" altLang="ko-KR" b="0" dirty="0" smtClean="0">
                <a:solidFill>
                  <a:srgbClr val="000000"/>
                </a:solidFill>
              </a:rPr>
              <a:t>Adobe </a:t>
            </a:r>
            <a:r>
              <a:rPr lang="en-US" altLang="ko-KR" b="0" dirty="0">
                <a:solidFill>
                  <a:srgbClr val="000000"/>
                </a:solidFill>
              </a:rPr>
              <a:t>RGB 99%</a:t>
            </a:r>
          </a:p>
          <a:p>
            <a:pPr latinLnBrk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- </a:t>
            </a:r>
            <a:r>
              <a:rPr lang="ru-RU" altLang="ko-KR" b="0" dirty="0" smtClean="0">
                <a:solidFill>
                  <a:srgbClr val="000000"/>
                </a:solidFill>
              </a:rPr>
              <a:t>Аппаратная калибровка</a:t>
            </a:r>
            <a:r>
              <a:rPr lang="en-US" altLang="ko-KR" b="0" dirty="0" smtClean="0">
                <a:solidFill>
                  <a:srgbClr val="000000"/>
                </a:solidFill>
              </a:rPr>
              <a:t>, </a:t>
            </a:r>
            <a:r>
              <a:rPr lang="ru-RU" altLang="ko-KR" b="0" dirty="0" smtClean="0">
                <a:solidFill>
                  <a:srgbClr val="000000"/>
                </a:solidFill>
              </a:rPr>
              <a:t>внешний калибратор</a:t>
            </a:r>
            <a:r>
              <a:rPr lang="en-US" altLang="ko-KR" b="0" dirty="0" smtClean="0">
                <a:solidFill>
                  <a:srgbClr val="000000"/>
                </a:solidFill>
              </a:rPr>
              <a:t>, </a:t>
            </a:r>
            <a:r>
              <a:rPr lang="ru-RU" altLang="ko-KR" b="0" dirty="0" smtClean="0">
                <a:solidFill>
                  <a:srgbClr val="000000"/>
                </a:solidFill>
              </a:rPr>
              <a:t>Режим </a:t>
            </a:r>
            <a:r>
              <a:rPr lang="en-US" altLang="ko-KR" b="0" dirty="0" smtClean="0">
                <a:solidFill>
                  <a:srgbClr val="000000"/>
                </a:solidFill>
              </a:rPr>
              <a:t>Expert color</a:t>
            </a:r>
            <a:endParaRPr lang="en-US" altLang="ko-KR" b="0" dirty="0">
              <a:solidFill>
                <a:srgbClr val="000000"/>
              </a:solidFill>
            </a:endParaRPr>
          </a:p>
          <a:p>
            <a:pPr latinLnBrk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- </a:t>
            </a:r>
            <a:r>
              <a:rPr lang="en-US" altLang="ko-KR" b="0" dirty="0" smtClean="0">
                <a:solidFill>
                  <a:srgbClr val="000000"/>
                </a:solidFill>
              </a:rPr>
              <a:t>PBP</a:t>
            </a:r>
            <a:r>
              <a:rPr lang="ru-RU" altLang="ko-KR" b="0" dirty="0" smtClean="0">
                <a:solidFill>
                  <a:srgbClr val="000000"/>
                </a:solidFill>
              </a:rPr>
              <a:t> (картинка возле картинки) </a:t>
            </a:r>
            <a:r>
              <a:rPr lang="en-US" altLang="ko-KR" b="0" dirty="0" smtClean="0">
                <a:solidFill>
                  <a:srgbClr val="000000"/>
                </a:solidFill>
              </a:rPr>
              <a:t>/</a:t>
            </a:r>
            <a:r>
              <a:rPr lang="ru-RU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</a:rPr>
              <a:t>PIP</a:t>
            </a:r>
            <a:r>
              <a:rPr lang="ru-RU" altLang="ko-KR" b="0" dirty="0" smtClean="0">
                <a:solidFill>
                  <a:srgbClr val="000000"/>
                </a:solidFill>
              </a:rPr>
              <a:t> (картинка в картинке) </a:t>
            </a:r>
            <a:endParaRPr lang="en-US" altLang="ko-KR" b="0" dirty="0">
              <a:solidFill>
                <a:srgbClr val="000000"/>
              </a:solidFill>
            </a:endParaRPr>
          </a:p>
          <a:p>
            <a:pPr latinLnBrk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- </a:t>
            </a:r>
            <a:r>
              <a:rPr lang="ru-RU" altLang="ko-KR" b="0" dirty="0" smtClean="0">
                <a:solidFill>
                  <a:srgbClr val="000000"/>
                </a:solidFill>
              </a:rPr>
              <a:t>Режим </a:t>
            </a:r>
            <a:r>
              <a:rPr lang="en-US" altLang="ko-KR" b="0" dirty="0" smtClean="0">
                <a:solidFill>
                  <a:srgbClr val="000000"/>
                </a:solidFill>
              </a:rPr>
              <a:t>Super Energy Saving, </a:t>
            </a:r>
            <a:r>
              <a:rPr lang="en-US" altLang="ko-KR" b="0" dirty="0"/>
              <a:t>Adapter Holder</a:t>
            </a:r>
            <a:r>
              <a:rPr lang="en-US" altLang="ko-KR" b="0" dirty="0">
                <a:solidFill>
                  <a:srgbClr val="000000"/>
                </a:solidFill>
              </a:rPr>
              <a:t>, </a:t>
            </a:r>
            <a:r>
              <a:rPr lang="ru-RU" altLang="ko-KR" b="0" dirty="0" smtClean="0">
                <a:solidFill>
                  <a:srgbClr val="000000"/>
                </a:solidFill>
              </a:rPr>
              <a:t>настенное крепление</a:t>
            </a:r>
            <a:endParaRPr lang="en-US" altLang="ko-KR" b="0" dirty="0">
              <a:solidFill>
                <a:srgbClr val="000000"/>
              </a:solidFill>
            </a:endParaRPr>
          </a:p>
          <a:p>
            <a:pPr latinLnBrk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- </a:t>
            </a:r>
            <a:r>
              <a:rPr lang="ru-RU" altLang="ko-KR" b="0" dirty="0" smtClean="0">
                <a:solidFill>
                  <a:srgbClr val="000000"/>
                </a:solidFill>
              </a:rPr>
              <a:t>Кабели</a:t>
            </a: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: DVI-D </a:t>
            </a:r>
            <a:r>
              <a:rPr lang="ru-RU" altLang="ko-KR" b="0" dirty="0" smtClean="0">
                <a:solidFill>
                  <a:srgbClr val="000000"/>
                </a:solidFill>
              </a:rPr>
              <a:t>двойной</a:t>
            </a:r>
            <a:r>
              <a:rPr lang="en-US" altLang="ko-KR" b="0" dirty="0" smtClean="0">
                <a:solidFill>
                  <a:srgbClr val="000000"/>
                </a:solidFill>
              </a:rPr>
              <a:t>, </a:t>
            </a:r>
            <a:r>
              <a:rPr lang="en-US" altLang="ko-KR" b="0" dirty="0">
                <a:solidFill>
                  <a:srgbClr val="000000"/>
                </a:solidFill>
              </a:rPr>
              <a:t>Display port</a:t>
            </a:r>
          </a:p>
        </p:txBody>
      </p:sp>
      <p:sp>
        <p:nvSpPr>
          <p:cNvPr id="53255" name="Rectangle 20"/>
          <p:cNvSpPr>
            <a:spLocks noChangeArrowheads="1"/>
          </p:cNvSpPr>
          <p:nvPr/>
        </p:nvSpPr>
        <p:spPr bwMode="auto">
          <a:xfrm>
            <a:off x="4592960" y="1338288"/>
            <a:ext cx="2655888" cy="290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latinLnBrk="0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План выхода на рынок</a:t>
            </a:r>
            <a:endParaRPr lang="en-US" altLang="ko-KR" sz="1300" b="0" dirty="0">
              <a:solidFill>
                <a:srgbClr val="000000"/>
              </a:solidFill>
            </a:endParaRPr>
          </a:p>
        </p:txBody>
      </p:sp>
      <p:sp>
        <p:nvSpPr>
          <p:cNvPr id="53256" name="AutoShape 21"/>
          <p:cNvSpPr>
            <a:spLocks noChangeArrowheads="1"/>
          </p:cNvSpPr>
          <p:nvPr/>
        </p:nvSpPr>
        <p:spPr bwMode="auto">
          <a:xfrm>
            <a:off x="4593337" y="1628800"/>
            <a:ext cx="5144389" cy="395264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wrap="none" lIns="180000" rIns="36000" anchor="ctr"/>
          <a:lstStyle/>
          <a:p>
            <a:pPr latinLnBrk="0"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Появление на рынке</a:t>
            </a:r>
            <a:r>
              <a:rPr lang="en-US" altLang="ko-KR" b="0" dirty="0" smtClean="0">
                <a:solidFill>
                  <a:srgbClr val="000000"/>
                </a:solidFill>
              </a:rPr>
              <a:t>: ’13.2</a:t>
            </a:r>
            <a:endParaRPr lang="en-US" altLang="ko-KR" b="0" dirty="0">
              <a:solidFill>
                <a:srgbClr val="000000"/>
              </a:solidFill>
              <a:sym typeface="Wingdings" pitchFamily="2" charset="2"/>
            </a:endParaRPr>
          </a:p>
          <a:p>
            <a:pPr latinLnBrk="0"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Целевой рынок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B2C &amp; B2B</a:t>
            </a:r>
            <a:endParaRPr lang="en-US" altLang="ko-KR" sz="1800" dirty="0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53257" name="Rectangle 31"/>
          <p:cNvSpPr>
            <a:spLocks noChangeArrowheads="1"/>
          </p:cNvSpPr>
          <p:nvPr/>
        </p:nvSpPr>
        <p:spPr bwMode="auto">
          <a:xfrm>
            <a:off x="4592960" y="2060577"/>
            <a:ext cx="3263726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 latinLnBrk="0">
              <a:spcBef>
                <a:spcPct val="10000"/>
              </a:spcBef>
              <a:spcAft>
                <a:spcPct val="10000"/>
              </a:spcAft>
              <a:buSzPct val="140000"/>
              <a:buFont typeface="Wingdings" pitchFamily="2" charset="2"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Премиальные характеристики</a:t>
            </a:r>
            <a:endParaRPr lang="en-US" altLang="ko-KR" sz="1300" b="0" dirty="0">
              <a:solidFill>
                <a:srgbClr val="000000"/>
              </a:solidFill>
            </a:endParaRPr>
          </a:p>
        </p:txBody>
      </p:sp>
      <p:sp>
        <p:nvSpPr>
          <p:cNvPr id="53258" name="AutoShape 32"/>
          <p:cNvSpPr>
            <a:spLocks noChangeArrowheads="1"/>
          </p:cNvSpPr>
          <p:nvPr/>
        </p:nvSpPr>
        <p:spPr bwMode="auto">
          <a:xfrm>
            <a:off x="4592960" y="2339977"/>
            <a:ext cx="5147940" cy="137705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 latinLnBrk="0">
              <a:spcBef>
                <a:spcPct val="0"/>
              </a:spcBef>
              <a:buFontTx/>
              <a:buNone/>
            </a:pPr>
            <a:endParaRPr kumimoji="0" lang="ko-KR" altLang="ko-KR" sz="1100">
              <a:solidFill>
                <a:srgbClr val="000000"/>
              </a:solidFill>
            </a:endParaRPr>
          </a:p>
        </p:txBody>
      </p:sp>
      <p:sp>
        <p:nvSpPr>
          <p:cNvPr id="49" name="모서리가 둥근 직사각형 48"/>
          <p:cNvSpPr>
            <a:spLocks noChangeArrowheads="1"/>
          </p:cNvSpPr>
          <p:nvPr/>
        </p:nvSpPr>
        <p:spPr bwMode="auto">
          <a:xfrm>
            <a:off x="4875225" y="2405636"/>
            <a:ext cx="2282351" cy="58499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kumimoji="0" lang="en-US" altLang="ko-KR" sz="1100" i="1" dirty="0">
                <a:solidFill>
                  <a:srgbClr val="0000FF"/>
                </a:solidFill>
                <a:latin typeface="Arial" charset="0"/>
                <a:ea typeface="돋움" pitchFamily="50" charset="-127"/>
                <a:cs typeface="Arial" charset="0"/>
              </a:rPr>
              <a:t>IPS </a:t>
            </a:r>
            <a:r>
              <a:rPr kumimoji="0" lang="ru-RU" altLang="ko-KR" sz="1100" i="1" dirty="0" smtClean="0">
                <a:solidFill>
                  <a:srgbClr val="0000FF"/>
                </a:solidFill>
                <a:latin typeface="Arial" charset="0"/>
                <a:ea typeface="돋움" pitchFamily="50" charset="-127"/>
                <a:cs typeface="Arial" charset="0"/>
              </a:rPr>
              <a:t>панель</a:t>
            </a:r>
            <a:endParaRPr kumimoji="0" lang="en-US" altLang="ko-KR" sz="1100" i="1" dirty="0">
              <a:solidFill>
                <a:srgbClr val="0000FF"/>
              </a:solidFill>
              <a:latin typeface="Arial" charset="0"/>
              <a:ea typeface="돋움" pitchFamily="50" charset="-127"/>
              <a:cs typeface="Arial" charset="0"/>
            </a:endParaRPr>
          </a:p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- </a:t>
            </a:r>
            <a:r>
              <a:rPr kumimoji="0" lang="ru-RU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Лучшее в сегменте качество изображения</a:t>
            </a:r>
            <a:endParaRPr kumimoji="0" lang="en-US" altLang="ko-KR" sz="1100" dirty="0">
              <a:solidFill>
                <a:srgbClr val="000000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53" name="모서리가 둥근 직사각형 52"/>
          <p:cNvSpPr>
            <a:spLocks noChangeArrowheads="1"/>
          </p:cNvSpPr>
          <p:nvPr/>
        </p:nvSpPr>
        <p:spPr bwMode="auto">
          <a:xfrm>
            <a:off x="7473280" y="2404450"/>
            <a:ext cx="2293207" cy="582169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lang="ru-RU" altLang="ko-KR" sz="1100" i="1" dirty="0" smtClean="0">
                <a:solidFill>
                  <a:srgbClr val="0000FF"/>
                </a:solidFill>
                <a:latin typeface="Arial" charset="0"/>
                <a:ea typeface="돋움" pitchFamily="50" charset="-127"/>
                <a:cs typeface="Arial" charset="0"/>
              </a:rPr>
              <a:t>Интерфейсы</a:t>
            </a:r>
            <a:endParaRPr kumimoji="0" lang="en-US" altLang="ko-KR" sz="1100" i="1" dirty="0">
              <a:solidFill>
                <a:srgbClr val="0000FF"/>
              </a:solidFill>
              <a:latin typeface="Arial" charset="0"/>
              <a:ea typeface="돋움" pitchFamily="50" charset="-127"/>
              <a:cs typeface="Arial" charset="0"/>
            </a:endParaRPr>
          </a:p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- DVI, HDMI, Display port, USB</a:t>
            </a:r>
          </a:p>
        </p:txBody>
      </p:sp>
      <p:sp>
        <p:nvSpPr>
          <p:cNvPr id="60" name="모서리가 둥근 직사각형 59"/>
          <p:cNvSpPr>
            <a:spLocks noChangeArrowheads="1"/>
          </p:cNvSpPr>
          <p:nvPr/>
        </p:nvSpPr>
        <p:spPr bwMode="auto">
          <a:xfrm>
            <a:off x="7471206" y="3097813"/>
            <a:ext cx="2296732" cy="547211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lang="ru-RU" altLang="ko-KR" sz="1100" i="1" dirty="0" smtClean="0">
                <a:solidFill>
                  <a:srgbClr val="0000FF"/>
                </a:solidFill>
                <a:latin typeface="Arial" charset="0"/>
                <a:ea typeface="돋움" pitchFamily="50" charset="-127"/>
                <a:cs typeface="Arial" charset="0"/>
              </a:rPr>
              <a:t>Высокая производительность</a:t>
            </a:r>
            <a:endParaRPr lang="en-US" altLang="ko-KR" sz="1100" i="1" dirty="0">
              <a:solidFill>
                <a:srgbClr val="0000FF"/>
              </a:solidFill>
              <a:latin typeface="Arial" charset="0"/>
              <a:ea typeface="돋움" pitchFamily="50" charset="-127"/>
              <a:cs typeface="Arial" charset="0"/>
            </a:endParaRPr>
          </a:p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- </a:t>
            </a:r>
            <a:r>
              <a:rPr lang="en-US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350</a:t>
            </a:r>
            <a:r>
              <a:rPr lang="ru-RU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 кд/м²</a:t>
            </a:r>
            <a:r>
              <a:rPr lang="en-US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, 1.07</a:t>
            </a:r>
            <a:r>
              <a:rPr lang="ru-RU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 млрд. цветов</a:t>
            </a:r>
            <a:endParaRPr lang="en-US" altLang="ko-KR" sz="1100" dirty="0">
              <a:solidFill>
                <a:srgbClr val="000000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64" name="모서리가 둥근 직사각형 63"/>
          <p:cNvSpPr>
            <a:spLocks noChangeArrowheads="1"/>
          </p:cNvSpPr>
          <p:nvPr/>
        </p:nvSpPr>
        <p:spPr bwMode="auto">
          <a:xfrm>
            <a:off x="4871890" y="3058463"/>
            <a:ext cx="2290544" cy="57761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lang="ru-RU" altLang="ko-KR" sz="1100" i="1" dirty="0" smtClean="0">
                <a:solidFill>
                  <a:srgbClr val="0000FF"/>
                </a:solidFill>
                <a:latin typeface="Arial" charset="0"/>
                <a:ea typeface="돋움" pitchFamily="50" charset="-127"/>
                <a:cs typeface="Arial" charset="0"/>
              </a:rPr>
              <a:t>Эргономика</a:t>
            </a:r>
            <a:endParaRPr lang="en-US" altLang="ko-KR" sz="1100" i="1" dirty="0">
              <a:solidFill>
                <a:srgbClr val="0000FF"/>
              </a:solidFill>
              <a:latin typeface="Arial" charset="0"/>
              <a:ea typeface="돋움" pitchFamily="50" charset="-127"/>
              <a:cs typeface="Arial" charset="0"/>
            </a:endParaRPr>
          </a:p>
          <a:p>
            <a:pPr algn="ctr" latinLnBrk="0">
              <a:spcBef>
                <a:spcPct val="0"/>
              </a:spcBef>
              <a:buFontTx/>
              <a:buNone/>
              <a:defRPr/>
            </a:pPr>
            <a:r>
              <a:rPr kumimoji="0" lang="en-US" altLang="ko-KR" sz="1100" dirty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-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Pivot, </a:t>
            </a:r>
            <a:r>
              <a:rPr kumimoji="0" lang="ru-RU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наклон экрана,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 </a:t>
            </a:r>
            <a:r>
              <a:rPr kumimoji="0" lang="ru-RU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регулировка по высоте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Arial" charset="0"/>
                <a:ea typeface="돋움" pitchFamily="50" charset="-127"/>
                <a:cs typeface="Arial" charset="0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Arial" charset="0"/>
              <a:ea typeface="돋움" pitchFamily="50" charset="-127"/>
              <a:cs typeface="Arial" charset="0"/>
            </a:endParaRPr>
          </a:p>
        </p:txBody>
      </p:sp>
      <p:sp>
        <p:nvSpPr>
          <p:cNvPr id="53275" name="Text Box 14"/>
          <p:cNvSpPr txBox="1">
            <a:spLocks noChangeArrowheads="1"/>
          </p:cNvSpPr>
          <p:nvPr/>
        </p:nvSpPr>
        <p:spPr bwMode="auto">
          <a:xfrm>
            <a:off x="776536" y="3434533"/>
            <a:ext cx="2950733" cy="294679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 1.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Высокое разрешение матрицы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- WQHD (2560 x 1440)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400" dirty="0">
                <a:solidFill>
                  <a:srgbClr val="002060"/>
                </a:solidFill>
                <a:sym typeface="돋움체" pitchFamily="49" charset="-127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Широкий цветовой охват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Adobe RGB 99%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 3.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Аппаратная калибровка</a:t>
            </a:r>
            <a:endParaRPr lang="ko-KR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   -</a:t>
            </a:r>
            <a:r>
              <a:rPr lang="ko-KR" altLang="ko-KR" sz="1100" b="0" dirty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Калибровка цвета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Точное отображение цветов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ko-KR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 4.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Внешний калибратор</a:t>
            </a:r>
            <a:endParaRPr lang="en-US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ru-RU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None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 5. Лаконичный дизайн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ko-KR" sz="1400" b="0" dirty="0" smtClean="0">
                <a:solidFill>
                  <a:srgbClr val="000000"/>
                </a:solidFill>
                <a:sym typeface="Wingdings" pitchFamily="2" charset="2"/>
              </a:rPr>
              <a:t>  </a:t>
            </a:r>
            <a:r>
              <a:rPr lang="en-US" altLang="ko-KR" sz="1100" b="0" dirty="0" smtClean="0">
                <a:solidFill>
                  <a:srgbClr val="000000"/>
                </a:solidFill>
                <a:sym typeface="Wingdings" pitchFamily="2" charset="2"/>
              </a:rPr>
              <a:t>-</a:t>
            </a:r>
            <a:r>
              <a:rPr lang="ko-KR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Строгие формы, матовый корпус</a:t>
            </a:r>
            <a:endParaRPr lang="en-US" altLang="ko-KR" sz="1100" b="0" dirty="0" smtClean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" y="87313"/>
            <a:ext cx="27438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Флагман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EA83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8" name="Picture 3" descr="C:\Documents and Settings\Administrator\바탕 화면\닥터엘지\IMG\12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19" y="1124744"/>
            <a:ext cx="2848657" cy="2304256"/>
          </a:xfrm>
          <a:prstGeom prst="rect">
            <a:avLst/>
          </a:prstGeom>
          <a:noFill/>
        </p:spPr>
      </p:pic>
      <p:pic>
        <p:nvPicPr>
          <p:cNvPr id="39" name="Picture 3" descr="C:\Documents and Settings\Administrator\바탕 화면\닥터엘지\IMG\08_0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64768" y="1155051"/>
            <a:ext cx="1489617" cy="2129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 hidden="1"/>
          <p:cNvGraphicFramePr>
            <a:graphicFrameLocks/>
          </p:cNvGraphicFramePr>
          <p:nvPr/>
        </p:nvGraphicFramePr>
        <p:xfrm>
          <a:off x="7938" y="0"/>
          <a:ext cx="203200" cy="203200"/>
        </p:xfrm>
        <a:graphic>
          <a:graphicData uri="http://schemas.openxmlformats.org/presentationml/2006/ole">
            <p:oleObj spid="_x0000_s129026" name="think-cell Slide" r:id="rId14" imgW="360" imgH="360" progId="">
              <p:embed/>
            </p:oleObj>
          </a:graphicData>
        </a:graphic>
      </p:graphicFrame>
      <p:sp>
        <p:nvSpPr>
          <p:cNvPr id="1027" name="AutoShap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81588" y="844550"/>
            <a:ext cx="4467225" cy="2500313"/>
          </a:xfrm>
          <a:prstGeom prst="roundRect">
            <a:avLst>
              <a:gd name="adj" fmla="val 0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ko-KR" altLang="en-US" sz="10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081588" y="844552"/>
            <a:ext cx="4467225" cy="327025"/>
          </a:xfrm>
          <a:prstGeom prst="rect">
            <a:avLst/>
          </a:prstGeom>
          <a:solidFill>
            <a:srgbClr val="A5002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defTabSz="977900">
              <a:lnSpc>
                <a:spcPct val="90000"/>
              </a:lnSpc>
              <a:spcBef>
                <a:spcPct val="0"/>
              </a:spcBef>
              <a:buClr>
                <a:srgbClr val="99CC00"/>
              </a:buClr>
              <a:buFontTx/>
              <a:buNone/>
            </a:pPr>
            <a:r>
              <a:rPr lang="ru-RU" altLang="ko-KR" sz="1400" dirty="0" smtClean="0">
                <a:solidFill>
                  <a:srgbClr val="F2F2F2"/>
                </a:solidFill>
                <a:ea typeface="굴림" pitchFamily="50" charset="-127"/>
              </a:rPr>
              <a:t>Реалистичные цвета и комфорт для глаз</a:t>
            </a:r>
            <a:endParaRPr lang="en-US" altLang="ko-KR" sz="1400" dirty="0">
              <a:solidFill>
                <a:srgbClr val="F2F2F2"/>
              </a:solidFill>
              <a:ea typeface="굴림" pitchFamily="50" charset="-127"/>
            </a:endParaRPr>
          </a:p>
        </p:txBody>
      </p:sp>
      <p:sp>
        <p:nvSpPr>
          <p:cNvPr id="1029" name="AutoShap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1950" y="844550"/>
            <a:ext cx="4467225" cy="2500313"/>
          </a:xfrm>
          <a:prstGeom prst="roundRect">
            <a:avLst>
              <a:gd name="adj" fmla="val 0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ko-KR" altLang="en-US" sz="10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1950" y="844552"/>
            <a:ext cx="4467225" cy="327025"/>
          </a:xfrm>
          <a:prstGeom prst="rect">
            <a:avLst/>
          </a:prstGeom>
          <a:solidFill>
            <a:srgbClr val="A5002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defTabSz="977900">
              <a:lnSpc>
                <a:spcPct val="90000"/>
              </a:lnSpc>
              <a:spcBef>
                <a:spcPct val="0"/>
              </a:spcBef>
              <a:buClr>
                <a:srgbClr val="99CC00"/>
              </a:buClr>
              <a:buFontTx/>
              <a:buNone/>
            </a:pPr>
            <a:r>
              <a:rPr lang="ru-RU" altLang="ko-KR" sz="1400" dirty="0" smtClean="0">
                <a:solidFill>
                  <a:srgbClr val="F2F2F2"/>
                </a:solidFill>
                <a:ea typeface="굴림" pitchFamily="50" charset="-127"/>
              </a:rPr>
              <a:t>Высокое разрешение</a:t>
            </a:r>
            <a:endParaRPr lang="en-US" altLang="ko-KR" sz="1400" dirty="0">
              <a:solidFill>
                <a:srgbClr val="F2F2F2"/>
              </a:solidFill>
              <a:ea typeface="굴림" pitchFamily="50" charset="-127"/>
            </a:endParaRPr>
          </a:p>
        </p:txBody>
      </p:sp>
      <p:sp>
        <p:nvSpPr>
          <p:cNvPr id="1031" name="AutoShap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081588" y="3573463"/>
            <a:ext cx="4467225" cy="2500312"/>
          </a:xfrm>
          <a:prstGeom prst="roundRect">
            <a:avLst>
              <a:gd name="adj" fmla="val 0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ko-KR" altLang="en-US" sz="10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081588" y="3573464"/>
            <a:ext cx="4467225" cy="327025"/>
          </a:xfrm>
          <a:prstGeom prst="rect">
            <a:avLst/>
          </a:prstGeom>
          <a:solidFill>
            <a:srgbClr val="A5002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defTabSz="977900">
              <a:lnSpc>
                <a:spcPct val="90000"/>
              </a:lnSpc>
              <a:spcBef>
                <a:spcPct val="0"/>
              </a:spcBef>
              <a:buClr>
                <a:srgbClr val="99CC00"/>
              </a:buClr>
              <a:buFontTx/>
              <a:buNone/>
            </a:pPr>
            <a:r>
              <a:rPr lang="ru-RU" altLang="ko-KR" sz="1400" dirty="0" smtClean="0">
                <a:solidFill>
                  <a:srgbClr val="F2F2F2"/>
                </a:solidFill>
                <a:ea typeface="굴림" pitchFamily="50" charset="-127"/>
              </a:rPr>
              <a:t>Удобство пользователя</a:t>
            </a:r>
            <a:endParaRPr lang="en-US" altLang="ko-KR" sz="1400" dirty="0">
              <a:solidFill>
                <a:srgbClr val="F2F2F2"/>
              </a:solidFill>
              <a:ea typeface="굴림" pitchFamily="50" charset="-127"/>
            </a:endParaRPr>
          </a:p>
        </p:txBody>
      </p:sp>
      <p:sp>
        <p:nvSpPr>
          <p:cNvPr id="1033" name="AutoShap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61950" y="3573463"/>
            <a:ext cx="4467225" cy="2500312"/>
          </a:xfrm>
          <a:prstGeom prst="roundRect">
            <a:avLst>
              <a:gd name="adj" fmla="val 0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Tx/>
              <a:buNone/>
            </a:pPr>
            <a:endParaRPr lang="ko-KR" altLang="en-US" sz="1000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61950" y="3573464"/>
            <a:ext cx="4467225" cy="327025"/>
          </a:xfrm>
          <a:prstGeom prst="rect">
            <a:avLst/>
          </a:prstGeom>
          <a:solidFill>
            <a:srgbClr val="A5002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defTabSz="977900">
              <a:lnSpc>
                <a:spcPct val="90000"/>
              </a:lnSpc>
              <a:spcBef>
                <a:spcPct val="0"/>
              </a:spcBef>
              <a:buClr>
                <a:srgbClr val="99CC00"/>
              </a:buClr>
              <a:buFontTx/>
              <a:buNone/>
            </a:pPr>
            <a:r>
              <a:rPr lang="uk-UA" altLang="ko-KR" sz="1400" dirty="0" err="1" smtClean="0">
                <a:solidFill>
                  <a:srgbClr val="F2F2F2"/>
                </a:solidFill>
                <a:ea typeface="굴림" pitchFamily="50" charset="-127"/>
              </a:rPr>
              <a:t>Функция</a:t>
            </a:r>
            <a:r>
              <a:rPr lang="uk-UA" altLang="ko-KR" sz="1400" dirty="0" smtClean="0">
                <a:solidFill>
                  <a:srgbClr val="F2F2F2"/>
                </a:solidFill>
                <a:ea typeface="굴림" pitchFamily="50" charset="-127"/>
              </a:rPr>
              <a:t> </a:t>
            </a:r>
            <a:r>
              <a:rPr lang="en-US" altLang="ko-KR" sz="1400" dirty="0" smtClean="0">
                <a:solidFill>
                  <a:srgbClr val="F2F2F2"/>
                </a:solidFill>
                <a:ea typeface="굴림" pitchFamily="50" charset="-127"/>
              </a:rPr>
              <a:t>Color </a:t>
            </a:r>
            <a:r>
              <a:rPr lang="en-US" altLang="ko-KR" sz="1400" dirty="0">
                <a:solidFill>
                  <a:srgbClr val="F2F2F2"/>
                </a:solidFill>
                <a:ea typeface="굴림" pitchFamily="50" charset="-127"/>
              </a:rPr>
              <a:t>Expert</a:t>
            </a:r>
          </a:p>
        </p:txBody>
      </p:sp>
      <p:sp>
        <p:nvSpPr>
          <p:cNvPr id="103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385050" y="1268415"/>
            <a:ext cx="2119491" cy="116974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sz="11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sym typeface="Wingdings" pitchFamily="2" charset="2"/>
              </a:rPr>
              <a:t>Высокое качество </a:t>
            </a: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Wingdings" pitchFamily="2" charset="2"/>
              </a:rPr>
              <a:t>изображения</a:t>
            </a:r>
            <a:endParaRPr lang="en-US" altLang="ko-KR" sz="110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  - </a:t>
            </a: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Стабильные цвета и яркая</a:t>
            </a:r>
            <a:endParaRPr lang="en-US" altLang="ko-KR" sz="1100" b="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    </a:t>
            </a: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картинка под любым углом</a:t>
            </a:r>
            <a:endParaRPr lang="en-US" altLang="ko-KR" sz="1100" b="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  - </a:t>
            </a: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Широкие углы обзора</a:t>
            </a:r>
            <a:endParaRPr lang="en-US" altLang="ko-KR" sz="1100" b="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036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33963" y="1273175"/>
            <a:ext cx="2329484" cy="97257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sz="11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sz="1100" dirty="0" smtClean="0">
                <a:solidFill>
                  <a:srgbClr val="000000"/>
                </a:solidFill>
                <a:sym typeface="Wingdings" pitchFamily="2" charset="2"/>
              </a:rPr>
              <a:t>Живое и чёткое изображение</a:t>
            </a:r>
            <a:endParaRPr lang="en-US" altLang="ko-KR" sz="110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  - </a:t>
            </a: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Снижение нагрузки на органы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  зрения</a:t>
            </a:r>
            <a:endParaRPr lang="en-US" altLang="ko-KR" sz="1100" b="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  - </a:t>
            </a: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Быстрая матрица</a:t>
            </a:r>
            <a:r>
              <a:rPr lang="en-US" altLang="ko-KR" sz="1100" b="0" dirty="0" smtClean="0">
                <a:solidFill>
                  <a:srgbClr val="000000"/>
                </a:solidFill>
                <a:sym typeface="Wingdings" pitchFamily="2" charset="2"/>
              </a:rPr>
              <a:t>: 5</a:t>
            </a: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 мс</a:t>
            </a:r>
            <a:r>
              <a:rPr lang="en-US" altLang="ko-KR" sz="1100" b="0" dirty="0" smtClean="0">
                <a:solidFill>
                  <a:srgbClr val="000000"/>
                </a:solidFill>
                <a:sym typeface="Wingdings" pitchFamily="2" charset="2"/>
              </a:rPr>
              <a:t>(GTG</a:t>
            </a: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5072604" y="3933056"/>
            <a:ext cx="1497525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1000" dirty="0" smtClean="0">
                <a:solidFill>
                  <a:srgbClr val="000000"/>
                </a:solidFill>
              </a:rPr>
              <a:t>Держатель адаптера</a:t>
            </a:r>
            <a:endParaRPr lang="en-US" altLang="ko-KR" sz="1000" dirty="0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2792761" y="3880383"/>
            <a:ext cx="2088231" cy="2212913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dirty="0">
                <a:solidFill>
                  <a:srgbClr val="000000"/>
                </a:solidFill>
                <a:sym typeface="Wingdings" pitchFamily="2" charset="2"/>
              </a:rPr>
              <a:t>1) </a:t>
            </a:r>
            <a:r>
              <a:rPr kumimoji="0" lang="ru-RU" altLang="ko-KR" sz="1100" dirty="0" smtClean="0">
                <a:solidFill>
                  <a:srgbClr val="000000"/>
                </a:solidFill>
              </a:rPr>
              <a:t>Аппаратная калибровка</a:t>
            </a:r>
            <a:endParaRPr lang="en-US" altLang="ko-KR" sz="110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  - </a:t>
            </a: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Коррекция цвета</a:t>
            </a:r>
            <a:endParaRPr lang="en-US" altLang="ko-KR" sz="1100" b="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sym typeface="Wingdings" pitchFamily="2" charset="2"/>
              </a:rPr>
              <a:t>  - </a:t>
            </a:r>
            <a:r>
              <a:rPr lang="ru-RU" altLang="ko-KR" sz="1100" b="0" dirty="0" smtClean="0">
                <a:solidFill>
                  <a:srgbClr val="000000"/>
                </a:solidFill>
                <a:sym typeface="Wingdings" pitchFamily="2" charset="2"/>
              </a:rPr>
              <a:t>Точность </a:t>
            </a:r>
            <a:r>
              <a:rPr lang="ru-RU" altLang="ko-KR" sz="1100" b="0" dirty="0" err="1" smtClean="0">
                <a:solidFill>
                  <a:srgbClr val="000000"/>
                </a:solidFill>
                <a:sym typeface="Wingdings" pitchFamily="2" charset="2"/>
              </a:rPr>
              <a:t>колористики</a:t>
            </a:r>
            <a:endParaRPr lang="en-US" altLang="ko-KR" sz="1100" b="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ko-KR" sz="1100" b="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dirty="0">
                <a:solidFill>
                  <a:srgbClr val="000000"/>
                </a:solidFill>
                <a:sym typeface="Wingdings" pitchFamily="2" charset="2"/>
              </a:rPr>
              <a:t>2) </a:t>
            </a:r>
            <a:r>
              <a:rPr lang="ru-RU" altLang="ko-KR" sz="1100" dirty="0" smtClean="0">
                <a:solidFill>
                  <a:srgbClr val="000000"/>
                </a:solidFill>
                <a:sym typeface="Wingdings" pitchFamily="2" charset="2"/>
              </a:rPr>
              <a:t>Внешний калибратор</a:t>
            </a:r>
            <a:endParaRPr lang="en-US" altLang="ko-KR" sz="110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en-US" altLang="ko-KR" sz="110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en-US" altLang="ko-KR" sz="110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dirty="0">
                <a:solidFill>
                  <a:srgbClr val="000000"/>
                </a:solidFill>
                <a:sym typeface="Wingdings" pitchFamily="2" charset="2"/>
              </a:rPr>
              <a:t>3) </a:t>
            </a:r>
            <a:r>
              <a:rPr lang="ru-RU" altLang="ko-KR" sz="1100" dirty="0" smtClean="0">
                <a:solidFill>
                  <a:srgbClr val="000000"/>
                </a:solidFill>
                <a:sym typeface="Wingdings" pitchFamily="2" charset="2"/>
              </a:rPr>
              <a:t>Охват </a:t>
            </a:r>
            <a:r>
              <a:rPr lang="en-US" altLang="ko-KR" sz="1100" dirty="0" smtClean="0">
                <a:solidFill>
                  <a:srgbClr val="000000"/>
                </a:solidFill>
                <a:sym typeface="Wingdings" pitchFamily="2" charset="2"/>
              </a:rPr>
              <a:t>Adobe </a:t>
            </a:r>
            <a:r>
              <a:rPr lang="en-US" altLang="ko-KR" sz="1100" dirty="0">
                <a:solidFill>
                  <a:srgbClr val="000000"/>
                </a:solidFill>
                <a:sym typeface="Wingdings" pitchFamily="2" charset="2"/>
              </a:rPr>
              <a:t>RGB 99%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dirty="0">
                <a:solidFill>
                  <a:srgbClr val="FF0000"/>
                </a:solidFill>
                <a:sym typeface="Wingdings" pitchFamily="2" charset="2"/>
              </a:rPr>
              <a:t>   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100" dirty="0">
                <a:solidFill>
                  <a:srgbClr val="000000"/>
                </a:solidFill>
                <a:sym typeface="Wingdings" pitchFamily="2" charset="2"/>
              </a:rPr>
              <a:t>4) </a:t>
            </a:r>
            <a:r>
              <a:rPr lang="ru-RU" altLang="ko-KR" sz="1100" dirty="0" smtClean="0">
                <a:solidFill>
                  <a:srgbClr val="000000"/>
                </a:solidFill>
                <a:sym typeface="Wingdings" pitchFamily="2" charset="2"/>
              </a:rPr>
              <a:t>Цветовая разрядность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Wingdings" pitchFamily="2" charset="2"/>
              </a:rPr>
              <a:t>– 10 бит </a:t>
            </a:r>
            <a:r>
              <a:rPr lang="en-US" altLang="ko-KR" sz="1100" dirty="0" smtClean="0">
                <a:solidFill>
                  <a:srgbClr val="000000"/>
                </a:solidFill>
                <a:sym typeface="Wingdings" pitchFamily="2" charset="2"/>
              </a:rPr>
              <a:t>(1.07</a:t>
            </a:r>
            <a:r>
              <a:rPr lang="ru-RU" altLang="ko-KR" sz="1100" dirty="0" smtClean="0">
                <a:solidFill>
                  <a:srgbClr val="000000"/>
                </a:solidFill>
                <a:sym typeface="Wingdings" pitchFamily="2" charset="2"/>
              </a:rPr>
              <a:t> млрд. цветов</a:t>
            </a:r>
            <a:r>
              <a:rPr lang="en-US" altLang="ko-KR" sz="1100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en-US" altLang="ko-KR" sz="11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 cstate="print"/>
          <a:srcRect l="9076" t="18695" r="9634" b="17636"/>
          <a:stretch>
            <a:fillRect/>
          </a:stretch>
        </p:blipFill>
        <p:spPr bwMode="auto">
          <a:xfrm>
            <a:off x="452438" y="4071940"/>
            <a:ext cx="1439862" cy="5095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 cstate="print"/>
          <a:srcRect t="13573" b="23824"/>
          <a:stretch>
            <a:fillRect/>
          </a:stretch>
        </p:blipFill>
        <p:spPr bwMode="auto">
          <a:xfrm>
            <a:off x="7869239" y="2478088"/>
            <a:ext cx="1500187" cy="4953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 cstate="print"/>
          <a:srcRect l="12927" t="7550" r="13333" b="10728"/>
          <a:stretch>
            <a:fillRect/>
          </a:stretch>
        </p:blipFill>
        <p:spPr bwMode="auto">
          <a:xfrm>
            <a:off x="6951663" y="4857750"/>
            <a:ext cx="755650" cy="51593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8" cstate="print"/>
          <a:srcRect l="10928" t="14262" r="12302" b="13141"/>
          <a:stretch>
            <a:fillRect/>
          </a:stretch>
        </p:blipFill>
        <p:spPr bwMode="auto">
          <a:xfrm>
            <a:off x="6753226" y="4332290"/>
            <a:ext cx="1152525" cy="4651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9" cstate="print"/>
          <a:srcRect t="19223" b="11247"/>
          <a:stretch>
            <a:fillRect/>
          </a:stretch>
        </p:blipFill>
        <p:spPr bwMode="auto">
          <a:xfrm>
            <a:off x="6669089" y="2455863"/>
            <a:ext cx="974725" cy="5397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0" cstate="print"/>
          <a:srcRect t="20090" r="11459" b="21445"/>
          <a:stretch>
            <a:fillRect/>
          </a:stretch>
        </p:blipFill>
        <p:spPr bwMode="auto">
          <a:xfrm>
            <a:off x="5232401" y="2520952"/>
            <a:ext cx="1030288" cy="4111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07200" y="5508625"/>
            <a:ext cx="10429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6715408" y="3937818"/>
            <a:ext cx="122341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1000" dirty="0" smtClean="0">
                <a:solidFill>
                  <a:srgbClr val="000000"/>
                </a:solidFill>
              </a:rPr>
              <a:t>Широкий набор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1000" dirty="0" smtClean="0">
                <a:solidFill>
                  <a:srgbClr val="000000"/>
                </a:solidFill>
              </a:rPr>
              <a:t>интерфейсов</a:t>
            </a:r>
            <a:endParaRPr lang="en-US" altLang="ko-KR" sz="1000" dirty="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>
            <a:off x="6565900" y="3968752"/>
            <a:ext cx="0" cy="208121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lIns="91405" tIns="45703" rIns="91405" bIns="45703">
            <a:spAutoFit/>
          </a:bodyPr>
          <a:lstStyle/>
          <a:p>
            <a:endParaRPr lang="ko-KR" altLang="en-US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>
            <a:off x="8085138" y="3973513"/>
            <a:ext cx="0" cy="208121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lIns="91405" tIns="45703" rIns="91405" bIns="45703">
            <a:spAutoFit/>
          </a:bodyPr>
          <a:lstStyle/>
          <a:p>
            <a:endParaRPr lang="ko-KR" altLang="en-US"/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8448818" y="3939406"/>
            <a:ext cx="7585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000" dirty="0">
                <a:solidFill>
                  <a:srgbClr val="000000"/>
                </a:solidFill>
              </a:rPr>
              <a:t>PIP / PBP</a:t>
            </a:r>
          </a:p>
        </p:txBody>
      </p:sp>
      <p:pic>
        <p:nvPicPr>
          <p:cNvPr id="1050" name="Picture 26" descr="PI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21651" y="4318002"/>
            <a:ext cx="6794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430214" y="2744789"/>
            <a:ext cx="1781054" cy="43841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</a:rPr>
              <a:t>Высокое разрешение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</a:rPr>
              <a:t>  </a:t>
            </a:r>
            <a:r>
              <a:rPr lang="en-US" altLang="ko-KR" b="0" dirty="0">
                <a:solidFill>
                  <a:srgbClr val="000000"/>
                </a:solidFill>
              </a:rPr>
              <a:t>- WQHD (2560x1440)</a:t>
            </a:r>
          </a:p>
        </p:txBody>
      </p:sp>
      <p:pic>
        <p:nvPicPr>
          <p:cNvPr id="1052" name="Picture 28" descr="PI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843964" y="4318002"/>
            <a:ext cx="6794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9" descr="PIP"/>
          <p:cNvPicPr>
            <a:picLocks noChangeAspect="1" noChangeArrowheads="1"/>
          </p:cNvPicPr>
          <p:nvPr/>
        </p:nvPicPr>
        <p:blipFill>
          <a:blip r:embed="rId22" cstate="print"/>
          <a:srcRect t="67314" b="-2795"/>
          <a:stretch>
            <a:fillRect/>
          </a:stretch>
        </p:blipFill>
        <p:spPr bwMode="auto">
          <a:xfrm>
            <a:off x="9131300" y="4384677"/>
            <a:ext cx="38417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 descr="1920x1080-2560x144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84175" y="1376363"/>
            <a:ext cx="21780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49538" y="1376364"/>
            <a:ext cx="21590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6" name="Text Box 32"/>
          <p:cNvSpPr txBox="1">
            <a:spLocks noChangeArrowheads="1"/>
          </p:cNvSpPr>
          <p:nvPr/>
        </p:nvSpPr>
        <p:spPr bwMode="auto">
          <a:xfrm>
            <a:off x="2648744" y="2744789"/>
            <a:ext cx="1843443" cy="6230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</a:rPr>
              <a:t>Многозадачность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</a:rPr>
              <a:t>  </a:t>
            </a:r>
            <a:r>
              <a:rPr lang="en-US" altLang="ko-KR" b="0" dirty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Просторная рабочая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область</a:t>
            </a:r>
            <a:endParaRPr lang="en-US" altLang="ko-KR" b="0" dirty="0">
              <a:solidFill>
                <a:srgbClr val="000000"/>
              </a:solidFill>
            </a:endParaRP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5041900" y="5656263"/>
            <a:ext cx="1639292" cy="260008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ko-KR" sz="1000" b="0" dirty="0" smtClean="0">
                <a:solidFill>
                  <a:srgbClr val="000000"/>
                </a:solidFill>
                <a:sym typeface="Wingdings" pitchFamily="2" charset="2"/>
              </a:rPr>
              <a:t>Организация кабелей</a:t>
            </a:r>
            <a:endParaRPr lang="en-US" altLang="ko-KR" sz="1000" b="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3126" y="4864100"/>
            <a:ext cx="129857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1600200" y="4894265"/>
            <a:ext cx="868363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100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Adobe RGB</a:t>
            </a:r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auto">
          <a:xfrm>
            <a:off x="1851025" y="5124452"/>
            <a:ext cx="558800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100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sRGB</a:t>
            </a:r>
          </a:p>
        </p:txBody>
      </p:sp>
      <p:pic>
        <p:nvPicPr>
          <p:cNvPr id="1064" name="Picture 2" descr="D:\Design\2012 Lavori\디자인업무\IPS8\Mock-Up 사진\Retouch\JPEG\Detail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141913" y="4545015"/>
            <a:ext cx="13462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27" cstate="print"/>
          <a:srcRect l="9956" t="16048" r="13617" b="13820"/>
          <a:stretch>
            <a:fillRect/>
          </a:stretch>
        </p:blipFill>
        <p:spPr bwMode="auto">
          <a:xfrm>
            <a:off x="1965326" y="4048125"/>
            <a:ext cx="828675" cy="7493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43" name="Rectangle 51"/>
          <p:cNvSpPr>
            <a:spLocks noChangeArrowheads="1"/>
          </p:cNvSpPr>
          <p:nvPr/>
        </p:nvSpPr>
        <p:spPr bwMode="auto">
          <a:xfrm>
            <a:off x="8688075" y="213261"/>
            <a:ext cx="315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USP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" y="87313"/>
            <a:ext cx="27438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Флагман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EA83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>
            <a:off x="650876" y="735386"/>
            <a:ext cx="2698750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953000" y="757890"/>
            <a:ext cx="4727758" cy="65488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err="1" smtClean="0">
                <a:solidFill>
                  <a:srgbClr val="A50021"/>
                </a:solidFill>
              </a:rPr>
              <a:t>Мультисенсорный</a:t>
            </a:r>
            <a:r>
              <a:rPr lang="ru-RU" altLang="ko-KR" sz="1800" dirty="0" smtClean="0">
                <a:solidFill>
                  <a:srgbClr val="A50021"/>
                </a:solidFill>
              </a:rPr>
              <a:t> монитор для работы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 с </a:t>
            </a:r>
            <a:r>
              <a:rPr lang="en-US" altLang="ko-KR" sz="1800" dirty="0" smtClean="0">
                <a:solidFill>
                  <a:srgbClr val="A50021"/>
                </a:solidFill>
              </a:rPr>
              <a:t>Windows </a:t>
            </a:r>
            <a:r>
              <a:rPr lang="en-US" altLang="ko-KR" sz="1800" dirty="0">
                <a:solidFill>
                  <a:srgbClr val="A50021"/>
                </a:solidFill>
              </a:rPr>
              <a:t>8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1308100" y="744909"/>
            <a:ext cx="13644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ET83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54277" name="Rectangle 17"/>
          <p:cNvSpPr>
            <a:spLocks noChangeArrowheads="1"/>
          </p:cNvSpPr>
          <p:nvPr/>
        </p:nvSpPr>
        <p:spPr bwMode="auto">
          <a:xfrm>
            <a:off x="5022850" y="4533902"/>
            <a:ext cx="1625600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latinLnBrk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Спецификация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54278" name="AutoShape 18"/>
          <p:cNvSpPr>
            <a:spLocks noChangeArrowheads="1"/>
          </p:cNvSpPr>
          <p:nvPr/>
        </p:nvSpPr>
        <p:spPr bwMode="auto">
          <a:xfrm>
            <a:off x="5087938" y="4824415"/>
            <a:ext cx="4602162" cy="1366837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3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ko-KR" altLang="en-US" b="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Тип сенсора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: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ёмкостный 10-точечный </a:t>
            </a:r>
            <a:r>
              <a:rPr lang="ru-RU" altLang="ko-KR" b="0" dirty="0" err="1" smtClean="0">
                <a:solidFill>
                  <a:srgbClr val="000000"/>
                </a:solidFill>
                <a:sym typeface="Wingdings" pitchFamily="2" charset="2"/>
              </a:rPr>
              <a:t>мультисенсор</a:t>
            </a:r>
            <a:endParaRPr lang="en-US" altLang="ko-KR" b="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Размер экрана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23” (IPS LED)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Углы обзора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178/178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Время отклика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: 5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мс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(</a:t>
            </a:r>
            <a:r>
              <a:rPr lang="en-US" altLang="ko-KR" b="0" dirty="0" err="1">
                <a:solidFill>
                  <a:srgbClr val="000000"/>
                </a:solidFill>
                <a:sym typeface="Wingdings" pitchFamily="2" charset="2"/>
              </a:rPr>
              <a:t>GtG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) </a:t>
            </a:r>
            <a:endParaRPr lang="ko-KR" altLang="en-US" b="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ko-KR" altLang="en-US" b="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Интерфейс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HDMI X 2, D-sub, USB 1 up 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(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подключение к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 PC)</a:t>
            </a:r>
            <a:endParaRPr lang="en-US" altLang="ko-KR" b="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54279" name="Rectangle 31"/>
          <p:cNvSpPr>
            <a:spLocks noChangeArrowheads="1"/>
          </p:cNvSpPr>
          <p:nvPr/>
        </p:nvSpPr>
        <p:spPr bwMode="auto">
          <a:xfrm>
            <a:off x="5022851" y="1952625"/>
            <a:ext cx="1549400" cy="29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latinLnBrk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54280" name="AutoShape 32"/>
          <p:cNvSpPr>
            <a:spLocks noChangeArrowheads="1"/>
          </p:cNvSpPr>
          <p:nvPr/>
        </p:nvSpPr>
        <p:spPr bwMode="auto">
          <a:xfrm>
            <a:off x="5087938" y="2265363"/>
            <a:ext cx="4602162" cy="18097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 latinLnBrk="0">
              <a:spcBef>
                <a:spcPct val="0"/>
              </a:spcBef>
              <a:buFontTx/>
              <a:buNone/>
            </a:pPr>
            <a:endParaRPr lang="ko-KR" altLang="ko-KR" sz="1100" b="0">
              <a:solidFill>
                <a:srgbClr val="000000"/>
              </a:solidFill>
            </a:endParaRPr>
          </a:p>
        </p:txBody>
      </p:sp>
      <p:sp>
        <p:nvSpPr>
          <p:cNvPr id="54281" name="Line 21"/>
          <p:cNvSpPr>
            <a:spLocks noChangeShapeType="1"/>
          </p:cNvSpPr>
          <p:nvPr/>
        </p:nvSpPr>
        <p:spPr bwMode="auto">
          <a:xfrm>
            <a:off x="7388225" y="2309813"/>
            <a:ext cx="1588" cy="17653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5480050" y="2270403"/>
            <a:ext cx="1729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10-</a:t>
            </a: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точечный сенсор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7670800" y="2300191"/>
            <a:ext cx="1812676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</a:rPr>
              <a:t>Области применения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54284" name="Text Box 14"/>
          <p:cNvSpPr txBox="1">
            <a:spLocks noChangeArrowheads="1"/>
          </p:cNvSpPr>
          <p:nvPr/>
        </p:nvSpPr>
        <p:spPr bwMode="auto">
          <a:xfrm>
            <a:off x="665164" y="3583032"/>
            <a:ext cx="4410556" cy="281137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en-US" sz="1300" dirty="0" smtClean="0">
                <a:solidFill>
                  <a:srgbClr val="000000"/>
                </a:solidFill>
                <a:sym typeface="돋움체" pitchFamily="49" charset="-127"/>
              </a:rPr>
              <a:t>Максимальный комфорт при работе с </a:t>
            </a:r>
            <a:r>
              <a:rPr lang="en-US" altLang="en-US" sz="1300" dirty="0" smtClean="0">
                <a:solidFill>
                  <a:srgbClr val="000000"/>
                </a:solidFill>
                <a:sym typeface="돋움체" pitchFamily="49" charset="-127"/>
              </a:rPr>
              <a:t>Windows </a:t>
            </a:r>
            <a:r>
              <a:rPr lang="en-US" altLang="en-US" sz="1300" dirty="0">
                <a:solidFill>
                  <a:srgbClr val="000000"/>
                </a:solidFill>
                <a:sym typeface="돋움체" pitchFamily="49" charset="-127"/>
              </a:rPr>
              <a:t>8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uk-UA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Поддержка</a:t>
            </a:r>
            <a:r>
              <a:rPr lang="uk-UA" altLang="ko-KR" b="0" dirty="0" smtClean="0">
                <a:solidFill>
                  <a:srgbClr val="000000"/>
                </a:solidFill>
                <a:sym typeface="돋움체" pitchFamily="49" charset="-127"/>
              </a:rPr>
              <a:t> 10-точечного сенсорного </a:t>
            </a:r>
            <a:r>
              <a:rPr lang="uk-UA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ввода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en-US" b="0" dirty="0" smtClean="0">
                <a:solidFill>
                  <a:srgbClr val="000000"/>
                </a:solidFill>
                <a:sym typeface="돋움체" pitchFamily="49" charset="-127"/>
              </a:rPr>
              <a:t>Удобная экранная клавиатура</a:t>
            </a:r>
            <a:r>
              <a:rPr lang="en-US" altLang="en-US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endParaRPr lang="en-US" altLang="en-US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en-US" sz="13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en-US" sz="1300" dirty="0" smtClean="0">
                <a:solidFill>
                  <a:srgbClr val="000000"/>
                </a:solidFill>
                <a:sym typeface="돋움체" pitchFamily="49" charset="-127"/>
              </a:rPr>
              <a:t>Высокая чувствительность сенсора 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Минимальное время реакции на касание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: 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8~15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мс</a:t>
            </a:r>
            <a:endParaRPr lang="en-US" altLang="ko-KR" b="0" dirty="0">
              <a:solidFill>
                <a:srgbClr val="000000"/>
              </a:solidFill>
              <a:sym typeface="Wingdings" pitchFamily="2" charset="2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Распознает касание пальцев и поддерживает работу 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ёмкостного </a:t>
            </a:r>
            <a:r>
              <a:rPr lang="ru-RU" altLang="ko-KR" b="0" dirty="0" err="1" smtClean="0">
                <a:solidFill>
                  <a:srgbClr val="000000"/>
                </a:solidFill>
                <a:sym typeface="Wingdings" pitchFamily="2" charset="2"/>
              </a:rPr>
              <a:t>стилуса</a:t>
            </a:r>
            <a:endParaRPr lang="ru-RU" altLang="ko-KR" b="0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en-US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en-US" sz="1300" dirty="0" smtClean="0">
                <a:solidFill>
                  <a:srgbClr val="000000"/>
                </a:solidFill>
                <a:sym typeface="돋움체" pitchFamily="49" charset="-127"/>
              </a:rPr>
              <a:t>Высокое качество изображения</a:t>
            </a:r>
            <a:endParaRPr lang="en-US" altLang="en-US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-</a:t>
            </a:r>
            <a:r>
              <a:rPr lang="ko-KR" altLang="ko-KR" b="0" dirty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IPS LED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панель</a:t>
            </a:r>
            <a:endParaRPr lang="ko-KR" altLang="en-US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b="0" dirty="0">
                <a:solidFill>
                  <a:srgbClr val="000000"/>
                </a:solidFill>
                <a:sym typeface="Wingdings" pitchFamily="2" charset="2"/>
              </a:rPr>
              <a:t>   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Высокий коэффициент прозрачности</a:t>
            </a: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</a:br>
            <a:r>
              <a:rPr lang="en-US" altLang="ko-KR" b="0" dirty="0">
                <a:solidFill>
                  <a:srgbClr val="000000"/>
                </a:solidFill>
                <a:sym typeface="Wingdings" pitchFamily="2" charset="2"/>
              </a:rPr>
              <a:t>: </a:t>
            </a:r>
            <a:r>
              <a:rPr lang="ru-RU" altLang="ko-KR" b="0" dirty="0" smtClean="0">
                <a:solidFill>
                  <a:srgbClr val="000000"/>
                </a:solidFill>
                <a:sym typeface="Wingdings" pitchFamily="2" charset="2"/>
              </a:rPr>
              <a:t>более</a:t>
            </a:r>
            <a:r>
              <a:rPr lang="en-US" altLang="ko-KR" b="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90%</a:t>
            </a:r>
            <a:r>
              <a:rPr lang="ko-KR" altLang="en-US" b="0" dirty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(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обычный до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80%)</a:t>
            </a:r>
          </a:p>
        </p:txBody>
      </p:sp>
      <p:pic>
        <p:nvPicPr>
          <p:cNvPr id="54287" name="Picture 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1351" y="2987675"/>
            <a:ext cx="581025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4288" name="AutoShape 124"/>
          <p:cNvSpPr>
            <a:spLocks noChangeArrowheads="1"/>
          </p:cNvSpPr>
          <p:nvPr/>
        </p:nvSpPr>
        <p:spPr bwMode="auto">
          <a:xfrm rot="-1320966">
            <a:off x="8016876" y="3059115"/>
            <a:ext cx="1084263" cy="3889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509" y="10800"/>
                </a:moveTo>
                <a:cubicBezTo>
                  <a:pt x="2509" y="15379"/>
                  <a:pt x="6221" y="19091"/>
                  <a:pt x="10800" y="19091"/>
                </a:cubicBezTo>
                <a:cubicBezTo>
                  <a:pt x="15379" y="19091"/>
                  <a:pt x="19091" y="15379"/>
                  <a:pt x="19091" y="10800"/>
                </a:cubicBezTo>
                <a:cubicBezTo>
                  <a:pt x="19091" y="6221"/>
                  <a:pt x="15379" y="2509"/>
                  <a:pt x="10800" y="2509"/>
                </a:cubicBezTo>
                <a:cubicBezTo>
                  <a:pt x="6221" y="2509"/>
                  <a:pt x="2509" y="6221"/>
                  <a:pt x="2509" y="1080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50000">
                <a:srgbClr val="F5F5F5"/>
              </a:gs>
              <a:gs pos="100000">
                <a:srgbClr val="DDDDDD"/>
              </a:gs>
            </a:gsLst>
            <a:lin ang="5400000" scaled="1"/>
          </a:gradFill>
          <a:ln w="317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54289" name="Picture 1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7126" y="2714625"/>
            <a:ext cx="811213" cy="419100"/>
          </a:xfrm>
          <a:prstGeom prst="rect">
            <a:avLst/>
          </a:prstGeom>
          <a:noFill/>
          <a:ln w="63500" algn="ctr">
            <a:noFill/>
            <a:prstDash val="sysDot"/>
            <a:miter lim="800000"/>
            <a:headEnd/>
            <a:tailEnd/>
          </a:ln>
        </p:spPr>
      </p:pic>
      <p:sp>
        <p:nvSpPr>
          <p:cNvPr id="54290" name="Text Box 126"/>
          <p:cNvSpPr txBox="1">
            <a:spLocks noChangeArrowheads="1"/>
          </p:cNvSpPr>
          <p:nvPr/>
        </p:nvSpPr>
        <p:spPr bwMode="auto">
          <a:xfrm>
            <a:off x="7465786" y="3109913"/>
            <a:ext cx="83548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  <a:sym typeface="Wingdings" pitchFamily="2" charset="2"/>
              </a:rPr>
              <a:t>Виртуальная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800" b="0" dirty="0" err="1" smtClean="0">
                <a:solidFill>
                  <a:srgbClr val="000000"/>
                </a:solidFill>
                <a:sym typeface="Wingdings" pitchFamily="2" charset="2"/>
              </a:rPr>
              <a:t>лавиатура</a:t>
            </a:r>
            <a:endParaRPr lang="en-US" altLang="ko-KR" sz="800" b="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54291" name="Picture 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8164" y="3446465"/>
            <a:ext cx="815975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4292" name="Text Box 128"/>
          <p:cNvSpPr txBox="1">
            <a:spLocks noChangeArrowheads="1"/>
          </p:cNvSpPr>
          <p:nvPr/>
        </p:nvSpPr>
        <p:spPr bwMode="auto">
          <a:xfrm>
            <a:off x="7601795" y="3898900"/>
            <a:ext cx="192713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  <a:sym typeface="Wingdings" pitchFamily="2" charset="2"/>
              </a:rPr>
              <a:t>Образовательные программы, игры</a:t>
            </a:r>
            <a:endParaRPr lang="en-US" altLang="ko-KR" sz="800" b="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54293" name="Picture 1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63013" y="2671763"/>
            <a:ext cx="7540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4" name="Text Box 130"/>
          <p:cNvSpPr txBox="1">
            <a:spLocks noChangeArrowheads="1"/>
          </p:cNvSpPr>
          <p:nvPr/>
        </p:nvSpPr>
        <p:spPr bwMode="auto">
          <a:xfrm>
            <a:off x="8738155" y="3109913"/>
            <a:ext cx="100219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  <a:sym typeface="Wingdings" pitchFamily="2" charset="2"/>
              </a:rPr>
              <a:t>Перетаскивание,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  <a:sym typeface="Wingdings" pitchFamily="2" charset="2"/>
              </a:rPr>
              <a:t>прокрутка</a:t>
            </a:r>
            <a:endParaRPr lang="en-US" altLang="ko-KR" sz="800" b="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54295" name="Oval 9"/>
          <p:cNvSpPr>
            <a:spLocks noChangeArrowheads="1"/>
          </p:cNvSpPr>
          <p:nvPr/>
        </p:nvSpPr>
        <p:spPr bwMode="auto">
          <a:xfrm>
            <a:off x="5270501" y="2359025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4296" name="Oval 11"/>
          <p:cNvSpPr>
            <a:spLocks noChangeArrowheads="1"/>
          </p:cNvSpPr>
          <p:nvPr/>
        </p:nvSpPr>
        <p:spPr bwMode="auto">
          <a:xfrm>
            <a:off x="7470775" y="235902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54298" name="Picture 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0851" y="2774952"/>
            <a:ext cx="14890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" y="87313"/>
            <a:ext cx="271824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Флагман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ET83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9" name="그룹 27"/>
          <p:cNvGrpSpPr/>
          <p:nvPr/>
        </p:nvGrpSpPr>
        <p:grpSpPr>
          <a:xfrm>
            <a:off x="-87560" y="1196752"/>
            <a:ext cx="3638762" cy="2408396"/>
            <a:chOff x="2845122" y="1557338"/>
            <a:chExt cx="5975350" cy="4319587"/>
          </a:xfrm>
        </p:grpSpPr>
        <p:pic>
          <p:nvPicPr>
            <p:cNvPr id="32" name="그림 11" descr="sdsss.png"/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996059" y="1557338"/>
              <a:ext cx="4824413" cy="417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그림 9" descr="Touch 10_1.png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2845122" y="2636838"/>
              <a:ext cx="3240087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5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97463" y="869952"/>
            <a:ext cx="4468812" cy="2500313"/>
          </a:xfrm>
          <a:prstGeom prst="roundRect">
            <a:avLst>
              <a:gd name="adj" fmla="val 0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b="0">
              <a:solidFill>
                <a:srgbClr val="000000"/>
              </a:solidFill>
            </a:endParaRPr>
          </a:p>
        </p:txBody>
      </p:sp>
      <p:sp>
        <p:nvSpPr>
          <p:cNvPr id="56323" name="Rectangle 5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97463" y="869950"/>
            <a:ext cx="4468812" cy="3270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lnSpc>
                <a:spcPct val="90000"/>
              </a:lnSpc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kumimoji="0" lang="ru-RU" altLang="ko-KR" sz="1400" dirty="0" smtClean="0">
                <a:solidFill>
                  <a:srgbClr val="000000"/>
                </a:solidFill>
              </a:rPr>
              <a:t>Широкий спектр интерактивных возможностей</a:t>
            </a:r>
            <a:endParaRPr kumimoji="0"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56324" name="AutoShape 5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4651" y="869952"/>
            <a:ext cx="4468813" cy="2500313"/>
          </a:xfrm>
          <a:prstGeom prst="roundRect">
            <a:avLst>
              <a:gd name="adj" fmla="val 0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b="0">
              <a:solidFill>
                <a:srgbClr val="000000"/>
              </a:solidFill>
            </a:endParaRPr>
          </a:p>
        </p:txBody>
      </p:sp>
      <p:sp>
        <p:nvSpPr>
          <p:cNvPr id="56325" name="Rectangle 5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4651" y="869950"/>
            <a:ext cx="4468813" cy="3270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lnSpc>
                <a:spcPct val="90000"/>
              </a:lnSpc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kumimoji="0" lang="ru-RU" altLang="ko-KR" sz="1400" dirty="0" smtClean="0">
                <a:solidFill>
                  <a:srgbClr val="000000"/>
                </a:solidFill>
              </a:rPr>
              <a:t>Несложное подключение</a:t>
            </a:r>
            <a:endParaRPr kumimoji="0"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56326" name="AutoShape 6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97463" y="3598863"/>
            <a:ext cx="4468812" cy="2500312"/>
          </a:xfrm>
          <a:prstGeom prst="roundRect">
            <a:avLst>
              <a:gd name="adj" fmla="val 0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b="0">
              <a:solidFill>
                <a:srgbClr val="000000"/>
              </a:solidFill>
            </a:endParaRPr>
          </a:p>
        </p:txBody>
      </p:sp>
      <p:sp>
        <p:nvSpPr>
          <p:cNvPr id="56327" name="Rectangle 6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097463" y="3598865"/>
            <a:ext cx="4468812" cy="3270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lnSpc>
                <a:spcPct val="90000"/>
              </a:lnSpc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kumimoji="0" lang="ru-RU" altLang="ko-KR" sz="1400" dirty="0" smtClean="0">
                <a:solidFill>
                  <a:srgbClr val="000000"/>
                </a:solidFill>
              </a:rPr>
              <a:t>Удобный ввод данных</a:t>
            </a:r>
            <a:endParaRPr kumimoji="0" lang="en-US" altLang="ko-KR" sz="1400" dirty="0">
              <a:solidFill>
                <a:srgbClr val="000000"/>
              </a:solidFill>
            </a:endParaRPr>
          </a:p>
        </p:txBody>
      </p:sp>
      <p:sp>
        <p:nvSpPr>
          <p:cNvPr id="56328" name="AutoShape 6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4651" y="3598863"/>
            <a:ext cx="4468813" cy="2500312"/>
          </a:xfrm>
          <a:prstGeom prst="roundRect">
            <a:avLst>
              <a:gd name="adj" fmla="val 0"/>
            </a:avLst>
          </a:prstGeom>
          <a:noFill/>
          <a:ln w="9525" algn="ctr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b="0">
              <a:solidFill>
                <a:srgbClr val="000000"/>
              </a:solidFill>
            </a:endParaRPr>
          </a:p>
        </p:txBody>
      </p:sp>
      <p:sp>
        <p:nvSpPr>
          <p:cNvPr id="56329" name="Rectangle 6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74651" y="3598865"/>
            <a:ext cx="4468813" cy="3270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808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latinLnBrk="0">
              <a:lnSpc>
                <a:spcPct val="90000"/>
              </a:lnSpc>
              <a:spcBef>
                <a:spcPct val="0"/>
              </a:spcBef>
              <a:buClr>
                <a:srgbClr val="99CC00"/>
              </a:buClr>
              <a:buFont typeface="Wingdings" pitchFamily="2" charset="2"/>
              <a:buNone/>
            </a:pPr>
            <a:r>
              <a:rPr kumimoji="0" lang="ru-RU" altLang="ko-KR" sz="1400" dirty="0" smtClean="0">
                <a:solidFill>
                  <a:srgbClr val="000000"/>
                </a:solidFill>
              </a:rPr>
              <a:t>Высокое качество изображения</a:t>
            </a:r>
            <a:endParaRPr kumimoji="0" lang="ko-KR" altLang="en-US" sz="1400" dirty="0">
              <a:solidFill>
                <a:srgbClr val="000000"/>
              </a:solidFill>
            </a:endParaRPr>
          </a:p>
        </p:txBody>
      </p:sp>
      <p:sp>
        <p:nvSpPr>
          <p:cNvPr id="56330" name="Rectangle 7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1489" y="4011615"/>
            <a:ext cx="1896288" cy="57246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ko-KR" altLang="en-US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Точная цветопередача</a:t>
            </a:r>
            <a:endParaRPr lang="en-US" altLang="ko-KR" b="0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Комфорт для зрения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56331" name="Picture 84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8876" y="1811338"/>
            <a:ext cx="5143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332" name="AutoShape 86"/>
          <p:cNvCxnSpPr>
            <a:cxnSpLocks noChangeShapeType="1"/>
          </p:cNvCxnSpPr>
          <p:nvPr/>
        </p:nvCxnSpPr>
        <p:spPr bwMode="auto">
          <a:xfrm flipV="1">
            <a:off x="1692276" y="2509838"/>
            <a:ext cx="1187450" cy="696912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6333" name="AutoShape 87"/>
          <p:cNvCxnSpPr>
            <a:cxnSpLocks noChangeShapeType="1"/>
          </p:cNvCxnSpPr>
          <p:nvPr/>
        </p:nvCxnSpPr>
        <p:spPr bwMode="auto">
          <a:xfrm>
            <a:off x="1735139" y="2159000"/>
            <a:ext cx="1144587" cy="35083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6334" name="Rectangle 9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84776" y="4011615"/>
            <a:ext cx="3415935" cy="57246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ko-KR" altLang="en-US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10-точечный </a:t>
            </a:r>
            <a:r>
              <a:rPr lang="ru-RU" altLang="ko-KR" b="0" dirty="0" err="1" smtClean="0">
                <a:solidFill>
                  <a:srgbClr val="000000"/>
                </a:solidFill>
              </a:rPr>
              <a:t>мультисенсор</a:t>
            </a:r>
            <a:r>
              <a:rPr lang="ko-KR" altLang="en-US" b="0" dirty="0">
                <a:solidFill>
                  <a:srgbClr val="000000"/>
                </a:solidFill>
              </a:rPr>
              <a:t/>
            </a:r>
            <a:br>
              <a:rPr lang="ko-KR" altLang="en-US" b="0" dirty="0">
                <a:solidFill>
                  <a:srgbClr val="000000"/>
                </a:solidFill>
              </a:rPr>
            </a:br>
            <a:r>
              <a:rPr lang="ko-KR" altLang="en-US" b="0" dirty="0">
                <a:solidFill>
                  <a:srgbClr val="000000"/>
                </a:solidFill>
              </a:rPr>
              <a:t>   </a:t>
            </a:r>
            <a:r>
              <a:rPr lang="en-US" altLang="ko-KR" b="0" dirty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Виртуальная клавиатура прямо на экране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56335" name="Picture 9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69024" y="4678363"/>
            <a:ext cx="2306637" cy="1200150"/>
          </a:xfrm>
          <a:prstGeom prst="rect">
            <a:avLst/>
          </a:prstGeom>
          <a:noFill/>
          <a:ln w="63500" algn="ctr">
            <a:noFill/>
            <a:prstDash val="sysDot"/>
            <a:miter lim="800000"/>
            <a:headEnd/>
            <a:tailEnd/>
          </a:ln>
        </p:spPr>
      </p:pic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5545138" y="1870075"/>
            <a:ext cx="1198562" cy="863600"/>
            <a:chOff x="3142" y="1028"/>
            <a:chExt cx="968" cy="951"/>
          </a:xfrm>
        </p:grpSpPr>
        <p:pic>
          <p:nvPicPr>
            <p:cNvPr id="56373" name="Picture 108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2" y="1028"/>
              <a:ext cx="9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74" name="Freeform 96" descr="그림1"/>
            <p:cNvSpPr>
              <a:spLocks/>
            </p:cNvSpPr>
            <p:nvPr/>
          </p:nvSpPr>
          <p:spPr bwMode="auto">
            <a:xfrm>
              <a:off x="3200" y="1307"/>
              <a:ext cx="0" cy="203"/>
            </a:xfrm>
            <a:custGeom>
              <a:avLst/>
              <a:gdLst>
                <a:gd name="T0" fmla="*/ 0 w 822"/>
                <a:gd name="T1" fmla="*/ 3 h 558"/>
                <a:gd name="T2" fmla="*/ 0 w 822"/>
                <a:gd name="T3" fmla="*/ 24 h 558"/>
                <a:gd name="T4" fmla="*/ 0 w 822"/>
                <a:gd name="T5" fmla="*/ 27 h 558"/>
                <a:gd name="T6" fmla="*/ 0 w 822"/>
                <a:gd name="T7" fmla="*/ 0 h 558"/>
                <a:gd name="T8" fmla="*/ 0 w 822"/>
                <a:gd name="T9" fmla="*/ 3 h 5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2"/>
                <a:gd name="T16" fmla="*/ 0 h 558"/>
                <a:gd name="T17" fmla="*/ 0 w 822"/>
                <a:gd name="T18" fmla="*/ 558 h 5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2" h="558">
                  <a:moveTo>
                    <a:pt x="111" y="63"/>
                  </a:moveTo>
                  <a:lnTo>
                    <a:pt x="0" y="495"/>
                  </a:lnTo>
                  <a:lnTo>
                    <a:pt x="729" y="558"/>
                  </a:lnTo>
                  <a:lnTo>
                    <a:pt x="822" y="0"/>
                  </a:lnTo>
                  <a:lnTo>
                    <a:pt x="111" y="63"/>
                  </a:lnTo>
                  <a:close/>
                </a:path>
              </a:pathLst>
            </a:custGeom>
            <a:blipFill dpi="0" rotWithShape="1">
              <a:blip r:embed="rId21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ko-KR" altLang="en-US"/>
            </a:p>
          </p:txBody>
        </p:sp>
        <p:pic>
          <p:nvPicPr>
            <p:cNvPr id="22" name="그림 21" descr="손02.png"/>
            <p:cNvPicPr>
              <a:picLocks noChangeAspect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232" y="1446"/>
              <a:ext cx="565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</p:pic>
      </p:grpSp>
      <p:grpSp>
        <p:nvGrpSpPr>
          <p:cNvPr id="3" name="Group 113"/>
          <p:cNvGrpSpPr>
            <a:grpSpLocks/>
          </p:cNvGrpSpPr>
          <p:nvPr/>
        </p:nvGrpSpPr>
        <p:grpSpPr bwMode="auto">
          <a:xfrm>
            <a:off x="501651" y="4533902"/>
            <a:ext cx="1801813" cy="1357313"/>
            <a:chOff x="353" y="2750"/>
            <a:chExt cx="1315" cy="991"/>
          </a:xfrm>
        </p:grpSpPr>
        <p:pic>
          <p:nvPicPr>
            <p:cNvPr id="56370" name="Picture 19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34" y="3518"/>
              <a:ext cx="50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1" name="Picture 192" descr="ips_signature_sung1300"/>
            <p:cNvPicPr>
              <a:picLocks noChangeAspect="1" noChangeArrowheads="1"/>
            </p:cNvPicPr>
            <p:nvPr/>
          </p:nvPicPr>
          <p:blipFill>
            <a:blip r:embed="rId24" cstate="print"/>
            <a:srcRect t="20555" r="5104" b="20555"/>
            <a:stretch>
              <a:fillRect/>
            </a:stretch>
          </p:blipFill>
          <p:spPr bwMode="auto">
            <a:xfrm>
              <a:off x="1033" y="3519"/>
              <a:ext cx="635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72" name="Picture 112"/>
            <p:cNvPicPr>
              <a:picLocks noChangeAspect="1" noChangeArrowheads="1"/>
            </p:cNvPicPr>
            <p:nvPr/>
          </p:nvPicPr>
          <p:blipFill>
            <a:blip r:embed="rId25" cstate="print"/>
            <a:srcRect t="4465"/>
            <a:stretch>
              <a:fillRect/>
            </a:stretch>
          </p:blipFill>
          <p:spPr bwMode="auto">
            <a:xfrm>
              <a:off x="353" y="2750"/>
              <a:ext cx="1225" cy="7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</p:grpSp>
      <p:sp>
        <p:nvSpPr>
          <p:cNvPr id="56338" name="Rectangle 11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81288" y="4011614"/>
            <a:ext cx="1973874" cy="54752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ko-KR" altLang="en-US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Высокий коэффициент 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прозрачности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sp>
        <p:nvSpPr>
          <p:cNvPr id="56339" name="Rectangle 116"/>
          <p:cNvSpPr>
            <a:spLocks noChangeArrowheads="1"/>
          </p:cNvSpPr>
          <p:nvPr/>
        </p:nvSpPr>
        <p:spPr bwMode="auto">
          <a:xfrm>
            <a:off x="3129162" y="5096991"/>
            <a:ext cx="184150" cy="276225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b="0">
              <a:solidFill>
                <a:srgbClr val="000000"/>
              </a:solidFill>
            </a:endParaRPr>
          </a:p>
        </p:txBody>
      </p:sp>
      <p:sp>
        <p:nvSpPr>
          <p:cNvPr id="56340" name="Rectangle 117"/>
          <p:cNvSpPr>
            <a:spLocks noChangeArrowheads="1"/>
          </p:cNvSpPr>
          <p:nvPr/>
        </p:nvSpPr>
        <p:spPr bwMode="auto">
          <a:xfrm>
            <a:off x="4191198" y="5096991"/>
            <a:ext cx="185738" cy="276225"/>
          </a:xfrm>
          <a:prstGeom prst="rect">
            <a:avLst/>
          </a:prstGeom>
          <a:solidFill>
            <a:srgbClr val="F8F8F8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b="0">
              <a:solidFill>
                <a:srgbClr val="000000"/>
              </a:solidFill>
            </a:endParaRPr>
          </a:p>
        </p:txBody>
      </p:sp>
      <p:sp>
        <p:nvSpPr>
          <p:cNvPr id="56341" name="Text Box 118"/>
          <p:cNvSpPr txBox="1">
            <a:spLocks noChangeArrowheads="1"/>
          </p:cNvSpPr>
          <p:nvPr/>
        </p:nvSpPr>
        <p:spPr bwMode="auto">
          <a:xfrm>
            <a:off x="2776538" y="4643844"/>
            <a:ext cx="888385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900" b="0" u="sng" dirty="0">
                <a:solidFill>
                  <a:srgbClr val="000000"/>
                </a:solidFill>
              </a:rPr>
              <a:t>ET83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900" b="0" u="sng" dirty="0" smtClean="0">
                <a:solidFill>
                  <a:srgbClr val="000000"/>
                </a:solidFill>
              </a:rPr>
              <a:t>(</a:t>
            </a:r>
            <a:r>
              <a:rPr lang="ru-RU" altLang="ko-KR" sz="900" b="0" dirty="0" smtClean="0">
                <a:solidFill>
                  <a:srgbClr val="000000"/>
                </a:solidFill>
              </a:rPr>
              <a:t>Ёмкостный</a:t>
            </a:r>
            <a:r>
              <a:rPr lang="en-US" altLang="ko-KR" sz="900" b="0" dirty="0" smtClean="0">
                <a:solidFill>
                  <a:srgbClr val="000000"/>
                </a:solidFill>
              </a:rPr>
              <a:t>)</a:t>
            </a:r>
            <a:endParaRPr lang="en-US" altLang="ko-KR" sz="900" b="0" dirty="0">
              <a:solidFill>
                <a:srgbClr val="000000"/>
              </a:solidFill>
            </a:endParaRPr>
          </a:p>
        </p:txBody>
      </p:sp>
      <p:sp>
        <p:nvSpPr>
          <p:cNvPr id="56342" name="Text Box 119"/>
          <p:cNvSpPr txBox="1">
            <a:spLocks noChangeArrowheads="1"/>
          </p:cNvSpPr>
          <p:nvPr/>
        </p:nvSpPr>
        <p:spPr bwMode="auto">
          <a:xfrm>
            <a:off x="3811588" y="4643844"/>
            <a:ext cx="966931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900" b="0" u="sng" dirty="0" smtClean="0">
                <a:solidFill>
                  <a:srgbClr val="000000"/>
                </a:solidFill>
              </a:rPr>
              <a:t>Обычный</a:t>
            </a:r>
            <a:endParaRPr lang="en-US" altLang="ko-KR" sz="900" b="0" u="sng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900" b="0" u="sng" dirty="0" smtClean="0">
                <a:solidFill>
                  <a:srgbClr val="000000"/>
                </a:solidFill>
              </a:rPr>
              <a:t>(</a:t>
            </a:r>
            <a:r>
              <a:rPr lang="ru-RU" altLang="ko-KR" sz="900" b="0" dirty="0" smtClean="0">
                <a:solidFill>
                  <a:srgbClr val="000000"/>
                </a:solidFill>
              </a:rPr>
              <a:t>Резистивный</a:t>
            </a:r>
            <a:r>
              <a:rPr lang="en-US" altLang="ko-KR" sz="900" b="0" dirty="0" smtClean="0">
                <a:solidFill>
                  <a:srgbClr val="000000"/>
                </a:solidFill>
              </a:rPr>
              <a:t>)</a:t>
            </a:r>
            <a:endParaRPr lang="en-US" altLang="ko-KR" sz="900" b="0" dirty="0">
              <a:solidFill>
                <a:srgbClr val="000000"/>
              </a:solidFill>
            </a:endParaRPr>
          </a:p>
        </p:txBody>
      </p:sp>
      <p:sp>
        <p:nvSpPr>
          <p:cNvPr id="56343" name="Text Box 120"/>
          <p:cNvSpPr txBox="1">
            <a:spLocks noChangeArrowheads="1"/>
          </p:cNvSpPr>
          <p:nvPr/>
        </p:nvSpPr>
        <p:spPr bwMode="auto">
          <a:xfrm>
            <a:off x="2928938" y="5495927"/>
            <a:ext cx="538162" cy="2460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1000" b="0">
                <a:solidFill>
                  <a:srgbClr val="000000"/>
                </a:solidFill>
              </a:rPr>
              <a:t>90% </a:t>
            </a:r>
            <a:r>
              <a:rPr lang="ko-KR" altLang="en-US" sz="1000" b="0">
                <a:solidFill>
                  <a:srgbClr val="000000"/>
                </a:solidFill>
              </a:rPr>
              <a:t>↑</a:t>
            </a:r>
            <a:endParaRPr lang="en-US" altLang="ko-KR" sz="1000" b="0">
              <a:solidFill>
                <a:srgbClr val="000000"/>
              </a:solidFill>
            </a:endParaRPr>
          </a:p>
        </p:txBody>
      </p:sp>
      <p:sp>
        <p:nvSpPr>
          <p:cNvPr id="56344" name="Text Box 121"/>
          <p:cNvSpPr txBox="1">
            <a:spLocks noChangeArrowheads="1"/>
          </p:cNvSpPr>
          <p:nvPr/>
        </p:nvSpPr>
        <p:spPr bwMode="auto">
          <a:xfrm>
            <a:off x="4060826" y="5470527"/>
            <a:ext cx="449263" cy="2460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1000" b="0">
                <a:solidFill>
                  <a:srgbClr val="000000"/>
                </a:solidFill>
              </a:rPr>
              <a:t>80%</a:t>
            </a:r>
          </a:p>
        </p:txBody>
      </p:sp>
      <p:pic>
        <p:nvPicPr>
          <p:cNvPr id="56345" name="Picture 123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150226" y="2230438"/>
            <a:ext cx="582613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6346" name="AutoShape 124"/>
          <p:cNvSpPr>
            <a:spLocks noChangeArrowheads="1"/>
          </p:cNvSpPr>
          <p:nvPr/>
        </p:nvSpPr>
        <p:spPr bwMode="auto">
          <a:xfrm rot="-1320966">
            <a:off x="7907339" y="2301877"/>
            <a:ext cx="1084262" cy="390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509" y="10800"/>
                </a:moveTo>
                <a:cubicBezTo>
                  <a:pt x="2509" y="15379"/>
                  <a:pt x="6221" y="19091"/>
                  <a:pt x="10800" y="19091"/>
                </a:cubicBezTo>
                <a:cubicBezTo>
                  <a:pt x="15379" y="19091"/>
                  <a:pt x="19091" y="15379"/>
                  <a:pt x="19091" y="10800"/>
                </a:cubicBezTo>
                <a:cubicBezTo>
                  <a:pt x="19091" y="6221"/>
                  <a:pt x="15379" y="2509"/>
                  <a:pt x="10800" y="2509"/>
                </a:cubicBezTo>
                <a:cubicBezTo>
                  <a:pt x="6221" y="2509"/>
                  <a:pt x="2509" y="6221"/>
                  <a:pt x="2509" y="1080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50000">
                <a:srgbClr val="F5F5F5"/>
              </a:gs>
              <a:gs pos="100000">
                <a:srgbClr val="DDDDDD"/>
              </a:gs>
            </a:gsLst>
            <a:lin ang="5400000" scaled="1"/>
          </a:gradFill>
          <a:ln w="317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/>
          </a:p>
        </p:txBody>
      </p:sp>
      <p:pic>
        <p:nvPicPr>
          <p:cNvPr id="56347" name="Picture 125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367589" y="1912938"/>
            <a:ext cx="809625" cy="419100"/>
          </a:xfrm>
          <a:prstGeom prst="rect">
            <a:avLst/>
          </a:prstGeom>
          <a:noFill/>
          <a:ln w="63500" algn="ctr">
            <a:noFill/>
            <a:prstDash val="sysDot"/>
            <a:miter lim="800000"/>
            <a:headEnd/>
            <a:tailEnd/>
          </a:ln>
        </p:spPr>
      </p:pic>
      <p:sp>
        <p:nvSpPr>
          <p:cNvPr id="56348" name="Text Box 126"/>
          <p:cNvSpPr txBox="1">
            <a:spLocks noChangeArrowheads="1"/>
          </p:cNvSpPr>
          <p:nvPr/>
        </p:nvSpPr>
        <p:spPr bwMode="auto">
          <a:xfrm>
            <a:off x="7312026" y="2308227"/>
            <a:ext cx="72968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</a:rPr>
              <a:t>Экранная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</a:rPr>
              <a:t>клавиатура</a:t>
            </a:r>
            <a:endParaRPr lang="en-US" altLang="ko-KR" sz="800" b="0" dirty="0">
              <a:solidFill>
                <a:srgbClr val="000000"/>
              </a:solidFill>
            </a:endParaRPr>
          </a:p>
        </p:txBody>
      </p:sp>
      <p:pic>
        <p:nvPicPr>
          <p:cNvPr id="56349" name="Picture 127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8048626" y="2733677"/>
            <a:ext cx="815975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6350" name="Text Box 128"/>
          <p:cNvSpPr txBox="1">
            <a:spLocks noChangeArrowheads="1"/>
          </p:cNvSpPr>
          <p:nvPr/>
        </p:nvSpPr>
        <p:spPr bwMode="auto">
          <a:xfrm>
            <a:off x="8029575" y="3186113"/>
            <a:ext cx="93487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</a:rPr>
              <a:t>Игры, обучение</a:t>
            </a:r>
            <a:endParaRPr lang="ko-KR" altLang="en-US" sz="800" b="0" dirty="0">
              <a:solidFill>
                <a:srgbClr val="000000"/>
              </a:solidFill>
            </a:endParaRPr>
          </a:p>
        </p:txBody>
      </p:sp>
      <p:pic>
        <p:nvPicPr>
          <p:cNvPr id="56351" name="Picture 12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753476" y="1870077"/>
            <a:ext cx="7540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2" name="Text Box 130"/>
          <p:cNvSpPr txBox="1">
            <a:spLocks noChangeArrowheads="1"/>
          </p:cNvSpPr>
          <p:nvPr/>
        </p:nvSpPr>
        <p:spPr bwMode="auto">
          <a:xfrm>
            <a:off x="8697416" y="2308225"/>
            <a:ext cx="100219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</a:rPr>
              <a:t>Перетаскивание,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</a:rPr>
              <a:t>вращение</a:t>
            </a:r>
            <a:endParaRPr lang="ko-KR" altLang="en-US" sz="800" b="0" dirty="0">
              <a:solidFill>
                <a:srgbClr val="000000"/>
              </a:solidFill>
            </a:endParaRP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2879725" y="1870077"/>
            <a:ext cx="1520825" cy="1279525"/>
            <a:chOff x="801" y="855"/>
            <a:chExt cx="1440" cy="1276"/>
          </a:xfrm>
        </p:grpSpPr>
        <p:pic>
          <p:nvPicPr>
            <p:cNvPr id="56368" name="Picture 26"/>
            <p:cNvPicPr>
              <a:picLocks noChangeAspect="1" noChangeArrowheads="1"/>
            </p:cNvPicPr>
            <p:nvPr/>
          </p:nvPicPr>
          <p:blipFill>
            <a:blip r:embed="rId30" cstate="print"/>
            <a:srcRect l="4320" t="3017" r="1611" b="1840"/>
            <a:stretch>
              <a:fillRect/>
            </a:stretch>
          </p:blipFill>
          <p:spPr bwMode="auto">
            <a:xfrm>
              <a:off x="801" y="855"/>
              <a:ext cx="1440" cy="1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69" name="Freeform 52" descr="그림1"/>
            <p:cNvSpPr>
              <a:spLocks/>
            </p:cNvSpPr>
            <p:nvPr/>
          </p:nvSpPr>
          <p:spPr bwMode="auto">
            <a:xfrm>
              <a:off x="942" y="957"/>
              <a:ext cx="227" cy="276"/>
            </a:xfrm>
            <a:custGeom>
              <a:avLst/>
              <a:gdLst>
                <a:gd name="T0" fmla="*/ 3 w 1237"/>
                <a:gd name="T1" fmla="*/ 26 h 896"/>
                <a:gd name="T2" fmla="*/ 0 w 1237"/>
                <a:gd name="T3" fmla="*/ 25 h 896"/>
                <a:gd name="T4" fmla="*/ 0 w 1237"/>
                <a:gd name="T5" fmla="*/ 3 h 896"/>
                <a:gd name="T6" fmla="*/ 4 w 1237"/>
                <a:gd name="T7" fmla="*/ 0 h 8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7"/>
                <a:gd name="T13" fmla="*/ 0 h 896"/>
                <a:gd name="T14" fmla="*/ 1237 w 1237"/>
                <a:gd name="T15" fmla="*/ 896 h 8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7" h="896">
                  <a:moveTo>
                    <a:pt x="1199" y="896"/>
                  </a:moveTo>
                  <a:lnTo>
                    <a:pt x="0" y="841"/>
                  </a:lnTo>
                  <a:lnTo>
                    <a:pt x="48" y="118"/>
                  </a:lnTo>
                  <a:lnTo>
                    <a:pt x="1237" y="0"/>
                  </a:lnTo>
                </a:path>
              </a:pathLst>
            </a:custGeom>
            <a:blipFill dpi="0" rotWithShape="1">
              <a:blip r:embed="rId31" cstate="print"/>
              <a:srcRect/>
              <a:stretch>
                <a:fillRect/>
              </a:stretch>
            </a:blipFill>
            <a:ln w="3175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/>
            </a:p>
          </p:txBody>
        </p:sp>
      </p:grpSp>
      <p:pic>
        <p:nvPicPr>
          <p:cNvPr id="48" name="그림 56" descr="손02.pn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938464" y="2590800"/>
            <a:ext cx="6810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6355" name="Picture 58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927101" y="2674940"/>
            <a:ext cx="785813" cy="6572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56356" name="Rectangle 64"/>
          <p:cNvSpPr>
            <a:spLocks noChangeArrowheads="1"/>
          </p:cNvSpPr>
          <p:nvPr/>
        </p:nvSpPr>
        <p:spPr bwMode="auto">
          <a:xfrm>
            <a:off x="471488" y="1249365"/>
            <a:ext cx="2874377" cy="57246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ko-KR" altLang="en-US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Простая установка</a:t>
            </a:r>
            <a:endParaRPr lang="ko-KR" altLang="en-US" b="0" dirty="0">
              <a:solidFill>
                <a:srgbClr val="00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</a:rPr>
              <a:t>не требуется дополнительного ПО</a:t>
            </a:r>
            <a:endParaRPr lang="en-US" altLang="ko-KR" b="0" dirty="0">
              <a:solidFill>
                <a:srgbClr val="000000"/>
              </a:solidFill>
            </a:endParaRPr>
          </a:p>
        </p:txBody>
      </p:sp>
      <p:sp>
        <p:nvSpPr>
          <p:cNvPr id="56357" name="Rectangle 6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184776" y="1249365"/>
            <a:ext cx="2050498" cy="57246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Манипуляции пальцами </a:t>
            </a: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и </a:t>
            </a:r>
            <a:r>
              <a:rPr lang="ru-RU" altLang="ko-KR" b="0" dirty="0" err="1" smtClean="0">
                <a:solidFill>
                  <a:srgbClr val="000000"/>
                </a:solidFill>
              </a:rPr>
              <a:t>стилусом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sp>
        <p:nvSpPr>
          <p:cNvPr id="56358" name="Rectangle 12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527925" y="1249365"/>
            <a:ext cx="1966629" cy="57246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ko-KR" altLang="en-US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Разнообразные сферы </a:t>
            </a: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применения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sp>
        <p:nvSpPr>
          <p:cNvPr id="56361" name="Rectangle 6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081588" y="3143250"/>
            <a:ext cx="2287806" cy="292388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ko-KR" sz="1000" b="0" dirty="0">
                <a:solidFill>
                  <a:srgbClr val="000000"/>
                </a:solidFill>
              </a:rPr>
              <a:t>* </a:t>
            </a:r>
            <a:r>
              <a:rPr lang="ru-RU" altLang="ko-KR" sz="1000" b="0" dirty="0" err="1" smtClean="0">
                <a:solidFill>
                  <a:srgbClr val="000000"/>
                </a:solidFill>
              </a:rPr>
              <a:t>Стилус</a:t>
            </a:r>
            <a:r>
              <a:rPr lang="en-US" altLang="ko-KR" sz="1000" b="0" dirty="0" smtClean="0">
                <a:solidFill>
                  <a:srgbClr val="000000"/>
                </a:solidFill>
              </a:rPr>
              <a:t>:  </a:t>
            </a:r>
            <a:r>
              <a:rPr lang="ru-RU" altLang="ko-KR" sz="1000" b="0" dirty="0" smtClean="0">
                <a:solidFill>
                  <a:srgbClr val="000000"/>
                </a:solidFill>
              </a:rPr>
              <a:t>приобретается отдельно</a:t>
            </a:r>
            <a:endParaRPr lang="ko-KR" altLang="en-US" sz="1000" b="0" dirty="0">
              <a:solidFill>
                <a:srgbClr val="000000"/>
              </a:solidFill>
            </a:endParaRPr>
          </a:p>
        </p:txBody>
      </p:sp>
      <p:pic>
        <p:nvPicPr>
          <p:cNvPr id="56362" name="Picture 7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448300" y="2811465"/>
            <a:ext cx="6985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63" name="AutoShape 107">
            <a:hlinkClick r:id="rId3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495801" y="3041652"/>
            <a:ext cx="269875" cy="277813"/>
          </a:xfrm>
          <a:prstGeom prst="actionButtonEnd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b="0">
              <a:solidFill>
                <a:srgbClr val="000000"/>
              </a:solidFill>
            </a:endParaRPr>
          </a:p>
        </p:txBody>
      </p:sp>
      <p:sp>
        <p:nvSpPr>
          <p:cNvPr id="56364" name="Rectangle 6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45188" y="2795588"/>
            <a:ext cx="1277914" cy="271549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altLang="ko-KR" sz="1000" b="0" dirty="0" smtClean="0">
                <a:solidFill>
                  <a:srgbClr val="000000"/>
                </a:solidFill>
              </a:rPr>
              <a:t>Ёмкостный </a:t>
            </a:r>
            <a:r>
              <a:rPr lang="ru-RU" altLang="ko-KR" sz="1000" b="0" dirty="0" err="1" smtClean="0">
                <a:solidFill>
                  <a:srgbClr val="000000"/>
                </a:solidFill>
              </a:rPr>
              <a:t>стилус</a:t>
            </a:r>
            <a:endParaRPr lang="ko-KR" altLang="en-US" sz="1000" b="0" dirty="0">
              <a:solidFill>
                <a:srgbClr val="000000"/>
              </a:solidFill>
            </a:endParaRPr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8688075" y="213261"/>
            <a:ext cx="315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USP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1" y="87313"/>
            <a:ext cx="271824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Флагман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ET83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6" name="Picture 20" descr="Touch 02-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574133" y="4676168"/>
            <a:ext cx="1915371" cy="1193960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54"/>
          <p:cNvPicPr>
            <a:picLocks noChangeAspect="1" noChangeArrowheads="1"/>
          </p:cNvPicPr>
          <p:nvPr/>
        </p:nvPicPr>
        <p:blipFill>
          <a:blip r:embed="rId3" cstate="print"/>
          <a:srcRect l="3947" t="2248"/>
          <a:stretch>
            <a:fillRect/>
          </a:stretch>
        </p:blipFill>
        <p:spPr bwMode="auto">
          <a:xfrm>
            <a:off x="541339" y="1860550"/>
            <a:ext cx="3722687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8" descr="D:\YeokSam-Dong\@12\06_TA83\pics\02.jpg"/>
          <p:cNvPicPr>
            <a:picLocks noChangeAspect="1" noChangeArrowheads="1"/>
          </p:cNvPicPr>
          <p:nvPr/>
        </p:nvPicPr>
        <p:blipFill>
          <a:blip r:embed="rId4" cstate="print"/>
          <a:srcRect l="20876" t="8391" r="11464" b="8868"/>
          <a:stretch>
            <a:fillRect/>
          </a:stretch>
        </p:blipFill>
        <p:spPr bwMode="auto">
          <a:xfrm>
            <a:off x="5308601" y="1803400"/>
            <a:ext cx="3890963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Box 38"/>
          <p:cNvSpPr txBox="1">
            <a:spLocks noChangeArrowheads="1"/>
          </p:cNvSpPr>
          <p:nvPr/>
        </p:nvSpPr>
        <p:spPr bwMode="auto">
          <a:xfrm>
            <a:off x="2103438" y="1558927"/>
            <a:ext cx="13292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400" u="sng" dirty="0" smtClean="0">
                <a:solidFill>
                  <a:srgbClr val="000000"/>
                </a:solidFill>
              </a:rPr>
              <a:t>Вид спереди</a:t>
            </a:r>
            <a:endParaRPr lang="ko-KR" altLang="en-US" sz="1400" u="sng" dirty="0">
              <a:solidFill>
                <a:srgbClr val="000000"/>
              </a:solidFill>
            </a:endParaRPr>
          </a:p>
        </p:txBody>
      </p:sp>
      <p:sp>
        <p:nvSpPr>
          <p:cNvPr id="55303" name="TextBox 39"/>
          <p:cNvSpPr txBox="1">
            <a:spLocks noChangeArrowheads="1"/>
          </p:cNvSpPr>
          <p:nvPr/>
        </p:nvSpPr>
        <p:spPr bwMode="auto">
          <a:xfrm>
            <a:off x="6962775" y="1558927"/>
            <a:ext cx="10992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400" u="sng" dirty="0" smtClean="0">
                <a:solidFill>
                  <a:srgbClr val="000000"/>
                </a:solidFill>
              </a:rPr>
              <a:t>Вид сзади</a:t>
            </a:r>
            <a:endParaRPr lang="ko-KR" altLang="en-US" sz="1400" u="sng" dirty="0">
              <a:solidFill>
                <a:srgbClr val="000000"/>
              </a:solidFill>
            </a:endParaRPr>
          </a:p>
        </p:txBody>
      </p:sp>
      <p:sp>
        <p:nvSpPr>
          <p:cNvPr id="55304" name="Line 253"/>
          <p:cNvSpPr>
            <a:spLocks noChangeShapeType="1"/>
          </p:cNvSpPr>
          <p:nvPr/>
        </p:nvSpPr>
        <p:spPr bwMode="auto">
          <a:xfrm flipH="1">
            <a:off x="2165351" y="5048252"/>
            <a:ext cx="90488" cy="347663"/>
          </a:xfrm>
          <a:prstGeom prst="line">
            <a:avLst/>
          </a:prstGeom>
          <a:noFill/>
          <a:ln w="3175">
            <a:solidFill>
              <a:srgbClr val="CC0000"/>
            </a:solidFill>
            <a:round/>
            <a:headEnd type="oval" w="sm" len="sm"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ko-KR" altLang="en-US"/>
          </a:p>
        </p:txBody>
      </p:sp>
      <p:sp>
        <p:nvSpPr>
          <p:cNvPr id="55305" name="Text Box 254"/>
          <p:cNvSpPr txBox="1">
            <a:spLocks noChangeArrowheads="1"/>
          </p:cNvSpPr>
          <p:nvPr/>
        </p:nvSpPr>
        <p:spPr bwMode="auto">
          <a:xfrm>
            <a:off x="560512" y="5498050"/>
            <a:ext cx="2330638" cy="18466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algn="r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Стильная и надёжная подставка</a:t>
            </a:r>
            <a:endParaRPr lang="en-US" altLang="ko-KR" b="0" dirty="0">
              <a:solidFill>
                <a:srgbClr val="000000"/>
              </a:solidFill>
            </a:endParaRPr>
          </a:p>
        </p:txBody>
      </p:sp>
      <p:sp>
        <p:nvSpPr>
          <p:cNvPr id="55306" name="Line 253"/>
          <p:cNvSpPr>
            <a:spLocks noChangeShapeType="1"/>
          </p:cNvSpPr>
          <p:nvPr/>
        </p:nvSpPr>
        <p:spPr bwMode="auto">
          <a:xfrm>
            <a:off x="8350250" y="4572000"/>
            <a:ext cx="12700" cy="876300"/>
          </a:xfrm>
          <a:prstGeom prst="line">
            <a:avLst/>
          </a:prstGeom>
          <a:noFill/>
          <a:ln w="3175">
            <a:solidFill>
              <a:srgbClr val="CC0000"/>
            </a:solidFill>
            <a:round/>
            <a:headEnd type="oval" w="sm" len="sm"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ko-KR" altLang="en-US"/>
          </a:p>
        </p:txBody>
      </p:sp>
      <p:sp>
        <p:nvSpPr>
          <p:cNvPr id="55307" name="Text Box 254"/>
          <p:cNvSpPr txBox="1">
            <a:spLocks noChangeArrowheads="1"/>
          </p:cNvSpPr>
          <p:nvPr/>
        </p:nvSpPr>
        <p:spPr bwMode="auto">
          <a:xfrm>
            <a:off x="7455101" y="5459155"/>
            <a:ext cx="2034403" cy="18466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algn="r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Задняя панель белого цвета</a:t>
            </a:r>
            <a:endParaRPr lang="en-US" altLang="ko-KR" b="0" dirty="0">
              <a:solidFill>
                <a:srgbClr val="000000"/>
              </a:solidFill>
            </a:endParaRPr>
          </a:p>
        </p:txBody>
      </p:sp>
      <p:sp>
        <p:nvSpPr>
          <p:cNvPr id="55308" name="Line 253"/>
          <p:cNvSpPr>
            <a:spLocks noChangeShapeType="1"/>
          </p:cNvSpPr>
          <p:nvPr/>
        </p:nvSpPr>
        <p:spPr bwMode="auto">
          <a:xfrm flipH="1">
            <a:off x="6146800" y="4481515"/>
            <a:ext cx="38100" cy="966787"/>
          </a:xfrm>
          <a:prstGeom prst="line">
            <a:avLst/>
          </a:prstGeom>
          <a:noFill/>
          <a:ln w="3175">
            <a:solidFill>
              <a:srgbClr val="CC0000"/>
            </a:solidFill>
            <a:round/>
            <a:headEnd type="oval" w="sm" len="sm"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ko-KR" altLang="en-US"/>
          </a:p>
        </p:txBody>
      </p:sp>
      <p:sp>
        <p:nvSpPr>
          <p:cNvPr id="55309" name="Text Box 254"/>
          <p:cNvSpPr txBox="1">
            <a:spLocks noChangeArrowheads="1"/>
          </p:cNvSpPr>
          <p:nvPr/>
        </p:nvSpPr>
        <p:spPr bwMode="auto">
          <a:xfrm>
            <a:off x="5049839" y="5478323"/>
            <a:ext cx="2243137" cy="73866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176213" indent="-176213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Оригинальный стенд: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176213" indent="-176213"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: </a:t>
            </a:r>
            <a:r>
              <a:rPr lang="ru-RU" altLang="ko-KR" b="0" dirty="0" smtClean="0">
                <a:solidFill>
                  <a:srgbClr val="000000"/>
                </a:solidFill>
              </a:rPr>
              <a:t>Оформление в серебристом и белом цветах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176213" indent="-176213"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: </a:t>
            </a:r>
            <a:r>
              <a:rPr lang="ru-RU" altLang="ko-KR" b="0" dirty="0" smtClean="0">
                <a:solidFill>
                  <a:srgbClr val="000000"/>
                </a:solidFill>
              </a:rPr>
              <a:t>Стенд открытого типа</a:t>
            </a:r>
            <a:endParaRPr lang="en-US" altLang="ko-KR" b="0" dirty="0">
              <a:solidFill>
                <a:srgbClr val="000000"/>
              </a:solidFill>
            </a:endParaRPr>
          </a:p>
        </p:txBody>
      </p:sp>
      <p:sp>
        <p:nvSpPr>
          <p:cNvPr id="55310" name="Line 253"/>
          <p:cNvSpPr>
            <a:spLocks noChangeShapeType="1"/>
          </p:cNvSpPr>
          <p:nvPr/>
        </p:nvSpPr>
        <p:spPr bwMode="auto">
          <a:xfrm>
            <a:off x="3117851" y="4649790"/>
            <a:ext cx="798513" cy="771525"/>
          </a:xfrm>
          <a:prstGeom prst="line">
            <a:avLst/>
          </a:prstGeom>
          <a:noFill/>
          <a:ln w="3175">
            <a:solidFill>
              <a:srgbClr val="CC0000"/>
            </a:solidFill>
            <a:round/>
            <a:headEnd type="oval" w="sm" len="sm"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ko-KR" altLang="en-US"/>
          </a:p>
        </p:txBody>
      </p:sp>
      <p:sp>
        <p:nvSpPr>
          <p:cNvPr id="55311" name="Text Box 254"/>
          <p:cNvSpPr txBox="1">
            <a:spLocks noChangeArrowheads="1"/>
          </p:cNvSpPr>
          <p:nvPr/>
        </p:nvSpPr>
        <p:spPr bwMode="auto">
          <a:xfrm>
            <a:off x="3296816" y="5471855"/>
            <a:ext cx="1327415" cy="18466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Сенсорные кнопки</a:t>
            </a:r>
            <a:endParaRPr lang="en-US" altLang="ko-KR" b="0" dirty="0">
              <a:solidFill>
                <a:srgbClr val="000000"/>
              </a:solidFill>
            </a:endParaRPr>
          </a:p>
        </p:txBody>
      </p:sp>
      <p:sp>
        <p:nvSpPr>
          <p:cNvPr id="55312" name="Rectangle 7"/>
          <p:cNvSpPr>
            <a:spLocks noChangeArrowheads="1"/>
          </p:cNvSpPr>
          <p:nvPr/>
        </p:nvSpPr>
        <p:spPr bwMode="auto">
          <a:xfrm>
            <a:off x="2288704" y="1007789"/>
            <a:ext cx="5544615" cy="3847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ru-RU" altLang="ko-KR" sz="2500" b="0" dirty="0" smtClean="0">
                <a:solidFill>
                  <a:srgbClr val="660033"/>
                </a:solidFill>
                <a:latin typeface="HY견명조" pitchFamily="18" charset="-127"/>
                <a:ea typeface="HY견명조" pitchFamily="18" charset="-127"/>
                <a:cs typeface="Tahoma" pitchFamily="34" charset="0"/>
              </a:rPr>
              <a:t>Чёткость </a:t>
            </a:r>
            <a:r>
              <a:rPr kumimoji="0" lang="ru-RU" altLang="ko-KR" sz="2500" b="0" dirty="0" err="1" smtClean="0">
                <a:solidFill>
                  <a:srgbClr val="660033"/>
                </a:solidFill>
                <a:latin typeface="HY견명조" pitchFamily="18" charset="-127"/>
                <a:ea typeface="HY견명조" pitchFamily="18" charset="-127"/>
                <a:cs typeface="Tahoma" pitchFamily="34" charset="0"/>
              </a:rPr>
              <a:t>линийи</a:t>
            </a:r>
            <a:r>
              <a:rPr kumimoji="0" lang="ru-RU" altLang="ko-KR" sz="2500" b="0" dirty="0" smtClean="0">
                <a:solidFill>
                  <a:srgbClr val="660033"/>
                </a:solidFill>
                <a:latin typeface="HY견명조" pitchFamily="18" charset="-127"/>
                <a:ea typeface="HY견명조" pitchFamily="18" charset="-127"/>
                <a:cs typeface="Tahoma" pitchFamily="34" charset="0"/>
              </a:rPr>
              <a:t> элегантность</a:t>
            </a:r>
            <a:endParaRPr kumimoji="0" lang="en-US" altLang="ko-KR" sz="2500" b="0" dirty="0">
              <a:solidFill>
                <a:srgbClr val="660033"/>
              </a:solidFill>
              <a:latin typeface="HY견명조" pitchFamily="18" charset="-127"/>
              <a:ea typeface="HY견명조" pitchFamily="18" charset="-127"/>
              <a:cs typeface="Tahoma" pitchFamily="34" charset="0"/>
            </a:endParaRPr>
          </a:p>
        </p:txBody>
      </p:sp>
      <p:sp>
        <p:nvSpPr>
          <p:cNvPr id="19" name="Rectangle 51"/>
          <p:cNvSpPr>
            <a:spLocks noChangeArrowheads="1"/>
          </p:cNvSpPr>
          <p:nvPr/>
        </p:nvSpPr>
        <p:spPr bwMode="auto">
          <a:xfrm>
            <a:off x="8490906" y="213261"/>
            <a:ext cx="51296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Design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" y="87313"/>
            <a:ext cx="271824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Флагман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ET83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>
            <a:off x="512764" y="908052"/>
            <a:ext cx="2697162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sz="1800">
                <a:solidFill>
                  <a:srgbClr val="FFFFFF"/>
                </a:solidFill>
              </a:rPr>
              <a:t>EA73</a:t>
            </a:r>
            <a:endParaRPr kumimoji="0" lang="ko-KR" altLang="ko-KR" sz="1800">
              <a:solidFill>
                <a:srgbClr val="FFFFFF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4736976" y="836712"/>
            <a:ext cx="4891788" cy="55399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algn="ctr" defTabSz="684213" eaLnBrk="0" latinLnBrk="0" hangingPunct="0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A50021"/>
                </a:solidFill>
              </a:rPr>
              <a:t>IPS </a:t>
            </a:r>
            <a:r>
              <a:rPr lang="ru-RU" altLang="ko-KR" sz="1800" dirty="0" smtClean="0">
                <a:solidFill>
                  <a:srgbClr val="A50021"/>
                </a:solidFill>
              </a:rPr>
              <a:t>монитор с дизайном </a:t>
            </a:r>
            <a:r>
              <a:rPr lang="en-US" altLang="ko-KR" sz="1800" dirty="0" smtClean="0">
                <a:solidFill>
                  <a:srgbClr val="A50021"/>
                </a:solidFill>
              </a:rPr>
              <a:t>CINEMA screen</a:t>
            </a:r>
            <a:r>
              <a:rPr lang="ru-RU" altLang="ko-KR" sz="1800" dirty="0" smtClean="0">
                <a:solidFill>
                  <a:srgbClr val="A50021"/>
                </a:solidFill>
              </a:rPr>
              <a:t> и </a:t>
            </a:r>
          </a:p>
          <a:p>
            <a:pPr marL="176213" indent="-176213" algn="ctr" defTabSz="684213" eaLnBrk="0" latinLnBrk="0" hangingPunct="0"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возможностью подключения к смартфону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57348" name="AutoShape 18"/>
          <p:cNvSpPr>
            <a:spLocks noChangeArrowheads="1"/>
          </p:cNvSpPr>
          <p:nvPr/>
        </p:nvSpPr>
        <p:spPr bwMode="auto">
          <a:xfrm>
            <a:off x="4951413" y="4464050"/>
            <a:ext cx="4683125" cy="1773262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Размер экрана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27” / 23’’ 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LED IPS CINEMA screen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178/178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GTG 5ms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Интерфейсы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D-Sub, HDMI x2 </a:t>
            </a:r>
            <a:r>
              <a:rPr lang="en-US" altLang="ko-KR" b="0" dirty="0" smtClean="0">
                <a:solidFill>
                  <a:srgbClr val="000000"/>
                </a:solidFill>
              </a:rPr>
              <a:t>(</a:t>
            </a:r>
            <a:r>
              <a:rPr lang="ru-RU" altLang="ko-KR" b="0" dirty="0" smtClean="0">
                <a:solidFill>
                  <a:srgbClr val="000000"/>
                </a:solidFill>
              </a:rPr>
              <a:t>включая</a:t>
            </a: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MHLx1)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5W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x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2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, Audio-in/out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Функции </a:t>
            </a:r>
            <a:r>
              <a:rPr lang="en-US" altLang="ko-KR" b="0" dirty="0" smtClean="0">
                <a:solidFill>
                  <a:srgbClr val="000000"/>
                </a:solidFill>
              </a:rPr>
              <a:t>Dual Smart </a:t>
            </a:r>
            <a:r>
              <a:rPr lang="en-US" altLang="ko-KR" b="0" dirty="0">
                <a:solidFill>
                  <a:srgbClr val="000000"/>
                </a:solidFill>
              </a:rPr>
              <a:t>solution, SUPER energy saving, </a:t>
            </a:r>
            <a:r>
              <a:rPr lang="ru-RU" altLang="ko-KR" b="0" dirty="0" smtClean="0">
                <a:solidFill>
                  <a:srgbClr val="000000"/>
                </a:solidFill>
              </a:rPr>
              <a:t>разрешение </a:t>
            </a:r>
            <a:r>
              <a:rPr lang="en-US" altLang="ko-KR" b="0" dirty="0" smtClean="0">
                <a:solidFill>
                  <a:srgbClr val="000000"/>
                </a:solidFill>
              </a:rPr>
              <a:t>SUPER</a:t>
            </a:r>
            <a:r>
              <a:rPr lang="en-US" altLang="ko-KR" b="0" dirty="0">
                <a:solidFill>
                  <a:srgbClr val="000000"/>
                </a:solidFill>
              </a:rPr>
              <a:t>+ </a:t>
            </a:r>
          </a:p>
        </p:txBody>
      </p:sp>
      <p:sp>
        <p:nvSpPr>
          <p:cNvPr id="57349" name="Text Box 14"/>
          <p:cNvSpPr txBox="1">
            <a:spLocks noChangeArrowheads="1"/>
          </p:cNvSpPr>
          <p:nvPr/>
        </p:nvSpPr>
        <p:spPr bwMode="auto">
          <a:xfrm>
            <a:off x="79376" y="3304842"/>
            <a:ext cx="4798483" cy="283753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228600" indent="-228600" defTabSz="684213" eaLnBrk="0" latin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Подключение смартфона к монитору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соединение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со смартфона на большом экране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Передача звука со смартфона на динамики монитора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Подзарядка смартфона по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кабелю.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CINEMA 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screen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Увеличенное экранное пространство</a:t>
            </a:r>
            <a:r>
              <a:rPr lang="en-US" altLang="ko-KR" b="0" dirty="0">
                <a:solidFill>
                  <a:srgbClr val="000000"/>
                </a:solidFill>
              </a:rPr>
              <a:t/>
            </a:r>
            <a:br>
              <a:rPr lang="en-US" altLang="ko-KR" b="0" dirty="0">
                <a:solidFill>
                  <a:srgbClr val="000000"/>
                </a:solidFill>
              </a:rPr>
            </a:br>
            <a:r>
              <a:rPr lang="en-US" altLang="ko-KR" b="0" dirty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Настенное крепление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IPS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технология - исключительное качество картинки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 AH-IPS: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Корректная цветопередача и широкие углы обзора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Цветокалибровка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заводская настройка цвета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Быстрое время отклика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Разрешение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SUPER+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57350" name="Oval 9"/>
          <p:cNvSpPr>
            <a:spLocks noChangeArrowheads="1"/>
          </p:cNvSpPr>
          <p:nvPr/>
        </p:nvSpPr>
        <p:spPr bwMode="auto">
          <a:xfrm>
            <a:off x="5118101" y="2017713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7351" name="Text Box 10"/>
          <p:cNvSpPr txBox="1">
            <a:spLocks noChangeArrowheads="1"/>
          </p:cNvSpPr>
          <p:nvPr/>
        </p:nvSpPr>
        <p:spPr bwMode="auto">
          <a:xfrm>
            <a:off x="5262464" y="1986369"/>
            <a:ext cx="20036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Подключение смартфона</a:t>
            </a:r>
            <a:endParaRPr lang="en-US" altLang="ko-KR" b="0" dirty="0">
              <a:solidFill>
                <a:srgbClr val="000000"/>
              </a:solidFill>
            </a:endParaRPr>
          </a:p>
        </p:txBody>
      </p:sp>
      <p:sp>
        <p:nvSpPr>
          <p:cNvPr id="57352" name="Oval 11"/>
          <p:cNvSpPr>
            <a:spLocks noChangeArrowheads="1"/>
          </p:cNvSpPr>
          <p:nvPr/>
        </p:nvSpPr>
        <p:spPr bwMode="auto">
          <a:xfrm>
            <a:off x="7378700" y="20177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7353" name="Text Box 12"/>
          <p:cNvSpPr txBox="1">
            <a:spLocks noChangeArrowheads="1"/>
          </p:cNvSpPr>
          <p:nvPr/>
        </p:nvSpPr>
        <p:spPr bwMode="auto">
          <a:xfrm>
            <a:off x="7551642" y="1986370"/>
            <a:ext cx="1838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57354" name="Picture 74"/>
          <p:cNvPicPr>
            <a:picLocks noChangeAspect="1" noChangeArrowheads="1"/>
          </p:cNvPicPr>
          <p:nvPr/>
        </p:nvPicPr>
        <p:blipFill>
          <a:blip r:embed="rId3" cstate="print"/>
          <a:srcRect l="7042" t="8496" r="6891"/>
          <a:stretch>
            <a:fillRect/>
          </a:stretch>
        </p:blipFill>
        <p:spPr bwMode="auto">
          <a:xfrm>
            <a:off x="632520" y="1412776"/>
            <a:ext cx="2293937" cy="186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7355" name="Picture 1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2388" y="2386015"/>
            <a:ext cx="1862137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6" descr="IPS62_Frontpers_01"/>
          <p:cNvPicPr>
            <a:picLocks noChangeAspect="1" noChangeArrowheads="1"/>
          </p:cNvPicPr>
          <p:nvPr/>
        </p:nvPicPr>
        <p:blipFill>
          <a:blip r:embed="rId5" cstate="print"/>
          <a:srcRect r="22047"/>
          <a:stretch>
            <a:fillRect/>
          </a:stretch>
        </p:blipFill>
        <p:spPr bwMode="auto">
          <a:xfrm>
            <a:off x="7831138" y="2538413"/>
            <a:ext cx="1560512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9029701" y="2490790"/>
            <a:ext cx="498475" cy="485775"/>
            <a:chOff x="1142" y="1468"/>
            <a:chExt cx="290" cy="136"/>
          </a:xfrm>
        </p:grpSpPr>
        <p:sp>
          <p:nvSpPr>
            <p:cNvPr id="44" name="Line 53"/>
            <p:cNvSpPr>
              <a:spLocks noChangeShapeType="1"/>
            </p:cNvSpPr>
            <p:nvPr/>
          </p:nvSpPr>
          <p:spPr bwMode="auto">
            <a:xfrm>
              <a:off x="1278" y="1468"/>
              <a:ext cx="0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b="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>
              <a:off x="1296" y="1468"/>
              <a:ext cx="0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b="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>
              <a:off x="1142" y="1513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b="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" name="Line 56"/>
            <p:cNvSpPr>
              <a:spLocks noChangeShapeType="1"/>
            </p:cNvSpPr>
            <p:nvPr/>
          </p:nvSpPr>
          <p:spPr bwMode="auto">
            <a:xfrm flipH="1">
              <a:off x="1296" y="1513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b="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</p:grpSp>
      <p:pic>
        <p:nvPicPr>
          <p:cNvPr id="57358" name="Picture 265" descr="Status-battery-charging-080-ic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0114" y="3403600"/>
            <a:ext cx="3444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9" name="TextBox 49"/>
          <p:cNvSpPr txBox="1">
            <a:spLocks noChangeArrowheads="1"/>
          </p:cNvSpPr>
          <p:nvPr/>
        </p:nvSpPr>
        <p:spPr bwMode="auto">
          <a:xfrm rot="-887633">
            <a:off x="4904918" y="3330793"/>
            <a:ext cx="8915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kumimoji="0" lang="ru-RU" altLang="ko-KR" b="0" dirty="0" smtClean="0">
                <a:solidFill>
                  <a:srgbClr val="000000"/>
                </a:solidFill>
              </a:rPr>
              <a:t>Динамики</a:t>
            </a:r>
            <a:endParaRPr kumimoji="0"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57360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8451" y="2663825"/>
            <a:ext cx="6604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1" name="AutoShape 32"/>
          <p:cNvSpPr>
            <a:spLocks noChangeArrowheads="1"/>
          </p:cNvSpPr>
          <p:nvPr/>
        </p:nvSpPr>
        <p:spPr bwMode="auto">
          <a:xfrm>
            <a:off x="4951413" y="1854202"/>
            <a:ext cx="4683125" cy="1952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eaLnBrk="0" latinLnBrk="0" hangingPunct="0">
              <a:spcBef>
                <a:spcPct val="0"/>
              </a:spcBef>
              <a:buFontTx/>
              <a:buNone/>
            </a:pPr>
            <a:endParaRPr kumimoji="0" lang="ko-KR" altLang="ko-KR" b="0">
              <a:solidFill>
                <a:srgbClr val="000000"/>
              </a:solidFill>
            </a:endParaRPr>
          </a:p>
        </p:txBody>
      </p:sp>
      <p:sp>
        <p:nvSpPr>
          <p:cNvPr id="57362" name="Line 21"/>
          <p:cNvSpPr>
            <a:spLocks noChangeShapeType="1"/>
          </p:cNvSpPr>
          <p:nvPr/>
        </p:nvSpPr>
        <p:spPr bwMode="auto">
          <a:xfrm>
            <a:off x="7291389" y="1854202"/>
            <a:ext cx="1587" cy="195262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7363" name="Rectangle 17"/>
          <p:cNvSpPr>
            <a:spLocks noChangeArrowheads="1"/>
          </p:cNvSpPr>
          <p:nvPr/>
        </p:nvSpPr>
        <p:spPr bwMode="auto">
          <a:xfrm>
            <a:off x="4951414" y="4194175"/>
            <a:ext cx="16271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en-US" altLang="ko-KR" sz="1300" dirty="0">
              <a:solidFill>
                <a:srgbClr val="000000"/>
              </a:solidFill>
            </a:endParaRPr>
          </a:p>
        </p:txBody>
      </p:sp>
      <p:sp>
        <p:nvSpPr>
          <p:cNvPr id="57364" name="Rectangle 31"/>
          <p:cNvSpPr>
            <a:spLocks noChangeArrowheads="1"/>
          </p:cNvSpPr>
          <p:nvPr/>
        </p:nvSpPr>
        <p:spPr bwMode="auto">
          <a:xfrm>
            <a:off x="4951414" y="1584325"/>
            <a:ext cx="15509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>
                <a:solidFill>
                  <a:srgbClr val="000000"/>
                </a:solidFill>
              </a:rPr>
              <a:t>■ </a:t>
            </a:r>
            <a:r>
              <a:rPr lang="en-US" altLang="ko-KR" sz="1300">
                <a:solidFill>
                  <a:srgbClr val="000000"/>
                </a:solidFill>
              </a:rPr>
              <a:t>USP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" y="87313"/>
            <a:ext cx="242085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4.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EA73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2" name="Picture 3" descr="C:\Documents and Settings\Administrator\바탕 화면\닥터엘지\IMG\08_0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80792" y="1340768"/>
            <a:ext cx="1309371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ChangeArrowheads="1"/>
          </p:cNvSpPr>
          <p:nvPr/>
        </p:nvSpPr>
        <p:spPr bwMode="auto">
          <a:xfrm>
            <a:off x="512764" y="908052"/>
            <a:ext cx="2697162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sz="1800">
                <a:solidFill>
                  <a:srgbClr val="FFFFFF"/>
                </a:solidFill>
              </a:rPr>
              <a:t>EA63</a:t>
            </a:r>
            <a:endParaRPr kumimoji="0" lang="ko-KR" altLang="ko-KR" sz="1800">
              <a:solidFill>
                <a:srgbClr val="FFFFFF"/>
              </a:solidFill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4670849" y="948939"/>
            <a:ext cx="4751494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algn="ctr" defTabSz="684213" eaLnBrk="0" latinLnBrk="0" hangingPunct="0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A50021"/>
                </a:solidFill>
              </a:rPr>
              <a:t>IPS </a:t>
            </a:r>
            <a:r>
              <a:rPr lang="ru-RU" altLang="ko-KR" sz="1800" dirty="0" smtClean="0">
                <a:solidFill>
                  <a:srgbClr val="A50021"/>
                </a:solidFill>
              </a:rPr>
              <a:t>монитор с дизайном </a:t>
            </a:r>
            <a:r>
              <a:rPr lang="en-US" altLang="ko-KR" sz="1800" dirty="0" smtClean="0">
                <a:solidFill>
                  <a:srgbClr val="A50021"/>
                </a:solidFill>
              </a:rPr>
              <a:t>CINEMA screen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58372" name="AutoShape 18"/>
          <p:cNvSpPr>
            <a:spLocks noChangeArrowheads="1"/>
          </p:cNvSpPr>
          <p:nvPr/>
        </p:nvSpPr>
        <p:spPr bwMode="auto">
          <a:xfrm>
            <a:off x="4945064" y="4464050"/>
            <a:ext cx="4689475" cy="1665288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Размер экрана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27” / 23’’ / 21.5’’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LED IPS CINEMA screen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178/178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GTG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Интерфейсы</a:t>
            </a:r>
            <a:r>
              <a:rPr lang="ko-KR" altLang="en-US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: D-Sub, DVI, HDMI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b="0" dirty="0" smtClean="0">
                <a:solidFill>
                  <a:srgbClr val="000000"/>
                </a:solidFill>
              </a:rPr>
              <a:t>Dual </a:t>
            </a:r>
            <a:r>
              <a:rPr lang="en-US" altLang="ko-KR" b="0" dirty="0">
                <a:solidFill>
                  <a:srgbClr val="000000"/>
                </a:solidFill>
              </a:rPr>
              <a:t>smart solution, SUPER energy saving, </a:t>
            </a:r>
            <a:r>
              <a:rPr lang="ru-RU" altLang="ko-KR" b="0" dirty="0" smtClean="0">
                <a:solidFill>
                  <a:srgbClr val="000000"/>
                </a:solidFill>
              </a:rPr>
              <a:t>Разрешение </a:t>
            </a:r>
            <a:r>
              <a:rPr lang="en-US" altLang="ko-KR" b="0" dirty="0" smtClean="0">
                <a:solidFill>
                  <a:srgbClr val="000000"/>
                </a:solidFill>
              </a:rPr>
              <a:t>SUPER</a:t>
            </a:r>
            <a:r>
              <a:rPr lang="en-US" altLang="ko-KR" b="0" dirty="0">
                <a:solidFill>
                  <a:srgbClr val="000000"/>
                </a:solidFill>
              </a:rPr>
              <a:t>+ </a:t>
            </a:r>
          </a:p>
        </p:txBody>
      </p:sp>
      <p:sp>
        <p:nvSpPr>
          <p:cNvPr id="58373" name="Text Box 14"/>
          <p:cNvSpPr txBox="1">
            <a:spLocks noChangeArrowheads="1"/>
          </p:cNvSpPr>
          <p:nvPr/>
        </p:nvSpPr>
        <p:spPr bwMode="auto">
          <a:xfrm>
            <a:off x="76201" y="3459664"/>
            <a:ext cx="4738595" cy="285754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b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Увеличенное экранное пространство </a:t>
            </a:r>
            <a:r>
              <a:rPr lang="en-US" altLang="ko-KR" b="0" dirty="0">
                <a:solidFill>
                  <a:srgbClr val="000000"/>
                </a:solidFill>
              </a:rPr>
              <a:t/>
            </a:r>
            <a:br>
              <a:rPr lang="en-US" altLang="ko-KR" b="0" dirty="0">
                <a:solidFill>
                  <a:srgbClr val="000000"/>
                </a:solidFill>
              </a:rPr>
            </a:br>
            <a:r>
              <a:rPr lang="en-US" altLang="ko-KR" b="0" dirty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Настенное крепление</a:t>
            </a: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IPS </a:t>
            </a: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технология - исключительное качество картинки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 AH-IPS: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Корректная цветопередача и широкие углы обзора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Цветокалибровка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заводская настройка цвета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Быстрое время отклика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Разрешение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SUPER+</a:t>
            </a:r>
            <a:endParaRPr lang="ru-RU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spcBef>
                <a:spcPts val="0"/>
              </a:spcBef>
              <a:buNone/>
            </a:pP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spcBef>
                <a:spcPts val="0"/>
              </a:spcBef>
              <a:buFontTx/>
              <a:buAutoNum type="arabicPeriod"/>
            </a:pP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Функция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Dual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Smart Solution</a:t>
            </a:r>
            <a:b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Подключение второго монитора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/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Двойной экран / </a:t>
            </a: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      Дополнительная панель задач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Простая настройка разрешения экрана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58374" name="Oval 11"/>
          <p:cNvSpPr>
            <a:spLocks noChangeArrowheads="1"/>
          </p:cNvSpPr>
          <p:nvPr/>
        </p:nvSpPr>
        <p:spPr bwMode="auto">
          <a:xfrm>
            <a:off x="5076826" y="2090738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8375" name="Text Box 12"/>
          <p:cNvSpPr txBox="1">
            <a:spLocks noChangeArrowheads="1"/>
          </p:cNvSpPr>
          <p:nvPr/>
        </p:nvSpPr>
        <p:spPr bwMode="auto">
          <a:xfrm>
            <a:off x="5228922" y="2059395"/>
            <a:ext cx="18817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58376" name="Picture 6" descr="IPS62_Frontpers_01"/>
          <p:cNvPicPr>
            <a:picLocks noChangeAspect="1" noChangeArrowheads="1"/>
          </p:cNvPicPr>
          <p:nvPr/>
        </p:nvPicPr>
        <p:blipFill>
          <a:blip r:embed="rId3" cstate="print"/>
          <a:srcRect r="22047"/>
          <a:stretch>
            <a:fillRect/>
          </a:stretch>
        </p:blipFill>
        <p:spPr bwMode="auto">
          <a:xfrm>
            <a:off x="5284788" y="2540002"/>
            <a:ext cx="1560512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6475414" y="2492377"/>
            <a:ext cx="498475" cy="485775"/>
            <a:chOff x="1142" y="1468"/>
            <a:chExt cx="290" cy="136"/>
          </a:xfrm>
        </p:grpSpPr>
        <p:sp>
          <p:nvSpPr>
            <p:cNvPr id="44" name="Line 53"/>
            <p:cNvSpPr>
              <a:spLocks noChangeShapeType="1"/>
            </p:cNvSpPr>
            <p:nvPr/>
          </p:nvSpPr>
          <p:spPr bwMode="auto">
            <a:xfrm>
              <a:off x="1278" y="1468"/>
              <a:ext cx="0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b="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>
              <a:off x="1296" y="1468"/>
              <a:ext cx="0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b="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>
              <a:off x="1142" y="1513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b="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  <p:sp>
          <p:nvSpPr>
            <p:cNvPr id="47" name="Line 56"/>
            <p:cNvSpPr>
              <a:spLocks noChangeShapeType="1"/>
            </p:cNvSpPr>
            <p:nvPr/>
          </p:nvSpPr>
          <p:spPr bwMode="auto">
            <a:xfrm flipH="1">
              <a:off x="1296" y="1513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ctr" eaLnBrk="0" fontAlgn="auto" latinLnBrk="0" hangingPunct="0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kumimoji="0" lang="ko-KR" altLang="en-US" b="0" kern="0">
                <a:solidFill>
                  <a:sysClr val="windowText" lastClr="000000"/>
                </a:solidFill>
                <a:latin typeface="굴림"/>
                <a:ea typeface="굴림"/>
              </a:endParaRPr>
            </a:p>
          </p:txBody>
        </p:sp>
      </p:grpSp>
      <p:pic>
        <p:nvPicPr>
          <p:cNvPr id="58378" name="Picture 72"/>
          <p:cNvPicPr>
            <a:picLocks noChangeAspect="1" noChangeArrowheads="1"/>
          </p:cNvPicPr>
          <p:nvPr/>
        </p:nvPicPr>
        <p:blipFill>
          <a:blip r:embed="rId4" cstate="print"/>
          <a:srcRect l="7339" t="5675" r="7681"/>
          <a:stretch>
            <a:fillRect/>
          </a:stretch>
        </p:blipFill>
        <p:spPr bwMode="auto">
          <a:xfrm>
            <a:off x="560512" y="1340768"/>
            <a:ext cx="2247900" cy="1779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8379" name="Oval 11"/>
          <p:cNvSpPr>
            <a:spLocks noChangeArrowheads="1"/>
          </p:cNvSpPr>
          <p:nvPr/>
        </p:nvSpPr>
        <p:spPr bwMode="auto">
          <a:xfrm>
            <a:off x="7496175" y="20907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7704395" y="2059395"/>
            <a:ext cx="14250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 </a:t>
            </a:r>
            <a:r>
              <a:rPr lang="en-US" altLang="ko-KR" b="0" dirty="0" smtClean="0">
                <a:solidFill>
                  <a:srgbClr val="000000"/>
                </a:solidFill>
              </a:rPr>
              <a:t>LED </a:t>
            </a:r>
            <a:r>
              <a:rPr lang="en-US" altLang="ko-KR" b="0" dirty="0">
                <a:solidFill>
                  <a:srgbClr val="000000"/>
                </a:solidFill>
              </a:rPr>
              <a:t>IPS 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58381" name="Picture 1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0164" y="2468563"/>
            <a:ext cx="6794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2" name="Picture 192" descr="ips_signature_sung1300"/>
          <p:cNvPicPr>
            <a:picLocks noChangeAspect="1" noChangeArrowheads="1"/>
          </p:cNvPicPr>
          <p:nvPr/>
        </p:nvPicPr>
        <p:blipFill>
          <a:blip r:embed="rId6" cstate="print"/>
          <a:srcRect t="20555" r="5104" b="20555"/>
          <a:stretch>
            <a:fillRect/>
          </a:stretch>
        </p:blipFill>
        <p:spPr bwMode="auto">
          <a:xfrm>
            <a:off x="8507414" y="2468565"/>
            <a:ext cx="8921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3" name="Picture 9" descr="faapsharp2_july20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5900" y="2900363"/>
            <a:ext cx="1295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4" name="AutoShape 32"/>
          <p:cNvSpPr>
            <a:spLocks noChangeArrowheads="1"/>
          </p:cNvSpPr>
          <p:nvPr/>
        </p:nvSpPr>
        <p:spPr bwMode="auto">
          <a:xfrm>
            <a:off x="4951413" y="1854202"/>
            <a:ext cx="4683125" cy="1952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eaLnBrk="0" latinLnBrk="0" hangingPunct="0">
              <a:spcBef>
                <a:spcPct val="0"/>
              </a:spcBef>
              <a:buFontTx/>
              <a:buNone/>
            </a:pPr>
            <a:endParaRPr kumimoji="0" lang="ko-KR" altLang="ko-KR" b="0">
              <a:solidFill>
                <a:srgbClr val="000000"/>
              </a:solidFill>
            </a:endParaRPr>
          </a:p>
        </p:txBody>
      </p:sp>
      <p:sp>
        <p:nvSpPr>
          <p:cNvPr id="58385" name="Line 21"/>
          <p:cNvSpPr>
            <a:spLocks noChangeShapeType="1"/>
          </p:cNvSpPr>
          <p:nvPr/>
        </p:nvSpPr>
        <p:spPr bwMode="auto">
          <a:xfrm>
            <a:off x="7291389" y="1854202"/>
            <a:ext cx="1587" cy="195262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8386" name="Rectangle 17"/>
          <p:cNvSpPr>
            <a:spLocks noChangeArrowheads="1"/>
          </p:cNvSpPr>
          <p:nvPr/>
        </p:nvSpPr>
        <p:spPr bwMode="auto">
          <a:xfrm>
            <a:off x="4951414" y="4194175"/>
            <a:ext cx="16271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en-US" altLang="ko-KR" sz="1300" dirty="0">
              <a:solidFill>
                <a:srgbClr val="000000"/>
              </a:solidFill>
            </a:endParaRPr>
          </a:p>
        </p:txBody>
      </p:sp>
      <p:sp>
        <p:nvSpPr>
          <p:cNvPr id="58387" name="Rectangle 31"/>
          <p:cNvSpPr>
            <a:spLocks noChangeArrowheads="1"/>
          </p:cNvSpPr>
          <p:nvPr/>
        </p:nvSpPr>
        <p:spPr bwMode="auto">
          <a:xfrm>
            <a:off x="4951414" y="1584325"/>
            <a:ext cx="15509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>
                <a:solidFill>
                  <a:srgbClr val="000000"/>
                </a:solidFill>
              </a:rPr>
              <a:t>■ </a:t>
            </a:r>
            <a:r>
              <a:rPr lang="en-US" altLang="ko-KR" sz="1300">
                <a:solidFill>
                  <a:srgbClr val="000000"/>
                </a:solidFill>
              </a:rPr>
              <a:t>USP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" y="87313"/>
            <a:ext cx="242085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5.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EA63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" name="Picture 3" descr="C:\Documents and Settings\Administrator\바탕 화면\닥터엘지\IMG\08_0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80792" y="1412776"/>
            <a:ext cx="146045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512764" y="908052"/>
            <a:ext cx="2697162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sz="1800">
                <a:solidFill>
                  <a:srgbClr val="FFFFFF"/>
                </a:solidFill>
              </a:rPr>
              <a:t>EA53</a:t>
            </a:r>
            <a:endParaRPr kumimoji="0" lang="ko-KR" altLang="ko-KR" sz="1800">
              <a:solidFill>
                <a:srgbClr val="FFFFFF"/>
              </a:solidFill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6465168" y="908720"/>
            <a:ext cx="3089949" cy="30777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algn="ctr" defTabSz="684213" eaLnBrk="0" latinLnBrk="0" hangingPunct="0">
              <a:spcBef>
                <a:spcPct val="0"/>
              </a:spcBef>
              <a:buFontTx/>
              <a:buNone/>
            </a:pPr>
            <a:r>
              <a:rPr lang="ru-RU" altLang="ko-KR" sz="2000" dirty="0" smtClean="0">
                <a:solidFill>
                  <a:srgbClr val="A50021"/>
                </a:solidFill>
              </a:rPr>
              <a:t>Доступный </a:t>
            </a:r>
            <a:r>
              <a:rPr lang="en-US" altLang="ko-KR" sz="2000" dirty="0" smtClean="0">
                <a:solidFill>
                  <a:srgbClr val="A50021"/>
                </a:solidFill>
              </a:rPr>
              <a:t>IPS </a:t>
            </a:r>
            <a:r>
              <a:rPr lang="ru-RU" altLang="ko-KR" sz="2000" dirty="0" smtClean="0">
                <a:solidFill>
                  <a:srgbClr val="A50021"/>
                </a:solidFill>
              </a:rPr>
              <a:t>монитор</a:t>
            </a:r>
            <a:endParaRPr lang="ko-KR" altLang="en-US" sz="2000" dirty="0">
              <a:solidFill>
                <a:srgbClr val="A50021"/>
              </a:solidFill>
            </a:endParaRPr>
          </a:p>
        </p:txBody>
      </p:sp>
      <p:sp>
        <p:nvSpPr>
          <p:cNvPr id="59396" name="AutoShape 18"/>
          <p:cNvSpPr>
            <a:spLocks noChangeArrowheads="1"/>
          </p:cNvSpPr>
          <p:nvPr/>
        </p:nvSpPr>
        <p:spPr bwMode="auto">
          <a:xfrm>
            <a:off x="4880992" y="4464050"/>
            <a:ext cx="4753547" cy="1665288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Размер экрана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27” / 23.8” / 23” / 21.5” 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LED IPS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178/178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14ms (5ms GTG,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только для модификации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V)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Интерфейсы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D-Sub, DVI, HDMI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b="0" dirty="0" smtClean="0">
                <a:solidFill>
                  <a:srgbClr val="000000"/>
                </a:solidFill>
              </a:rPr>
              <a:t>Dual </a:t>
            </a:r>
            <a:r>
              <a:rPr lang="en-US" altLang="ko-KR" b="0" dirty="0">
                <a:solidFill>
                  <a:srgbClr val="000000"/>
                </a:solidFill>
              </a:rPr>
              <a:t>smart solution, SUPER energy saving</a:t>
            </a:r>
          </a:p>
        </p:txBody>
      </p:sp>
      <p:sp>
        <p:nvSpPr>
          <p:cNvPr id="59397" name="Text Box 14"/>
          <p:cNvSpPr txBox="1">
            <a:spLocks noChangeArrowheads="1"/>
          </p:cNvSpPr>
          <p:nvPr/>
        </p:nvSpPr>
        <p:spPr bwMode="auto">
          <a:xfrm>
            <a:off x="92076" y="3176150"/>
            <a:ext cx="4825157" cy="308221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Панель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LED 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IPS </a:t>
            </a:r>
            <a:b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 AH-IPS: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Корректная цветопередача и широкие углы обзора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Быстрое время отклика</a:t>
            </a: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Лаконичный дизайн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Аккуратная тонкая рамка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Настенное крепление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VESA (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TCO 5.2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)</a:t>
            </a:r>
            <a:endParaRPr lang="ru-RU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spcBef>
                <a:spcPts val="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Функция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Dual 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Smart Solution</a:t>
            </a:r>
            <a:b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Подключение второго монитора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/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Двойной экран / </a:t>
            </a: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      Дополнительная панель задач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Простая настройка разрешения экрана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ct val="70000"/>
              </a:spcBef>
              <a:buNone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4.  Функция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Super 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energy saving</a:t>
            </a:r>
            <a:b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Снижение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энергозатрат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на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25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%</a:t>
            </a:r>
          </a:p>
        </p:txBody>
      </p:sp>
      <p:sp>
        <p:nvSpPr>
          <p:cNvPr id="59398" name="Oval 11"/>
          <p:cNvSpPr>
            <a:spLocks noChangeArrowheads="1"/>
          </p:cNvSpPr>
          <p:nvPr/>
        </p:nvSpPr>
        <p:spPr bwMode="auto">
          <a:xfrm>
            <a:off x="5076826" y="1976438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9399" name="Text Box 12"/>
          <p:cNvSpPr txBox="1">
            <a:spLocks noChangeArrowheads="1"/>
          </p:cNvSpPr>
          <p:nvPr/>
        </p:nvSpPr>
        <p:spPr bwMode="auto">
          <a:xfrm>
            <a:off x="5227395" y="1946683"/>
            <a:ext cx="13817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 </a:t>
            </a:r>
            <a:r>
              <a:rPr lang="en-US" altLang="ko-KR" b="0" dirty="0" smtClean="0">
                <a:solidFill>
                  <a:srgbClr val="000000"/>
                </a:solidFill>
              </a:rPr>
              <a:t>LED IPS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594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9988" y="1403352"/>
            <a:ext cx="243205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6701" y="2393952"/>
            <a:ext cx="6778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92" descr="ips_signature_sung1300"/>
          <p:cNvPicPr>
            <a:picLocks noChangeAspect="1" noChangeArrowheads="1"/>
          </p:cNvPicPr>
          <p:nvPr/>
        </p:nvPicPr>
        <p:blipFill>
          <a:blip r:embed="rId5" cstate="print"/>
          <a:srcRect t="20555" r="5104" b="20555"/>
          <a:stretch>
            <a:fillRect/>
          </a:stretch>
        </p:blipFill>
        <p:spPr bwMode="auto">
          <a:xfrm>
            <a:off x="6202364" y="2393950"/>
            <a:ext cx="8921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9" descr="faapsharp2_july20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438" y="2809875"/>
            <a:ext cx="1401762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4" name="AutoShape 32"/>
          <p:cNvSpPr>
            <a:spLocks noChangeArrowheads="1"/>
          </p:cNvSpPr>
          <p:nvPr/>
        </p:nvSpPr>
        <p:spPr bwMode="auto">
          <a:xfrm>
            <a:off x="4880993" y="1854202"/>
            <a:ext cx="4753546" cy="1952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eaLnBrk="0" latinLnBrk="0" hangingPunct="0">
              <a:spcBef>
                <a:spcPct val="0"/>
              </a:spcBef>
              <a:buFontTx/>
              <a:buNone/>
            </a:pPr>
            <a:endParaRPr kumimoji="0" lang="ko-KR" altLang="ko-KR" b="0">
              <a:solidFill>
                <a:srgbClr val="000000"/>
              </a:solidFill>
            </a:endParaRPr>
          </a:p>
        </p:txBody>
      </p:sp>
      <p:sp>
        <p:nvSpPr>
          <p:cNvPr id="59405" name="Line 21"/>
          <p:cNvSpPr>
            <a:spLocks noChangeShapeType="1"/>
          </p:cNvSpPr>
          <p:nvPr/>
        </p:nvSpPr>
        <p:spPr bwMode="auto">
          <a:xfrm>
            <a:off x="7291389" y="1854202"/>
            <a:ext cx="1587" cy="195262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406" name="Rectangle 17"/>
          <p:cNvSpPr>
            <a:spLocks noChangeArrowheads="1"/>
          </p:cNvSpPr>
          <p:nvPr/>
        </p:nvSpPr>
        <p:spPr bwMode="auto">
          <a:xfrm>
            <a:off x="4951414" y="4194175"/>
            <a:ext cx="16271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en-US" altLang="ko-KR" sz="1300" dirty="0">
              <a:solidFill>
                <a:srgbClr val="000000"/>
              </a:solidFill>
            </a:endParaRPr>
          </a:p>
        </p:txBody>
      </p:sp>
      <p:sp>
        <p:nvSpPr>
          <p:cNvPr id="59407" name="Rectangle 31"/>
          <p:cNvSpPr>
            <a:spLocks noChangeArrowheads="1"/>
          </p:cNvSpPr>
          <p:nvPr/>
        </p:nvSpPr>
        <p:spPr bwMode="auto">
          <a:xfrm>
            <a:off x="4951414" y="1584325"/>
            <a:ext cx="15509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>
                <a:solidFill>
                  <a:srgbClr val="000000"/>
                </a:solidFill>
              </a:rPr>
              <a:t>■ </a:t>
            </a:r>
            <a:r>
              <a:rPr lang="en-US" altLang="ko-KR" sz="1300">
                <a:solidFill>
                  <a:srgbClr val="000000"/>
                </a:solidFill>
              </a:rPr>
              <a:t>USP</a:t>
            </a:r>
          </a:p>
        </p:txBody>
      </p:sp>
      <p:sp>
        <p:nvSpPr>
          <p:cNvPr id="59408" name="Text Box 12"/>
          <p:cNvSpPr txBox="1">
            <a:spLocks noChangeArrowheads="1"/>
          </p:cNvSpPr>
          <p:nvPr/>
        </p:nvSpPr>
        <p:spPr bwMode="auto">
          <a:xfrm>
            <a:off x="7761312" y="1887215"/>
            <a:ext cx="161775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 Функция </a:t>
            </a:r>
            <a:r>
              <a:rPr lang="en-US" altLang="ko-KR" b="0" dirty="0" smtClean="0">
                <a:solidFill>
                  <a:srgbClr val="000000"/>
                </a:solidFill>
              </a:rPr>
              <a:t>Dual smart</a:t>
            </a:r>
            <a:endParaRPr lang="ru-RU" altLang="ko-KR" b="0" dirty="0" smtClean="0">
              <a:solidFill>
                <a:srgbClr val="000000"/>
              </a:solidFill>
            </a:endParaRP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solution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59409" name="Picture 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5538" y="2212977"/>
            <a:ext cx="855662" cy="315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7399339" y="2724152"/>
            <a:ext cx="2135187" cy="735013"/>
            <a:chOff x="3254" y="3085"/>
            <a:chExt cx="1304" cy="831"/>
          </a:xfrm>
        </p:grpSpPr>
        <p:pic>
          <p:nvPicPr>
            <p:cNvPr id="5941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76428" t="79103"/>
            <a:stretch>
              <a:fillRect/>
            </a:stretch>
          </p:blipFill>
          <p:spPr bwMode="auto">
            <a:xfrm>
              <a:off x="3254" y="3266"/>
              <a:ext cx="1304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1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76421" t="76871" r="12230" b="9695"/>
            <a:stretch>
              <a:fillRect/>
            </a:stretch>
          </p:blipFill>
          <p:spPr bwMode="auto">
            <a:xfrm>
              <a:off x="3255" y="3085"/>
              <a:ext cx="628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18" name="TextBox 53"/>
            <p:cNvSpPr txBox="1">
              <a:spLocks noChangeArrowheads="1"/>
            </p:cNvSpPr>
            <p:nvPr/>
          </p:nvSpPr>
          <p:spPr bwMode="auto">
            <a:xfrm>
              <a:off x="3467" y="3424"/>
              <a:ext cx="258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Resolution</a:t>
              </a:r>
              <a:endParaRPr lang="ko-KR" altLang="en-US" sz="700" b="0">
                <a:solidFill>
                  <a:srgbClr val="808080"/>
                </a:solidFill>
                <a:ea typeface="굴림" pitchFamily="50" charset="-127"/>
              </a:endParaRPr>
            </a:p>
          </p:txBody>
        </p:sp>
        <p:sp>
          <p:nvSpPr>
            <p:cNvPr id="59419" name="TextBox 53"/>
            <p:cNvSpPr txBox="1">
              <a:spLocks noChangeArrowheads="1"/>
            </p:cNvSpPr>
            <p:nvPr/>
          </p:nvSpPr>
          <p:spPr bwMode="auto">
            <a:xfrm>
              <a:off x="3467" y="3534"/>
              <a:ext cx="227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Dual web</a:t>
              </a:r>
            </a:p>
          </p:txBody>
        </p:sp>
        <p:sp>
          <p:nvSpPr>
            <p:cNvPr id="59420" name="TextBox 53"/>
            <p:cNvSpPr txBox="1">
              <a:spLocks noChangeArrowheads="1"/>
            </p:cNvSpPr>
            <p:nvPr/>
          </p:nvSpPr>
          <p:spPr bwMode="auto">
            <a:xfrm>
              <a:off x="3468" y="3317"/>
              <a:ext cx="194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Position</a:t>
              </a:r>
            </a:p>
          </p:txBody>
        </p:sp>
        <p:sp>
          <p:nvSpPr>
            <p:cNvPr id="59421" name="TextBox 53"/>
            <p:cNvSpPr txBox="1">
              <a:spLocks noChangeArrowheads="1"/>
            </p:cNvSpPr>
            <p:nvPr/>
          </p:nvSpPr>
          <p:spPr bwMode="auto">
            <a:xfrm>
              <a:off x="3467" y="3202"/>
              <a:ext cx="219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Task Bar</a:t>
              </a:r>
            </a:p>
          </p:txBody>
        </p:sp>
        <p:sp>
          <p:nvSpPr>
            <p:cNvPr id="59422" name="TextBox 53"/>
            <p:cNvSpPr txBox="1">
              <a:spLocks noChangeArrowheads="1"/>
            </p:cNvSpPr>
            <p:nvPr/>
          </p:nvSpPr>
          <p:spPr bwMode="auto">
            <a:xfrm>
              <a:off x="3468" y="3099"/>
              <a:ext cx="294" cy="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000000"/>
                  </a:solidFill>
                  <a:ea typeface="굴림" pitchFamily="50" charset="-127"/>
                </a:rPr>
                <a:t>Dual display</a:t>
              </a:r>
            </a:p>
          </p:txBody>
        </p:sp>
      </p:grpSp>
      <p:sp>
        <p:nvSpPr>
          <p:cNvPr id="59411" name="Text Box 12"/>
          <p:cNvSpPr txBox="1">
            <a:spLocks noChangeArrowheads="1"/>
          </p:cNvSpPr>
          <p:nvPr/>
        </p:nvSpPr>
        <p:spPr bwMode="auto">
          <a:xfrm>
            <a:off x="7296147" y="3421407"/>
            <a:ext cx="226536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000" b="0" dirty="0" smtClean="0">
                <a:solidFill>
                  <a:srgbClr val="000000"/>
                </a:solidFill>
              </a:rPr>
              <a:t>Простые настройки монитора и ПК</a:t>
            </a:r>
            <a:endParaRPr lang="ko-KR" altLang="en-US" sz="1000" b="0" dirty="0">
              <a:solidFill>
                <a:srgbClr val="000000"/>
              </a:solidFill>
            </a:endParaRPr>
          </a:p>
        </p:txBody>
      </p:sp>
      <p:sp>
        <p:nvSpPr>
          <p:cNvPr id="59412" name="Oval 11"/>
          <p:cNvSpPr>
            <a:spLocks noChangeArrowheads="1"/>
          </p:cNvSpPr>
          <p:nvPr/>
        </p:nvSpPr>
        <p:spPr bwMode="auto">
          <a:xfrm>
            <a:off x="7483475" y="19764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" y="87313"/>
            <a:ext cx="242085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6.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EA53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975" y="1573684"/>
            <a:ext cx="4971033" cy="55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5767" tIns="47884" rIns="95767" bIns="47884">
            <a:spAutoFit/>
          </a:bodyPr>
          <a:lstStyle/>
          <a:p>
            <a:pPr defTabSz="457200">
              <a:spcBef>
                <a:spcPct val="50000"/>
              </a:spcBef>
              <a:buNone/>
            </a:pPr>
            <a:r>
              <a:rPr lang="ru-RU" altLang="ko-KR" sz="3000" dirty="0" smtClean="0"/>
              <a:t> </a:t>
            </a:r>
            <a:r>
              <a:rPr lang="en-US" altLang="ko-KR" sz="3000" dirty="0" smtClean="0"/>
              <a:t>LG                   </a:t>
            </a:r>
            <a:r>
              <a:rPr lang="ru-RU" altLang="ko-KR" sz="3000" dirty="0"/>
              <a:t>Мониторы </a:t>
            </a:r>
            <a:endParaRPr lang="en-US" altLang="ko-KR" sz="3000" dirty="0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1680" y="2420888"/>
            <a:ext cx="5559333" cy="36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2076921"/>
            <a:ext cx="5529064" cy="72777"/>
          </a:xfrm>
          <a:prstGeom prst="rect">
            <a:avLst/>
          </a:prstGeom>
          <a:solidFill>
            <a:srgbClr val="C40041"/>
          </a:solidFill>
          <a:ln w="9525" algn="ctr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22338" y="2005484"/>
            <a:ext cx="1677987" cy="2889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endParaRPr lang="en-US"/>
          </a:p>
        </p:txBody>
      </p:sp>
      <p:pic>
        <p:nvPicPr>
          <p:cNvPr id="4" name="그림 88" descr="3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188" y="1484784"/>
            <a:ext cx="1584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/>
          <p:cNvSpPr>
            <a:spLocks noChangeArrowheads="1"/>
          </p:cNvSpPr>
          <p:nvPr/>
        </p:nvSpPr>
        <p:spPr bwMode="auto">
          <a:xfrm>
            <a:off x="512764" y="764704"/>
            <a:ext cx="2697162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sz="1800">
                <a:solidFill>
                  <a:srgbClr val="FFFFFF"/>
                </a:solidFill>
              </a:rPr>
              <a:t>EN43</a:t>
            </a:r>
            <a:endParaRPr kumimoji="0" lang="ko-KR" altLang="ko-KR" sz="1800">
              <a:solidFill>
                <a:srgbClr val="FFFFFF"/>
              </a:solidFill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719098" y="779725"/>
            <a:ext cx="4914422" cy="28110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algn="ctr" defTabSz="684213" eaLnBrk="0" latin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Конкурентный монитор базового сегмента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60420" name="AutoShape 18"/>
          <p:cNvSpPr>
            <a:spLocks noChangeArrowheads="1"/>
          </p:cNvSpPr>
          <p:nvPr/>
        </p:nvSpPr>
        <p:spPr bwMode="auto">
          <a:xfrm>
            <a:off x="4945064" y="4464050"/>
            <a:ext cx="4689475" cy="1665288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Размер экрана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27” / 24” / 23.6” / 23’ / 21.5’ / 20” /18.5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b="0" dirty="0" smtClean="0">
                <a:solidFill>
                  <a:srgbClr val="000000"/>
                </a:solidFill>
              </a:rPr>
              <a:t>: TN LED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170/160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D-Sub, DVI, HDMI</a:t>
            </a:r>
          </a:p>
          <a:p>
            <a:pPr marL="88900" indent="-88900"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b="0" dirty="0" smtClean="0">
                <a:solidFill>
                  <a:srgbClr val="000000"/>
                </a:solidFill>
              </a:rPr>
              <a:t>Dual </a:t>
            </a:r>
            <a:r>
              <a:rPr lang="en-US" altLang="ko-KR" b="0" dirty="0">
                <a:solidFill>
                  <a:srgbClr val="000000"/>
                </a:solidFill>
              </a:rPr>
              <a:t>smart solution, SUPER energy saving</a:t>
            </a:r>
          </a:p>
        </p:txBody>
      </p:sp>
      <p:sp>
        <p:nvSpPr>
          <p:cNvPr id="60421" name="Text Box 14"/>
          <p:cNvSpPr txBox="1">
            <a:spLocks noChangeArrowheads="1"/>
          </p:cNvSpPr>
          <p:nvPr/>
        </p:nvSpPr>
        <p:spPr bwMode="auto">
          <a:xfrm>
            <a:off x="128589" y="3159224"/>
            <a:ext cx="4066103" cy="311607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LED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монитор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Яркость дисплея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250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кд/м²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Углы обзора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170/160</a:t>
            </a:r>
            <a:endParaRPr lang="ru-RU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Лаконичный дизайн</a:t>
            </a:r>
            <a:r>
              <a:rPr lang="en-US" altLang="ko-KR" sz="160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60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Аккуратная тонкая рамка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Настенное крепление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VESA (TCO 5.2)</a:t>
            </a:r>
            <a:endParaRPr lang="ru-RU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spcBef>
                <a:spcPts val="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Функция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Dual Smart Solution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Подключение второго монитора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/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Двойной экран / </a:t>
            </a: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      Дополнительная панель задач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Простая настройка разрешения экрана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ct val="70000"/>
              </a:spcBef>
              <a:buNone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4.  Функция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Super energy saving</a:t>
            </a:r>
            <a:b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sz="1400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Снижение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энергозатрат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на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25%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520" y="1340768"/>
            <a:ext cx="243205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AutoShape 32"/>
          <p:cNvSpPr>
            <a:spLocks noChangeArrowheads="1"/>
          </p:cNvSpPr>
          <p:nvPr/>
        </p:nvSpPr>
        <p:spPr bwMode="auto">
          <a:xfrm>
            <a:off x="4951413" y="1854202"/>
            <a:ext cx="4683125" cy="1952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eaLnBrk="0" latinLnBrk="0" hangingPunct="0">
              <a:spcBef>
                <a:spcPct val="0"/>
              </a:spcBef>
              <a:buFontTx/>
              <a:buNone/>
            </a:pPr>
            <a:endParaRPr kumimoji="0" lang="ko-KR" altLang="ko-KR" b="0">
              <a:solidFill>
                <a:srgbClr val="000000"/>
              </a:solidFill>
            </a:endParaRPr>
          </a:p>
        </p:txBody>
      </p:sp>
      <p:sp>
        <p:nvSpPr>
          <p:cNvPr id="60424" name="Line 21"/>
          <p:cNvSpPr>
            <a:spLocks noChangeShapeType="1"/>
          </p:cNvSpPr>
          <p:nvPr/>
        </p:nvSpPr>
        <p:spPr bwMode="auto">
          <a:xfrm>
            <a:off x="7291389" y="1854202"/>
            <a:ext cx="1587" cy="195262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0425" name="Rectangle 17"/>
          <p:cNvSpPr>
            <a:spLocks noChangeArrowheads="1"/>
          </p:cNvSpPr>
          <p:nvPr/>
        </p:nvSpPr>
        <p:spPr bwMode="auto">
          <a:xfrm>
            <a:off x="4951414" y="4194175"/>
            <a:ext cx="16271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en-US" altLang="ko-KR" sz="1300" dirty="0">
              <a:solidFill>
                <a:srgbClr val="000000"/>
              </a:solidFill>
            </a:endParaRPr>
          </a:p>
        </p:txBody>
      </p:sp>
      <p:sp>
        <p:nvSpPr>
          <p:cNvPr id="60426" name="Rectangle 31"/>
          <p:cNvSpPr>
            <a:spLocks noChangeArrowheads="1"/>
          </p:cNvSpPr>
          <p:nvPr/>
        </p:nvSpPr>
        <p:spPr bwMode="auto">
          <a:xfrm>
            <a:off x="4951414" y="1584325"/>
            <a:ext cx="15509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>
                <a:solidFill>
                  <a:srgbClr val="000000"/>
                </a:solidFill>
              </a:rPr>
              <a:t>■ </a:t>
            </a:r>
            <a:r>
              <a:rPr lang="en-US" altLang="ko-KR" sz="1300">
                <a:solidFill>
                  <a:srgbClr val="000000"/>
                </a:solidFill>
              </a:rPr>
              <a:t>USP</a:t>
            </a:r>
          </a:p>
        </p:txBody>
      </p:sp>
      <p:pic>
        <p:nvPicPr>
          <p:cNvPr id="60428" name="Picture 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5538" y="2212977"/>
            <a:ext cx="855662" cy="315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7399339" y="2724152"/>
            <a:ext cx="2135187" cy="735013"/>
            <a:chOff x="3254" y="3085"/>
            <a:chExt cx="1304" cy="831"/>
          </a:xfrm>
        </p:grpSpPr>
        <p:pic>
          <p:nvPicPr>
            <p:cNvPr id="604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6428" t="79103"/>
            <a:stretch>
              <a:fillRect/>
            </a:stretch>
          </p:blipFill>
          <p:spPr bwMode="auto">
            <a:xfrm>
              <a:off x="3254" y="3266"/>
              <a:ext cx="1304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6421" t="76871" r="12230" b="9695"/>
            <a:stretch>
              <a:fillRect/>
            </a:stretch>
          </p:blipFill>
          <p:spPr bwMode="auto">
            <a:xfrm>
              <a:off x="3255" y="3085"/>
              <a:ext cx="628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40" name="TextBox 53"/>
            <p:cNvSpPr txBox="1">
              <a:spLocks noChangeArrowheads="1"/>
            </p:cNvSpPr>
            <p:nvPr/>
          </p:nvSpPr>
          <p:spPr bwMode="auto">
            <a:xfrm>
              <a:off x="3467" y="3424"/>
              <a:ext cx="258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Resolution</a:t>
              </a:r>
              <a:endParaRPr lang="ko-KR" altLang="en-US" sz="700" b="0">
                <a:solidFill>
                  <a:srgbClr val="808080"/>
                </a:solidFill>
                <a:ea typeface="굴림" pitchFamily="50" charset="-127"/>
              </a:endParaRPr>
            </a:p>
          </p:txBody>
        </p:sp>
        <p:sp>
          <p:nvSpPr>
            <p:cNvPr id="60441" name="TextBox 53"/>
            <p:cNvSpPr txBox="1">
              <a:spLocks noChangeArrowheads="1"/>
            </p:cNvSpPr>
            <p:nvPr/>
          </p:nvSpPr>
          <p:spPr bwMode="auto">
            <a:xfrm>
              <a:off x="3467" y="3534"/>
              <a:ext cx="227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Dual web</a:t>
              </a:r>
            </a:p>
          </p:txBody>
        </p:sp>
        <p:sp>
          <p:nvSpPr>
            <p:cNvPr id="60442" name="TextBox 53"/>
            <p:cNvSpPr txBox="1">
              <a:spLocks noChangeArrowheads="1"/>
            </p:cNvSpPr>
            <p:nvPr/>
          </p:nvSpPr>
          <p:spPr bwMode="auto">
            <a:xfrm>
              <a:off x="3468" y="3317"/>
              <a:ext cx="194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Position</a:t>
              </a:r>
            </a:p>
          </p:txBody>
        </p:sp>
        <p:sp>
          <p:nvSpPr>
            <p:cNvPr id="60443" name="TextBox 53"/>
            <p:cNvSpPr txBox="1">
              <a:spLocks noChangeArrowheads="1"/>
            </p:cNvSpPr>
            <p:nvPr/>
          </p:nvSpPr>
          <p:spPr bwMode="auto">
            <a:xfrm>
              <a:off x="3467" y="3202"/>
              <a:ext cx="219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Task Bar</a:t>
              </a:r>
            </a:p>
          </p:txBody>
        </p:sp>
        <p:sp>
          <p:nvSpPr>
            <p:cNvPr id="60444" name="TextBox 53"/>
            <p:cNvSpPr txBox="1">
              <a:spLocks noChangeArrowheads="1"/>
            </p:cNvSpPr>
            <p:nvPr/>
          </p:nvSpPr>
          <p:spPr bwMode="auto">
            <a:xfrm>
              <a:off x="3468" y="3099"/>
              <a:ext cx="294" cy="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000000"/>
                  </a:solidFill>
                  <a:ea typeface="굴림" pitchFamily="50" charset="-127"/>
                </a:rPr>
                <a:t>Dual display</a:t>
              </a:r>
            </a:p>
          </p:txBody>
        </p:sp>
      </p:grpSp>
      <p:sp>
        <p:nvSpPr>
          <p:cNvPr id="60431" name="Oval 11"/>
          <p:cNvSpPr>
            <a:spLocks noChangeArrowheads="1"/>
          </p:cNvSpPr>
          <p:nvPr/>
        </p:nvSpPr>
        <p:spPr bwMode="auto">
          <a:xfrm>
            <a:off x="7483475" y="19764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0434" name="Oval 11"/>
          <p:cNvSpPr>
            <a:spLocks noChangeArrowheads="1"/>
          </p:cNvSpPr>
          <p:nvPr/>
        </p:nvSpPr>
        <p:spPr bwMode="auto">
          <a:xfrm>
            <a:off x="5073650" y="1989138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60436" name="Picture 1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3526" y="2636838"/>
            <a:ext cx="14065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" y="87313"/>
            <a:ext cx="261321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7.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LED - EN43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390100" y="1946683"/>
            <a:ext cx="10563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 </a:t>
            </a:r>
            <a:r>
              <a:rPr lang="en-US" altLang="ko-KR" b="0" dirty="0" smtClean="0">
                <a:solidFill>
                  <a:srgbClr val="000000"/>
                </a:solidFill>
              </a:rPr>
              <a:t>LED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7761312" y="1887215"/>
            <a:ext cx="161775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 Функция </a:t>
            </a:r>
            <a:r>
              <a:rPr lang="en-US" altLang="ko-KR" b="0" dirty="0" smtClean="0">
                <a:solidFill>
                  <a:srgbClr val="000000"/>
                </a:solidFill>
              </a:rPr>
              <a:t>Dual smart</a:t>
            </a:r>
            <a:endParaRPr lang="ru-RU" altLang="ko-KR" b="0" dirty="0" smtClean="0">
              <a:solidFill>
                <a:srgbClr val="000000"/>
              </a:solidFill>
            </a:endParaRP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solution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7296147" y="3421407"/>
            <a:ext cx="226536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000" b="0" dirty="0" smtClean="0">
                <a:solidFill>
                  <a:srgbClr val="000000"/>
                </a:solidFill>
              </a:rPr>
              <a:t>Простые настройки монитора и ПК</a:t>
            </a:r>
            <a:endParaRPr lang="ko-KR" altLang="en-US" sz="10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5262564" y="3176588"/>
            <a:ext cx="811742" cy="180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non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돋움" pitchFamily="50" charset="-127"/>
              </a:rPr>
              <a:t>Опция</a:t>
            </a:r>
            <a:r>
              <a:rPr kumimoji="1" lang="en-US" altLang="ko-K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돋움" pitchFamily="50" charset="-127"/>
              </a:rPr>
              <a:t> 2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098" name="Oval 50"/>
          <p:cNvSpPr>
            <a:spLocks noChangeArrowheads="1"/>
          </p:cNvSpPr>
          <p:nvPr/>
        </p:nvSpPr>
        <p:spPr bwMode="auto">
          <a:xfrm>
            <a:off x="7214515" y="4549792"/>
            <a:ext cx="811742" cy="180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non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100" b="1" dirty="0" smtClean="0">
                <a:solidFill>
                  <a:schemeClr val="bg1"/>
                </a:solidFill>
                <a:latin typeface="Arial" pitchFamily="34" charset="0"/>
                <a:ea typeface="돋움" pitchFamily="50" charset="-127"/>
              </a:rPr>
              <a:t>Цвет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2099" name="Group 51"/>
          <p:cNvGraphicFramePr>
            <a:graphicFrameLocks noGrp="1"/>
          </p:cNvGraphicFramePr>
          <p:nvPr/>
        </p:nvGraphicFramePr>
        <p:xfrm>
          <a:off x="7224834" y="4775216"/>
          <a:ext cx="2165218" cy="1082676"/>
        </p:xfrm>
        <a:graphic>
          <a:graphicData uri="http://schemas.openxmlformats.org/drawingml/2006/table">
            <a:tbl>
              <a:tblPr/>
              <a:tblGrid>
                <a:gridCol w="1368954"/>
                <a:gridCol w="796264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Чёрный глянцевый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P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Чёрный матовый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B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Серебристый 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S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Белый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W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Серый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G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19" name="Oval 71"/>
          <p:cNvSpPr>
            <a:spLocks noChangeArrowheads="1"/>
          </p:cNvSpPr>
          <p:nvPr/>
        </p:nvSpPr>
        <p:spPr bwMode="auto">
          <a:xfrm>
            <a:off x="7214515" y="3105150"/>
            <a:ext cx="811742" cy="180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non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돋움" pitchFamily="50" charset="-127"/>
              </a:rPr>
              <a:t>Класс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2120" name="Group 72"/>
          <p:cNvGraphicFramePr>
            <a:graphicFrameLocks noGrp="1"/>
          </p:cNvGraphicFramePr>
          <p:nvPr/>
        </p:nvGraphicFramePr>
        <p:xfrm>
          <a:off x="7231713" y="3365518"/>
          <a:ext cx="2158339" cy="946152"/>
        </p:xfrm>
        <a:graphic>
          <a:graphicData uri="http://schemas.openxmlformats.org/drawingml/2006/table">
            <a:tbl>
              <a:tblPr/>
              <a:tblGrid>
                <a:gridCol w="467783"/>
                <a:gridCol w="902891"/>
                <a:gridCol w="787665"/>
              </a:tblGrid>
              <a:tr h="236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B2C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High-end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8-9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Mid-end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5-7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Low-end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3-4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B2B</a:t>
                      </a:r>
                      <a:endParaRPr kumimoji="1" lang="ko-KR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돋움" pitchFamily="50" charset="-127"/>
                        </a:rPr>
                        <a:t>Special: 0, Low: 1, Mid: 2</a:t>
                      </a:r>
                      <a:endParaRPr kumimoji="1" lang="ko-KR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9048" marR="99048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57" name="Oval 209"/>
          <p:cNvSpPr>
            <a:spLocks noChangeArrowheads="1"/>
          </p:cNvSpPr>
          <p:nvPr/>
        </p:nvSpPr>
        <p:spPr bwMode="auto">
          <a:xfrm>
            <a:off x="3327785" y="3143249"/>
            <a:ext cx="811742" cy="180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non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돋움" pitchFamily="50" charset="-127"/>
              </a:rPr>
              <a:t>Опция</a:t>
            </a:r>
            <a:r>
              <a:rPr kumimoji="1" lang="en-US" altLang="ko-KR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돋움" pitchFamily="50" charset="-127"/>
              </a:rPr>
              <a:t> 1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271" name="Group 461"/>
          <p:cNvGraphicFramePr>
            <a:graphicFrameLocks noGrp="1"/>
          </p:cNvGraphicFramePr>
          <p:nvPr/>
        </p:nvGraphicFramePr>
        <p:xfrm>
          <a:off x="190092" y="3695714"/>
          <a:ext cx="1435089" cy="2009776"/>
        </p:xfrm>
        <a:graphic>
          <a:graphicData uri="http://schemas.openxmlformats.org/drawingml/2006/table">
            <a:tbl>
              <a:tblPr/>
              <a:tblGrid>
                <a:gridCol w="718270"/>
                <a:gridCol w="716819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EA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IPS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EN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Обычный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ED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3D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EB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B2B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ET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Touch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 gridSpan="2"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2" name="Oval 281"/>
          <p:cNvSpPr>
            <a:spLocks noChangeArrowheads="1"/>
          </p:cNvSpPr>
          <p:nvPr/>
        </p:nvSpPr>
        <p:spPr bwMode="auto">
          <a:xfrm>
            <a:off x="203174" y="3127374"/>
            <a:ext cx="1035050" cy="2301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167" tIns="61083" rIns="122167" bIns="61083" anchor="ctr"/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ko-KR" sz="1300" b="1" dirty="0" smtClean="0">
                <a:solidFill>
                  <a:srgbClr val="FFFFFF"/>
                </a:solidFill>
                <a:latin typeface="Arial" charset="0"/>
                <a:ea typeface="돋움" pitchFamily="50" charset="-127"/>
              </a:rPr>
              <a:t>Категория</a:t>
            </a:r>
            <a:endParaRPr kumimoji="1" lang="en-US" altLang="ko-KR" sz="1300" b="1" dirty="0">
              <a:solidFill>
                <a:srgbClr val="FFFFFF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273" name="Text Box 267"/>
          <p:cNvSpPr txBox="1">
            <a:spLocks noChangeArrowheads="1"/>
          </p:cNvSpPr>
          <p:nvPr/>
        </p:nvSpPr>
        <p:spPr bwMode="auto">
          <a:xfrm>
            <a:off x="309530" y="5438792"/>
            <a:ext cx="4921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[</a:t>
            </a:r>
            <a:r>
              <a:rPr kumimoji="1" lang="en-US" altLang="ko-KR" sz="11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Cloud</a:t>
            </a:r>
            <a:r>
              <a:rPr kumimoji="1" lang="en-US" altLang="ko-KR" sz="13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]</a:t>
            </a:r>
            <a:endParaRPr kumimoji="1" lang="ko-KR" altLang="en-US" sz="1300" b="1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274" name="Text Box 267"/>
          <p:cNvSpPr txBox="1">
            <a:spLocks noChangeArrowheads="1"/>
          </p:cNvSpPr>
          <p:nvPr/>
        </p:nvSpPr>
        <p:spPr bwMode="auto">
          <a:xfrm>
            <a:off x="6189067" y="3081338"/>
            <a:ext cx="4921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 </a:t>
            </a:r>
            <a:r>
              <a:rPr kumimoji="1" lang="en-US" altLang="ko-KR" sz="11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 :  </a:t>
            </a:r>
            <a:r>
              <a:rPr kumimoji="1" lang="ru-RU" altLang="ko-KR" sz="11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Др. функции</a:t>
            </a:r>
            <a:endParaRPr kumimoji="1" lang="ko-KR" altLang="en-US" sz="1100" b="1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graphicFrame>
        <p:nvGraphicFramePr>
          <p:cNvPr id="275" name="Group 313"/>
          <p:cNvGraphicFramePr>
            <a:graphicFrameLocks noGrp="1"/>
          </p:cNvGraphicFramePr>
          <p:nvPr/>
        </p:nvGraphicFramePr>
        <p:xfrm>
          <a:off x="5262564" y="3429001"/>
          <a:ext cx="1778668" cy="1867315"/>
        </p:xfrm>
        <a:graphic>
          <a:graphicData uri="http://schemas.openxmlformats.org/drawingml/2006/table">
            <a:tbl>
              <a:tblPr/>
              <a:tblGrid>
                <a:gridCol w="626540"/>
                <a:gridCol w="1152128"/>
              </a:tblGrid>
              <a:tr h="240457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Normal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7206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Pivot, </a:t>
                      </a: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регулировка высоты, поворот экрана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89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K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Pivot, </a:t>
                      </a: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регулировка высоты, поворот экрана, динамик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89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динамик</a:t>
                      </a: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789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калибратор</a:t>
                      </a:r>
                      <a:endParaRPr kumimoji="1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49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 </a:t>
                      </a: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дюйм</a:t>
                      </a: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/ </a:t>
                      </a:r>
                      <a:r>
                        <a:rPr kumimoji="1" lang="ru-RU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вариант формата </a:t>
                      </a: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(23.x)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그룹 78"/>
          <p:cNvGrpSpPr/>
          <p:nvPr/>
        </p:nvGrpSpPr>
        <p:grpSpPr>
          <a:xfrm>
            <a:off x="775596" y="1546202"/>
            <a:ext cx="7536180" cy="363534"/>
            <a:chOff x="715935" y="1689078"/>
            <a:chExt cx="6956474" cy="363534"/>
          </a:xfrm>
        </p:grpSpPr>
        <p:sp>
          <p:nvSpPr>
            <p:cNvPr id="2144" name="Rectangle 29"/>
            <p:cNvSpPr>
              <a:spLocks noChangeArrowheads="1"/>
            </p:cNvSpPr>
            <p:nvPr/>
          </p:nvSpPr>
          <p:spPr bwMode="auto">
            <a:xfrm>
              <a:off x="5421334" y="1689078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M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95" name="Rectangle 24"/>
            <p:cNvSpPr>
              <a:spLocks noChangeArrowheads="1"/>
            </p:cNvSpPr>
            <p:nvPr/>
          </p:nvSpPr>
          <p:spPr bwMode="auto">
            <a:xfrm>
              <a:off x="2498747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E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96" name="Rectangle 25"/>
            <p:cNvSpPr>
              <a:spLocks noChangeArrowheads="1"/>
            </p:cNvSpPr>
            <p:nvPr/>
          </p:nvSpPr>
          <p:spPr bwMode="auto">
            <a:xfrm>
              <a:off x="3087709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A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97" name="Rectangle 26"/>
            <p:cNvSpPr>
              <a:spLocks noChangeArrowheads="1"/>
            </p:cNvSpPr>
            <p:nvPr/>
          </p:nvSpPr>
          <p:spPr bwMode="auto">
            <a:xfrm>
              <a:off x="3673497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6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98" name="Rectangle 28"/>
            <p:cNvSpPr>
              <a:spLocks noChangeArrowheads="1"/>
            </p:cNvSpPr>
            <p:nvPr/>
          </p:nvSpPr>
          <p:spPr bwMode="auto">
            <a:xfrm>
              <a:off x="4854597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L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99" name="Rectangle 101"/>
            <p:cNvSpPr>
              <a:spLocks noChangeArrowheads="1"/>
            </p:cNvSpPr>
            <p:nvPr/>
          </p:nvSpPr>
          <p:spPr bwMode="auto">
            <a:xfrm>
              <a:off x="1901847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7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00" name="Rectangle 102"/>
            <p:cNvSpPr>
              <a:spLocks noChangeArrowheads="1"/>
            </p:cNvSpPr>
            <p:nvPr/>
          </p:nvSpPr>
          <p:spPr bwMode="auto">
            <a:xfrm>
              <a:off x="1306534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2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02" name="Rectangle 29"/>
            <p:cNvSpPr>
              <a:spLocks noChangeArrowheads="1"/>
            </p:cNvSpPr>
            <p:nvPr/>
          </p:nvSpPr>
          <p:spPr bwMode="auto">
            <a:xfrm>
              <a:off x="6030934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-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03" name="Rectangle 29"/>
            <p:cNvSpPr>
              <a:spLocks noChangeArrowheads="1"/>
            </p:cNvSpPr>
            <p:nvPr/>
          </p:nvSpPr>
          <p:spPr bwMode="auto">
            <a:xfrm>
              <a:off x="6621484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P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11" name="Text Box 163"/>
            <p:cNvSpPr txBox="1">
              <a:spLocks noChangeArrowheads="1"/>
            </p:cNvSpPr>
            <p:nvPr/>
          </p:nvSpPr>
          <p:spPr bwMode="auto">
            <a:xfrm>
              <a:off x="715935" y="1727175"/>
              <a:ext cx="406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IPS</a:t>
              </a:r>
              <a:endPara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12" name="Rectangle 26"/>
            <p:cNvSpPr>
              <a:spLocks noChangeArrowheads="1"/>
            </p:cNvSpPr>
            <p:nvPr/>
          </p:nvSpPr>
          <p:spPr bwMode="auto">
            <a:xfrm>
              <a:off x="4260872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3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13" name="Rectangle 29"/>
            <p:cNvSpPr>
              <a:spLocks noChangeArrowheads="1"/>
            </p:cNvSpPr>
            <p:nvPr/>
          </p:nvSpPr>
          <p:spPr bwMode="auto">
            <a:xfrm>
              <a:off x="7212034" y="1692250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M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3" name="그룹 79"/>
          <p:cNvGrpSpPr/>
          <p:nvPr/>
        </p:nvGrpSpPr>
        <p:grpSpPr>
          <a:xfrm>
            <a:off x="696309" y="2497134"/>
            <a:ext cx="7615467" cy="360362"/>
            <a:chOff x="642747" y="2192316"/>
            <a:chExt cx="7029662" cy="360362"/>
          </a:xfrm>
        </p:grpSpPr>
        <p:sp>
          <p:nvSpPr>
            <p:cNvPr id="2236" name="Rectangle 24"/>
            <p:cNvSpPr>
              <a:spLocks noChangeArrowheads="1"/>
            </p:cNvSpPr>
            <p:nvPr/>
          </p:nvSpPr>
          <p:spPr bwMode="auto">
            <a:xfrm>
              <a:off x="2498747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M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37" name="Rectangle 25"/>
            <p:cNvSpPr>
              <a:spLocks noChangeArrowheads="1"/>
            </p:cNvSpPr>
            <p:nvPr/>
          </p:nvSpPr>
          <p:spPr bwMode="auto">
            <a:xfrm>
              <a:off x="3087709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A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38" name="Rectangle 26"/>
            <p:cNvSpPr>
              <a:spLocks noChangeArrowheads="1"/>
            </p:cNvSpPr>
            <p:nvPr/>
          </p:nvSpPr>
          <p:spPr bwMode="auto">
            <a:xfrm>
              <a:off x="3673497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dirty="0" smtClean="0">
                  <a:latin typeface="Arial" pitchFamily="34" charset="0"/>
                  <a:ea typeface="돋움" pitchFamily="50" charset="-127"/>
                </a:rPr>
                <a:t>6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39" name="Rectangle 28"/>
            <p:cNvSpPr>
              <a:spLocks noChangeArrowheads="1"/>
            </p:cNvSpPr>
            <p:nvPr/>
          </p:nvSpPr>
          <p:spPr bwMode="auto">
            <a:xfrm>
              <a:off x="4854597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D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40" name="Rectangle 101"/>
            <p:cNvSpPr>
              <a:spLocks noChangeArrowheads="1"/>
            </p:cNvSpPr>
            <p:nvPr/>
          </p:nvSpPr>
          <p:spPr bwMode="auto">
            <a:xfrm>
              <a:off x="1901847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7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41" name="Rectangle 102"/>
            <p:cNvSpPr>
              <a:spLocks noChangeArrowheads="1"/>
            </p:cNvSpPr>
            <p:nvPr/>
          </p:nvSpPr>
          <p:spPr bwMode="auto">
            <a:xfrm>
              <a:off x="1306534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2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42" name="Rectangle 29"/>
            <p:cNvSpPr>
              <a:spLocks noChangeArrowheads="1"/>
            </p:cNvSpPr>
            <p:nvPr/>
          </p:nvSpPr>
          <p:spPr bwMode="auto">
            <a:xfrm>
              <a:off x="5426097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b="1" dirty="0" smtClean="0">
                  <a:latin typeface="Arial" pitchFamily="34" charset="0"/>
                  <a:ea typeface="돋움" pitchFamily="50" charset="-127"/>
                </a:rPr>
                <a:t>-</a:t>
              </a:r>
              <a:endParaRPr kumimoji="1" lang="ko-KR" altLang="ko-KR" sz="2400" dirty="0" smtClean="0"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43" name="Rectangle 29"/>
            <p:cNvSpPr>
              <a:spLocks noChangeArrowheads="1"/>
            </p:cNvSpPr>
            <p:nvPr/>
          </p:nvSpPr>
          <p:spPr bwMode="auto">
            <a:xfrm>
              <a:off x="6030934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굴림" pitchFamily="50" charset="-127"/>
                  <a:cs typeface="Arial" pitchFamily="34" charset="0"/>
                </a:rPr>
                <a:t>P</a:t>
              </a:r>
              <a:endParaRPr kumimoji="1" lang="ko-KR" altLang="ko-KR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2244" name="Rectangle 29"/>
            <p:cNvSpPr>
              <a:spLocks noChangeArrowheads="1"/>
            </p:cNvSpPr>
            <p:nvPr/>
          </p:nvSpPr>
          <p:spPr bwMode="auto">
            <a:xfrm>
              <a:off x="6621484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Z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49" name="Text Box 201"/>
            <p:cNvSpPr txBox="1">
              <a:spLocks noChangeArrowheads="1"/>
            </p:cNvSpPr>
            <p:nvPr/>
          </p:nvSpPr>
          <p:spPr bwMode="auto">
            <a:xfrm>
              <a:off x="642747" y="2227241"/>
              <a:ext cx="406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ru-RU" altLang="ko-KR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Персональ</a:t>
              </a:r>
              <a:r>
                <a:rPr kumimoji="1" lang="ru-RU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-</a:t>
              </a:r>
            </a:p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ru-RU" altLang="ko-KR" sz="12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ный</a:t>
              </a:r>
              <a:r>
                <a:rPr kumimoji="1" lang="ru-RU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 ТВ</a:t>
              </a:r>
              <a:endPara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50" name="Rectangle 26"/>
            <p:cNvSpPr>
              <a:spLocks noChangeArrowheads="1"/>
            </p:cNvSpPr>
            <p:nvPr/>
          </p:nvSpPr>
          <p:spPr bwMode="auto">
            <a:xfrm>
              <a:off x="4260872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3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51" name="Rectangle 29"/>
            <p:cNvSpPr>
              <a:spLocks noChangeArrowheads="1"/>
            </p:cNvSpPr>
            <p:nvPr/>
          </p:nvSpPr>
          <p:spPr bwMode="auto">
            <a:xfrm>
              <a:off x="7212034" y="2192316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M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4" name="그룹 80"/>
          <p:cNvGrpSpPr/>
          <p:nvPr/>
        </p:nvGrpSpPr>
        <p:grpSpPr>
          <a:xfrm>
            <a:off x="1547789" y="620688"/>
            <a:ext cx="6710675" cy="1921986"/>
            <a:chOff x="1428728" y="785794"/>
            <a:chExt cx="6194469" cy="1921986"/>
          </a:xfrm>
        </p:grpSpPr>
        <p:sp>
          <p:nvSpPr>
            <p:cNvPr id="2050" name="Oval 2"/>
            <p:cNvSpPr>
              <a:spLocks noChangeArrowheads="1"/>
            </p:cNvSpPr>
            <p:nvPr/>
          </p:nvSpPr>
          <p:spPr bwMode="auto">
            <a:xfrm>
              <a:off x="1428728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1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1" name="Oval 3"/>
            <p:cNvSpPr>
              <a:spLocks noChangeArrowheads="1"/>
            </p:cNvSpPr>
            <p:nvPr/>
          </p:nvSpPr>
          <p:spPr bwMode="auto">
            <a:xfrm>
              <a:off x="2014516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2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2" name="Oval 4"/>
            <p:cNvSpPr>
              <a:spLocks noChangeArrowheads="1"/>
            </p:cNvSpPr>
            <p:nvPr/>
          </p:nvSpPr>
          <p:spPr bwMode="auto">
            <a:xfrm>
              <a:off x="2670197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3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3" name="Oval 5"/>
            <p:cNvSpPr>
              <a:spLocks noChangeArrowheads="1"/>
            </p:cNvSpPr>
            <p:nvPr/>
          </p:nvSpPr>
          <p:spPr bwMode="auto">
            <a:xfrm>
              <a:off x="3255984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4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4" name="Oval 6"/>
            <p:cNvSpPr>
              <a:spLocks noChangeArrowheads="1"/>
            </p:cNvSpPr>
            <p:nvPr/>
          </p:nvSpPr>
          <p:spPr bwMode="auto">
            <a:xfrm>
              <a:off x="3843359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5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5" name="Oval 7"/>
            <p:cNvSpPr>
              <a:spLocks noChangeArrowheads="1"/>
            </p:cNvSpPr>
            <p:nvPr/>
          </p:nvSpPr>
          <p:spPr bwMode="auto">
            <a:xfrm>
              <a:off x="4429147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6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6" name="Oval 8"/>
            <p:cNvSpPr>
              <a:spLocks noChangeArrowheads="1"/>
            </p:cNvSpPr>
            <p:nvPr/>
          </p:nvSpPr>
          <p:spPr bwMode="auto">
            <a:xfrm>
              <a:off x="5016522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7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7" name="Oval 9"/>
            <p:cNvSpPr>
              <a:spLocks noChangeArrowheads="1"/>
            </p:cNvSpPr>
            <p:nvPr/>
          </p:nvSpPr>
          <p:spPr bwMode="auto">
            <a:xfrm>
              <a:off x="5600722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8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8" name="Oval 10"/>
            <p:cNvSpPr>
              <a:spLocks noChangeArrowheads="1"/>
            </p:cNvSpPr>
            <p:nvPr/>
          </p:nvSpPr>
          <p:spPr bwMode="auto">
            <a:xfrm>
              <a:off x="6143636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9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59" name="Oval 11"/>
            <p:cNvSpPr>
              <a:spLocks noChangeArrowheads="1"/>
            </p:cNvSpPr>
            <p:nvPr/>
          </p:nvSpPr>
          <p:spPr bwMode="auto">
            <a:xfrm>
              <a:off x="7381897" y="795319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11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60" name="Oval 12"/>
            <p:cNvSpPr>
              <a:spLocks noChangeArrowheads="1"/>
            </p:cNvSpPr>
            <p:nvPr/>
          </p:nvSpPr>
          <p:spPr bwMode="auto">
            <a:xfrm>
              <a:off x="6791347" y="785794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10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grpSp>
          <p:nvGrpSpPr>
            <p:cNvPr id="5" name="그룹 276"/>
            <p:cNvGrpSpPr/>
            <p:nvPr/>
          </p:nvGrpSpPr>
          <p:grpSpPr>
            <a:xfrm>
              <a:off x="1593832" y="928670"/>
              <a:ext cx="6029365" cy="1779110"/>
              <a:chOff x="1593832" y="1266812"/>
              <a:chExt cx="6029365" cy="1779110"/>
            </a:xfrm>
          </p:grpSpPr>
          <p:sp>
            <p:nvSpPr>
              <p:cNvPr id="2147" name="Text Box 99"/>
              <p:cNvSpPr txBox="1">
                <a:spLocks noChangeArrowheads="1"/>
              </p:cNvSpPr>
              <p:nvPr/>
            </p:nvSpPr>
            <p:spPr bwMode="auto">
              <a:xfrm>
                <a:off x="4879980" y="126681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Опция 1</a:t>
                </a:r>
                <a:endParaRPr kumimoji="1" lang="ko-KR" alt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148" name="Text Box 100"/>
              <p:cNvSpPr txBox="1">
                <a:spLocks noChangeArrowheads="1"/>
              </p:cNvSpPr>
              <p:nvPr/>
            </p:nvSpPr>
            <p:spPr bwMode="auto">
              <a:xfrm>
                <a:off x="1593832" y="126681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Дюйм</a:t>
                </a:r>
                <a:endParaRPr kumimoji="1" lang="ko-KR" alt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149" name="Text Box 101"/>
              <p:cNvSpPr txBox="1">
                <a:spLocks noChangeArrowheads="1"/>
              </p:cNvSpPr>
              <p:nvPr/>
            </p:nvSpPr>
            <p:spPr bwMode="auto">
              <a:xfrm>
                <a:off x="5436095" y="126681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Опция </a:t>
                </a:r>
                <a:r>
                  <a:rPr kumimoji="1" lang="en-US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2</a:t>
                </a:r>
                <a:endParaRPr kumimoji="1" lang="ko-KR" alt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154" name="Text Box 106"/>
              <p:cNvSpPr txBox="1">
                <a:spLocks noChangeArrowheads="1"/>
              </p:cNvSpPr>
              <p:nvPr/>
            </p:nvSpPr>
            <p:spPr bwMode="auto">
              <a:xfrm>
                <a:off x="6626247" y="126681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Цвет</a:t>
                </a:r>
                <a:endParaRPr kumimoji="1" 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156" name="Text Box 108"/>
              <p:cNvSpPr txBox="1">
                <a:spLocks noChangeArrowheads="1"/>
              </p:cNvSpPr>
              <p:nvPr/>
            </p:nvSpPr>
            <p:spPr bwMode="auto">
              <a:xfrm>
                <a:off x="7216797" y="126681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  <a:buNone/>
                </a:pPr>
                <a:r>
                  <a:rPr lang="ru-RU" altLang="ko-KR" sz="1000" dirty="0" smtClean="0">
                    <a:solidFill>
                      <a:srgbClr val="CC0066"/>
                    </a:solidFill>
                  </a:rPr>
                  <a:t>Шасси</a:t>
                </a:r>
                <a:endParaRPr lang="ko-KR" altLang="ko-KR" sz="1000" dirty="0" smtClean="0">
                  <a:solidFill>
                    <a:srgbClr val="CC0066"/>
                  </a:solidFill>
                </a:endParaRPr>
              </a:p>
            </p:txBody>
          </p:sp>
          <p:sp>
            <p:nvSpPr>
              <p:cNvPr id="2157" name="Text Box 109"/>
              <p:cNvSpPr txBox="1">
                <a:spLocks noChangeArrowheads="1"/>
              </p:cNvSpPr>
              <p:nvPr/>
            </p:nvSpPr>
            <p:spPr bwMode="auto">
              <a:xfrm>
                <a:off x="3665534" y="126681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Класс</a:t>
                </a:r>
                <a:endParaRPr kumimoji="1" lang="ko-KR" alt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159" name="Text Box 111"/>
              <p:cNvSpPr txBox="1">
                <a:spLocks noChangeArrowheads="1"/>
              </p:cNvSpPr>
              <p:nvPr/>
            </p:nvSpPr>
            <p:spPr bwMode="auto">
              <a:xfrm>
                <a:off x="4286248" y="126681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Год</a:t>
                </a:r>
                <a:endParaRPr kumimoji="1" lang="ko-KR" alt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276" name="Text Box 100"/>
              <p:cNvSpPr txBox="1">
                <a:spLocks noChangeArrowheads="1"/>
              </p:cNvSpPr>
              <p:nvPr/>
            </p:nvSpPr>
            <p:spPr bwMode="auto">
              <a:xfrm>
                <a:off x="2786050" y="126681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dirty="0" smtClean="0">
                    <a:solidFill>
                      <a:srgbClr val="CC0066"/>
                    </a:solidFill>
                    <a:latin typeface="Arial" pitchFamily="34" charset="0"/>
                    <a:ea typeface="돋움" pitchFamily="50" charset="-127"/>
                  </a:rPr>
                  <a:t>Категория</a:t>
                </a:r>
                <a:endParaRPr kumimoji="1" lang="ko-KR" alt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10" name="Text Box 106"/>
              <p:cNvSpPr txBox="1">
                <a:spLocks noChangeArrowheads="1"/>
              </p:cNvSpPr>
              <p:nvPr/>
            </p:nvSpPr>
            <p:spPr bwMode="auto">
              <a:xfrm>
                <a:off x="6034316" y="2741122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Цвет</a:t>
                </a:r>
                <a:endParaRPr kumimoji="1" 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grpSp>
        <p:nvGrpSpPr>
          <p:cNvPr id="6" name="그룹 77"/>
          <p:cNvGrpSpPr/>
          <p:nvPr/>
        </p:nvGrpSpPr>
        <p:grpSpPr>
          <a:xfrm>
            <a:off x="773878" y="1084245"/>
            <a:ext cx="7537899" cy="360362"/>
            <a:chOff x="714348" y="1227121"/>
            <a:chExt cx="6958061" cy="360362"/>
          </a:xfrm>
        </p:grpSpPr>
        <p:sp>
          <p:nvSpPr>
            <p:cNvPr id="2139" name="Rectangle 24"/>
            <p:cNvSpPr>
              <a:spLocks noChangeArrowheads="1"/>
            </p:cNvSpPr>
            <p:nvPr/>
          </p:nvSpPr>
          <p:spPr bwMode="auto">
            <a:xfrm>
              <a:off x="2490809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E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40" name="Rectangle 25"/>
            <p:cNvSpPr>
              <a:spLocks noChangeArrowheads="1"/>
            </p:cNvSpPr>
            <p:nvPr/>
          </p:nvSpPr>
          <p:spPr bwMode="auto">
            <a:xfrm>
              <a:off x="3675084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4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41" name="Rectangle 28"/>
            <p:cNvSpPr>
              <a:spLocks noChangeArrowheads="1"/>
            </p:cNvSpPr>
            <p:nvPr/>
          </p:nvSpPr>
          <p:spPr bwMode="auto">
            <a:xfrm>
              <a:off x="4848247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V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42" name="Rectangle 101"/>
            <p:cNvSpPr>
              <a:spLocks noChangeArrowheads="1"/>
            </p:cNvSpPr>
            <p:nvPr/>
          </p:nvSpPr>
          <p:spPr bwMode="auto">
            <a:xfrm>
              <a:off x="1316059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2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43" name="Rectangle 102"/>
            <p:cNvSpPr>
              <a:spLocks noChangeArrowheads="1"/>
            </p:cNvSpPr>
            <p:nvPr/>
          </p:nvSpPr>
          <p:spPr bwMode="auto">
            <a:xfrm>
              <a:off x="1901847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7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46" name="Rectangle 27"/>
            <p:cNvSpPr>
              <a:spLocks noChangeArrowheads="1"/>
            </p:cNvSpPr>
            <p:nvPr/>
          </p:nvSpPr>
          <p:spPr bwMode="auto">
            <a:xfrm>
              <a:off x="4260872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3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0" name="Text Box 102"/>
            <p:cNvSpPr txBox="1">
              <a:spLocks noChangeArrowheads="1"/>
            </p:cNvSpPr>
            <p:nvPr/>
          </p:nvSpPr>
          <p:spPr bwMode="auto">
            <a:xfrm>
              <a:off x="714348" y="1252521"/>
              <a:ext cx="406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ru-RU" altLang="ko-K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Обычный</a:t>
              </a:r>
              <a:endParaRPr kumimoji="1" lang="ko-KR" altLang="ko-K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1" name="Rectangle 29"/>
            <p:cNvSpPr>
              <a:spLocks noChangeArrowheads="1"/>
            </p:cNvSpPr>
            <p:nvPr/>
          </p:nvSpPr>
          <p:spPr bwMode="auto">
            <a:xfrm>
              <a:off x="6030934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-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2" name="Rectangle 29"/>
            <p:cNvSpPr>
              <a:spLocks noChangeArrowheads="1"/>
            </p:cNvSpPr>
            <p:nvPr/>
          </p:nvSpPr>
          <p:spPr bwMode="auto">
            <a:xfrm>
              <a:off x="6621484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P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5" name="Rectangle 29"/>
            <p:cNvSpPr>
              <a:spLocks noChangeArrowheads="1"/>
            </p:cNvSpPr>
            <p:nvPr/>
          </p:nvSpPr>
          <p:spPr bwMode="auto">
            <a:xfrm>
              <a:off x="7212034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V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58" name="Rectangle 25"/>
            <p:cNvSpPr>
              <a:spLocks noChangeArrowheads="1"/>
            </p:cNvSpPr>
            <p:nvPr/>
          </p:nvSpPr>
          <p:spPr bwMode="auto">
            <a:xfrm>
              <a:off x="3076597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3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돋움" pitchFamily="50" charset="-127"/>
                </a:rPr>
                <a:t>N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8" name="Rectangle 29"/>
            <p:cNvSpPr>
              <a:spLocks noChangeArrowheads="1"/>
            </p:cNvSpPr>
            <p:nvPr/>
          </p:nvSpPr>
          <p:spPr bwMode="auto">
            <a:xfrm>
              <a:off x="5421334" y="1227121"/>
              <a:ext cx="460375" cy="36036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none" lIns="68416" tIns="34208" rIns="68416" bIns="3420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graphicFrame>
        <p:nvGraphicFramePr>
          <p:cNvPr id="280" name="Group 313"/>
          <p:cNvGraphicFramePr>
            <a:graphicFrameLocks noGrp="1"/>
          </p:cNvGraphicFramePr>
          <p:nvPr/>
        </p:nvGraphicFramePr>
        <p:xfrm>
          <a:off x="1680358" y="3695715"/>
          <a:ext cx="1415255" cy="1730377"/>
        </p:xfrm>
        <a:graphic>
          <a:graphicData uri="http://schemas.openxmlformats.org/drawingml/2006/table">
            <a:tbl>
              <a:tblPr/>
              <a:tblGrid>
                <a:gridCol w="708343"/>
                <a:gridCol w="706912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IPS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Обычный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3D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3D Smart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Smart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82" name="Group 313"/>
          <p:cNvGraphicFramePr>
            <a:graphicFrameLocks noGrp="1"/>
          </p:cNvGraphicFramePr>
          <p:nvPr/>
        </p:nvGraphicFramePr>
        <p:xfrm>
          <a:off x="3405177" y="5357828"/>
          <a:ext cx="1547823" cy="989798"/>
        </p:xfrm>
        <a:graphic>
          <a:graphicData uri="http://schemas.openxmlformats.org/drawingml/2006/table">
            <a:tbl>
              <a:tblPr/>
              <a:tblGrid>
                <a:gridCol w="619129"/>
                <a:gridCol w="928694"/>
              </a:tblGrid>
              <a:tr h="208301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Персональный ТВ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5671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Analog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38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Digital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38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DVB T2/C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83" name="Group 313"/>
          <p:cNvGraphicFramePr>
            <a:graphicFrameLocks noGrp="1"/>
          </p:cNvGraphicFramePr>
          <p:nvPr/>
        </p:nvGraphicFramePr>
        <p:xfrm>
          <a:off x="3405177" y="3428997"/>
          <a:ext cx="1547823" cy="1714514"/>
        </p:xfrm>
        <a:graphic>
          <a:graphicData uri="http://schemas.openxmlformats.org/drawingml/2006/table">
            <a:tbl>
              <a:tblPr/>
              <a:tblGrid>
                <a:gridCol w="619129"/>
                <a:gridCol w="928694"/>
              </a:tblGrid>
              <a:tr h="212536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Обычный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3176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S/T/V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Analog/DVI</a:t>
                      </a:r>
                    </a:p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HDMI</a:t>
                      </a:r>
                      <a:endParaRPr kumimoji="1" lang="en-US" altLang="ko-KR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24B50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04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U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USB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04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Display port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04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MHL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04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W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Wireless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043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HID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5" name="Text Box 267"/>
          <p:cNvSpPr txBox="1">
            <a:spLocks noChangeArrowheads="1"/>
          </p:cNvSpPr>
          <p:nvPr/>
        </p:nvSpPr>
        <p:spPr bwMode="auto">
          <a:xfrm>
            <a:off x="2084611" y="3348052"/>
            <a:ext cx="4921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 </a:t>
            </a:r>
            <a:r>
              <a:rPr kumimoji="1" lang="en-US" altLang="ko-KR" sz="13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[</a:t>
            </a:r>
            <a:r>
              <a:rPr kumimoji="1" lang="ru-RU" altLang="ko-KR" sz="11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Персональный ТВ</a:t>
            </a:r>
            <a:r>
              <a:rPr kumimoji="1" lang="en-US" altLang="ko-KR" sz="13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]</a:t>
            </a:r>
            <a:endParaRPr kumimoji="1" lang="ko-KR" altLang="en-US" sz="1300" b="1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386" name="Text Box 267"/>
          <p:cNvSpPr txBox="1">
            <a:spLocks noChangeArrowheads="1"/>
          </p:cNvSpPr>
          <p:nvPr/>
        </p:nvSpPr>
        <p:spPr bwMode="auto">
          <a:xfrm>
            <a:off x="4244851" y="3071810"/>
            <a:ext cx="4921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 </a:t>
            </a:r>
            <a:r>
              <a:rPr kumimoji="1" lang="ru-RU" altLang="ko-KR" sz="11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Интерфейс</a:t>
            </a:r>
            <a:endParaRPr kumimoji="1" lang="ko-KR" altLang="en-US" sz="1100" b="1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sp>
        <p:nvSpPr>
          <p:cNvPr id="387" name="Text Box 2"/>
          <p:cNvSpPr txBox="1">
            <a:spLocks noChangeArrowheads="1"/>
          </p:cNvSpPr>
          <p:nvPr/>
        </p:nvSpPr>
        <p:spPr bwMode="auto">
          <a:xfrm>
            <a:off x="70513" y="98425"/>
            <a:ext cx="4953385" cy="35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9" tIns="45714" rIns="91429" bIns="45714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돋움" pitchFamily="50" charset="-127"/>
              </a:rPr>
              <a:t>2013 – новые названия моделей мониторов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7" name="그룹 103"/>
          <p:cNvGrpSpPr/>
          <p:nvPr/>
        </p:nvGrpSpPr>
        <p:grpSpPr>
          <a:xfrm>
            <a:off x="1547789" y="2124068"/>
            <a:ext cx="6710675" cy="426548"/>
            <a:chOff x="1428728" y="2124068"/>
            <a:chExt cx="6194469" cy="426548"/>
          </a:xfrm>
        </p:grpSpPr>
        <p:sp>
          <p:nvSpPr>
            <p:cNvPr id="84" name="Oval 2"/>
            <p:cNvSpPr>
              <a:spLocks noChangeArrowheads="1"/>
            </p:cNvSpPr>
            <p:nvPr/>
          </p:nvSpPr>
          <p:spPr bwMode="auto">
            <a:xfrm>
              <a:off x="1428728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1</a:t>
              </a:r>
              <a:endPara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5" name="Oval 3"/>
            <p:cNvSpPr>
              <a:spLocks noChangeArrowheads="1"/>
            </p:cNvSpPr>
            <p:nvPr/>
          </p:nvSpPr>
          <p:spPr bwMode="auto">
            <a:xfrm>
              <a:off x="2014516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2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6" name="Oval 4"/>
            <p:cNvSpPr>
              <a:spLocks noChangeArrowheads="1"/>
            </p:cNvSpPr>
            <p:nvPr/>
          </p:nvSpPr>
          <p:spPr bwMode="auto">
            <a:xfrm>
              <a:off x="2670197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3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7" name="Oval 5"/>
            <p:cNvSpPr>
              <a:spLocks noChangeArrowheads="1"/>
            </p:cNvSpPr>
            <p:nvPr/>
          </p:nvSpPr>
          <p:spPr bwMode="auto">
            <a:xfrm>
              <a:off x="3255984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4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8" name="Oval 6"/>
            <p:cNvSpPr>
              <a:spLocks noChangeArrowheads="1"/>
            </p:cNvSpPr>
            <p:nvPr/>
          </p:nvSpPr>
          <p:spPr bwMode="auto">
            <a:xfrm>
              <a:off x="3843359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5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9" name="Oval 7"/>
            <p:cNvSpPr>
              <a:spLocks noChangeArrowheads="1"/>
            </p:cNvSpPr>
            <p:nvPr/>
          </p:nvSpPr>
          <p:spPr bwMode="auto">
            <a:xfrm>
              <a:off x="4429147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6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0" name="Oval 8"/>
            <p:cNvSpPr>
              <a:spLocks noChangeArrowheads="1"/>
            </p:cNvSpPr>
            <p:nvPr/>
          </p:nvSpPr>
          <p:spPr bwMode="auto">
            <a:xfrm>
              <a:off x="5016522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7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1" name="Oval 9"/>
            <p:cNvSpPr>
              <a:spLocks noChangeArrowheads="1"/>
            </p:cNvSpPr>
            <p:nvPr/>
          </p:nvSpPr>
          <p:spPr bwMode="auto">
            <a:xfrm>
              <a:off x="5600722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8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2" name="Oval 10"/>
            <p:cNvSpPr>
              <a:spLocks noChangeArrowheads="1"/>
            </p:cNvSpPr>
            <p:nvPr/>
          </p:nvSpPr>
          <p:spPr bwMode="auto">
            <a:xfrm>
              <a:off x="6143636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9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3" name="Oval 11"/>
            <p:cNvSpPr>
              <a:spLocks noChangeArrowheads="1"/>
            </p:cNvSpPr>
            <p:nvPr/>
          </p:nvSpPr>
          <p:spPr bwMode="auto">
            <a:xfrm>
              <a:off x="7381897" y="2133593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11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94" name="Oval 12"/>
            <p:cNvSpPr>
              <a:spLocks noChangeArrowheads="1"/>
            </p:cNvSpPr>
            <p:nvPr/>
          </p:nvSpPr>
          <p:spPr bwMode="auto">
            <a:xfrm>
              <a:off x="6791347" y="2124068"/>
              <a:ext cx="180000" cy="180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돋움" pitchFamily="50" charset="-127"/>
                </a:rPr>
                <a:t>10</a:t>
              </a:r>
              <a:endParaRPr kumimoji="1" lang="ko-KR" altLang="ko-K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grpSp>
          <p:nvGrpSpPr>
            <p:cNvPr id="8" name="그룹 276"/>
            <p:cNvGrpSpPr/>
            <p:nvPr/>
          </p:nvGrpSpPr>
          <p:grpSpPr>
            <a:xfrm>
              <a:off x="1593832" y="2238672"/>
              <a:ext cx="6029365" cy="311944"/>
              <a:chOff x="1593832" y="1238540"/>
              <a:chExt cx="6029365" cy="311944"/>
            </a:xfrm>
          </p:grpSpPr>
          <p:sp>
            <p:nvSpPr>
              <p:cNvPr id="97" name="Text Box 100"/>
              <p:cNvSpPr txBox="1">
                <a:spLocks noChangeArrowheads="1"/>
              </p:cNvSpPr>
              <p:nvPr/>
            </p:nvSpPr>
            <p:spPr bwMode="auto">
              <a:xfrm>
                <a:off x="1593832" y="1245684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Дюйм</a:t>
                </a:r>
                <a:endParaRPr kumimoji="1" lang="ko-KR" alt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99" name="Text Box 106"/>
              <p:cNvSpPr txBox="1">
                <a:spLocks noChangeArrowheads="1"/>
              </p:cNvSpPr>
              <p:nvPr/>
            </p:nvSpPr>
            <p:spPr bwMode="auto">
              <a:xfrm>
                <a:off x="6626247" y="1238540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Регион</a:t>
                </a:r>
                <a:endParaRPr kumimoji="1" 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  <p:sp>
            <p:nvSpPr>
              <p:cNvPr id="100" name="Text Box 108"/>
              <p:cNvSpPr txBox="1">
                <a:spLocks noChangeArrowheads="1"/>
              </p:cNvSpPr>
              <p:nvPr/>
            </p:nvSpPr>
            <p:spPr bwMode="auto">
              <a:xfrm>
                <a:off x="7216797" y="1245380"/>
                <a:ext cx="4064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ru-RU" altLang="ko-KR" sz="1000" i="0" u="none" strike="noStrike" cap="none" normalizeH="0" baseline="0" dirty="0" smtClean="0">
                    <a:ln>
                      <a:noFill/>
                    </a:ln>
                    <a:solidFill>
                      <a:srgbClr val="CC0066"/>
                    </a:solidFill>
                    <a:effectLst/>
                    <a:latin typeface="Arial" pitchFamily="34" charset="0"/>
                    <a:ea typeface="돋움" pitchFamily="50" charset="-127"/>
                  </a:rPr>
                  <a:t>Шасси</a:t>
                </a:r>
                <a:endParaRPr kumimoji="1" lang="ko-KR" sz="1800" i="0" u="none" strike="noStrike" cap="none" normalizeH="0" baseline="0" dirty="0" smtClean="0">
                  <a:ln>
                    <a:noFill/>
                  </a:ln>
                  <a:solidFill>
                    <a:srgbClr val="CC0066"/>
                  </a:solidFill>
                  <a:effectLst/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sp>
        <p:nvSpPr>
          <p:cNvPr id="106" name="Text Box 267"/>
          <p:cNvSpPr txBox="1">
            <a:spLocks noChangeArrowheads="1"/>
          </p:cNvSpPr>
          <p:nvPr/>
        </p:nvSpPr>
        <p:spPr bwMode="auto">
          <a:xfrm>
            <a:off x="428427" y="3348052"/>
            <a:ext cx="4921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57263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[</a:t>
            </a:r>
            <a:r>
              <a:rPr kumimoji="1" lang="ru-RU" altLang="ko-KR" sz="11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Обычный</a:t>
            </a:r>
            <a:r>
              <a:rPr kumimoji="1" lang="en-US" altLang="ko-KR" sz="1300" b="1" dirty="0" smtClean="0">
                <a:solidFill>
                  <a:srgbClr val="000000"/>
                </a:solidFill>
                <a:latin typeface="Arial" charset="0"/>
                <a:ea typeface="돋움" pitchFamily="50" charset="-127"/>
              </a:rPr>
              <a:t>]</a:t>
            </a:r>
            <a:endParaRPr kumimoji="1" lang="ko-KR" altLang="en-US" sz="1300" b="1" dirty="0">
              <a:solidFill>
                <a:srgbClr val="000000"/>
              </a:solidFill>
              <a:latin typeface="Arial" charset="0"/>
              <a:ea typeface="돋움" pitchFamily="50" charset="-127"/>
            </a:endParaRPr>
          </a:p>
        </p:txBody>
      </p:sp>
      <p:graphicFrame>
        <p:nvGraphicFramePr>
          <p:cNvPr id="107" name="Group 461"/>
          <p:cNvGraphicFramePr>
            <a:graphicFrameLocks noGrp="1"/>
          </p:cNvGraphicFramePr>
          <p:nvPr/>
        </p:nvGraphicFramePr>
        <p:xfrm>
          <a:off x="964004" y="5500702"/>
          <a:ext cx="1667262" cy="854076"/>
        </p:xfrm>
        <a:graphic>
          <a:graphicData uri="http://schemas.openxmlformats.org/drawingml/2006/table">
            <a:tbl>
              <a:tblPr/>
              <a:tblGrid>
                <a:gridCol w="718270"/>
                <a:gridCol w="948992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Инициалы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Тип</a:t>
                      </a:r>
                      <a:endParaRPr kumimoji="1" lang="en-US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CA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IPS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CN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213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돋움" pitchFamily="50" charset="-127"/>
                        </a:rPr>
                        <a:t>Обычный</a:t>
                      </a:r>
                      <a:endParaRPr kumimoji="1" lang="en-US" altLang="ko-K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돋움" pitchFamily="50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" name="Text Box 99"/>
          <p:cNvSpPr txBox="1">
            <a:spLocks noChangeArrowheads="1"/>
          </p:cNvSpPr>
          <p:nvPr/>
        </p:nvSpPr>
        <p:spPr bwMode="auto">
          <a:xfrm>
            <a:off x="5277209" y="2237874"/>
            <a:ext cx="440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000" i="0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Arial" pitchFamily="34" charset="0"/>
                <a:ea typeface="돋움" pitchFamily="50" charset="-127"/>
              </a:rPr>
              <a:t>Опция 1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rgbClr val="CC0066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5" name="Text Box 109"/>
          <p:cNvSpPr txBox="1">
            <a:spLocks noChangeArrowheads="1"/>
          </p:cNvSpPr>
          <p:nvPr/>
        </p:nvSpPr>
        <p:spPr bwMode="auto">
          <a:xfrm>
            <a:off x="3961559" y="2237874"/>
            <a:ext cx="440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000" i="0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Arial" pitchFamily="34" charset="0"/>
                <a:ea typeface="돋움" pitchFamily="50" charset="-127"/>
              </a:rPr>
              <a:t>Класс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rgbClr val="CC0066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8" name="Text Box 111"/>
          <p:cNvSpPr txBox="1">
            <a:spLocks noChangeArrowheads="1"/>
          </p:cNvSpPr>
          <p:nvPr/>
        </p:nvSpPr>
        <p:spPr bwMode="auto">
          <a:xfrm>
            <a:off x="4633999" y="2237874"/>
            <a:ext cx="440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000" i="0" u="none" strike="noStrike" cap="none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latin typeface="Arial" pitchFamily="34" charset="0"/>
                <a:ea typeface="돋움" pitchFamily="50" charset="-127"/>
              </a:rPr>
              <a:t>Год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rgbClr val="CC0066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9" name="Text Box 100"/>
          <p:cNvSpPr txBox="1">
            <a:spLocks noChangeArrowheads="1"/>
          </p:cNvSpPr>
          <p:nvPr/>
        </p:nvSpPr>
        <p:spPr bwMode="auto">
          <a:xfrm>
            <a:off x="3008784" y="2252960"/>
            <a:ext cx="440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altLang="ko-KR" sz="1000" dirty="0" smtClean="0">
                <a:solidFill>
                  <a:srgbClr val="CC0066"/>
                </a:solidFill>
                <a:latin typeface="Arial" pitchFamily="34" charset="0"/>
                <a:ea typeface="돋움" pitchFamily="50" charset="-127"/>
              </a:rPr>
              <a:t>Категория</a:t>
            </a:r>
            <a:endParaRPr kumimoji="1" lang="ko-KR" altLang="ko-KR" sz="1800" i="0" u="none" strike="noStrike" cap="none" normalizeH="0" baseline="0" dirty="0" smtClean="0">
              <a:ln>
                <a:noFill/>
              </a:ln>
              <a:solidFill>
                <a:srgbClr val="CC0066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AutoShape 2"/>
          <p:cNvSpPr>
            <a:spLocks noChangeArrowheads="1"/>
          </p:cNvSpPr>
          <p:nvPr/>
        </p:nvSpPr>
        <p:spPr bwMode="auto">
          <a:xfrm>
            <a:off x="512764" y="9128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eaLnBrk="0" hangingPunct="0">
              <a:spcBef>
                <a:spcPct val="0"/>
              </a:spcBef>
              <a:buFontTx/>
              <a:buNone/>
            </a:pPr>
            <a:endParaRPr lang="ko-KR" altLang="ko-KR" b="0">
              <a:solidFill>
                <a:srgbClr val="000000"/>
              </a:solidFill>
            </a:endParaRPr>
          </a:p>
        </p:txBody>
      </p:sp>
      <p:sp>
        <p:nvSpPr>
          <p:cNvPr id="61445" name="Rectangle 3"/>
          <p:cNvSpPr>
            <a:spLocks noChangeArrowheads="1"/>
          </p:cNvSpPr>
          <p:nvPr/>
        </p:nvSpPr>
        <p:spPr bwMode="auto">
          <a:xfrm>
            <a:off x="4603800" y="729942"/>
            <a:ext cx="4986611" cy="6784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algn="r" defTabSz="684213" eaLnBrk="0" latin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Лидер продаж - </a:t>
            </a:r>
            <a:r>
              <a:rPr lang="en-US" altLang="ko-KR" sz="1800" dirty="0" smtClean="0">
                <a:solidFill>
                  <a:srgbClr val="A50021"/>
                </a:solidFill>
              </a:rPr>
              <a:t>LED </a:t>
            </a:r>
            <a:r>
              <a:rPr lang="ru-RU" altLang="ko-KR" sz="1800" dirty="0" smtClean="0">
                <a:solidFill>
                  <a:srgbClr val="A50021"/>
                </a:solidFill>
              </a:rPr>
              <a:t>монитор с яркостью </a:t>
            </a:r>
          </a:p>
          <a:p>
            <a:pPr marL="176213" indent="-176213" algn="r" defTabSz="684213" eaLnBrk="0" latinLnBrk="0" hangingPunc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дисплея 200 кд/м²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1228725" y="920370"/>
            <a:ext cx="1263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ko-KR" sz="1600" dirty="0">
                <a:solidFill>
                  <a:srgbClr val="FFFFFF"/>
                </a:solidFill>
              </a:rPr>
              <a:t>EA33/EN33</a:t>
            </a:r>
            <a:endParaRPr lang="ko-KR" altLang="en-US" sz="1600" dirty="0">
              <a:solidFill>
                <a:srgbClr val="FFFFFF"/>
              </a:solidFill>
            </a:endParaRPr>
          </a:p>
        </p:txBody>
      </p:sp>
      <p:sp>
        <p:nvSpPr>
          <p:cNvPr id="61447" name="Rectangle 17"/>
          <p:cNvSpPr>
            <a:spLocks noChangeArrowheads="1"/>
          </p:cNvSpPr>
          <p:nvPr/>
        </p:nvSpPr>
        <p:spPr bwMode="auto">
          <a:xfrm>
            <a:off x="4878388" y="4581128"/>
            <a:ext cx="1730795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 </a:t>
            </a:r>
            <a:r>
              <a:rPr lang="uk-UA" altLang="ko-KR" sz="1300" dirty="0" err="1" smtClean="0">
                <a:solidFill>
                  <a:srgbClr val="000000"/>
                </a:solidFill>
              </a:rPr>
              <a:t>Спецификации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61448" name="AutoShape 18"/>
          <p:cNvSpPr>
            <a:spLocks noChangeArrowheads="1"/>
          </p:cNvSpPr>
          <p:nvPr/>
        </p:nvSpPr>
        <p:spPr bwMode="auto">
          <a:xfrm>
            <a:off x="4943476" y="4868465"/>
            <a:ext cx="4762052" cy="1369566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</a:rPr>
              <a:t> </a:t>
            </a:r>
            <a:r>
              <a:rPr lang="uk-UA" altLang="ko-KR" b="0" dirty="0" smtClean="0">
                <a:solidFill>
                  <a:srgbClr val="000000"/>
                </a:solidFill>
              </a:rPr>
              <a:t>Панель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TN </a:t>
            </a:r>
            <a:r>
              <a:rPr lang="en-US" altLang="ko-KR" b="0" dirty="0" smtClean="0">
                <a:solidFill>
                  <a:srgbClr val="000000"/>
                </a:solidFill>
              </a:rPr>
              <a:t>LED 23.6</a:t>
            </a:r>
            <a:r>
              <a:rPr lang="en-US" altLang="ko-KR" b="0" dirty="0">
                <a:solidFill>
                  <a:srgbClr val="000000"/>
                </a:solidFill>
              </a:rPr>
              <a:t>”/23”/21.5”/20”/(19.5”)/19”/18.5”/15.6” , </a:t>
            </a:r>
            <a:endParaRPr lang="en-US" altLang="ko-KR" b="0" dirty="0" smtClean="0">
              <a:solidFill>
                <a:srgbClr val="000000"/>
              </a:solidFill>
            </a:endParaRPr>
          </a:p>
          <a:p>
            <a:pPr eaLnBrk="0" latinLnBrk="0" hangingPunc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ko-KR" b="0" dirty="0" smtClean="0">
                <a:solidFill>
                  <a:srgbClr val="000000"/>
                </a:solidFill>
              </a:rPr>
              <a:t>   IPS LED 27</a:t>
            </a:r>
            <a:r>
              <a:rPr lang="en-US" altLang="ko-KR" b="0" dirty="0">
                <a:solidFill>
                  <a:srgbClr val="000000"/>
                </a:solidFill>
              </a:rPr>
              <a:t>” </a:t>
            </a:r>
          </a:p>
          <a:p>
            <a:pPr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</a:rPr>
              <a:t> </a:t>
            </a:r>
            <a:r>
              <a:rPr lang="uk-UA" altLang="ko-KR" b="0" dirty="0" err="1" smtClean="0">
                <a:solidFill>
                  <a:srgbClr val="000000"/>
                </a:solidFill>
              </a:rPr>
              <a:t>Углы</a:t>
            </a:r>
            <a:r>
              <a:rPr lang="uk-UA" altLang="ko-KR" b="0" dirty="0" smtClean="0">
                <a:solidFill>
                  <a:srgbClr val="000000"/>
                </a:solidFill>
              </a:rPr>
              <a:t> </a:t>
            </a:r>
            <a:r>
              <a:rPr lang="uk-UA" altLang="ko-KR" b="0" dirty="0" err="1" smtClean="0">
                <a:solidFill>
                  <a:srgbClr val="000000"/>
                </a:solidFill>
              </a:rPr>
              <a:t>обзора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90/65 </a:t>
            </a:r>
            <a:r>
              <a:rPr lang="en-US" altLang="ko-KR" b="0" dirty="0" smtClean="0">
                <a:solidFill>
                  <a:srgbClr val="000000"/>
                </a:solidFill>
              </a:rPr>
              <a:t>(</a:t>
            </a:r>
            <a:r>
              <a:rPr lang="ru-RU" altLang="ko-KR" b="0" dirty="0" smtClean="0">
                <a:solidFill>
                  <a:srgbClr val="000000"/>
                </a:solidFill>
              </a:rPr>
              <a:t>18,5</a:t>
            </a:r>
            <a:r>
              <a:rPr lang="en-US" altLang="ko-KR" b="0" dirty="0" smtClean="0">
                <a:solidFill>
                  <a:srgbClr val="000000"/>
                </a:solidFill>
              </a:rPr>
              <a:t>”~23”); 170/160 (23.6”); 178/178</a:t>
            </a:r>
            <a:r>
              <a:rPr lang="en-US" altLang="ko-KR" b="0" dirty="0">
                <a:solidFill>
                  <a:srgbClr val="000000"/>
                </a:solidFill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</a:rPr>
              <a:t>(27”)</a:t>
            </a:r>
            <a:endParaRPr lang="en-US" altLang="ko-KR" b="0" dirty="0">
              <a:solidFill>
                <a:srgbClr val="000000"/>
              </a:solidFill>
            </a:endParaRPr>
          </a:p>
          <a:p>
            <a:pPr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endParaRPr lang="en-US" altLang="ko-KR" b="0" dirty="0">
              <a:solidFill>
                <a:srgbClr val="000000"/>
              </a:solidFill>
            </a:endParaRPr>
          </a:p>
          <a:p>
            <a:pPr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b="0" dirty="0" smtClean="0">
                <a:solidFill>
                  <a:srgbClr val="000000"/>
                </a:solidFill>
              </a:rPr>
              <a:t>: </a:t>
            </a:r>
            <a:r>
              <a:rPr lang="en-US" altLang="ko-KR" b="0" dirty="0">
                <a:solidFill>
                  <a:srgbClr val="000000"/>
                </a:solidFill>
              </a:rPr>
              <a:t>D-Sub, </a:t>
            </a:r>
            <a:r>
              <a:rPr lang="en-US" altLang="ko-KR" b="0" dirty="0" smtClean="0">
                <a:solidFill>
                  <a:srgbClr val="000000"/>
                </a:solidFill>
              </a:rPr>
              <a:t>DVI </a:t>
            </a:r>
          </a:p>
          <a:p>
            <a:pPr eaLnBrk="0" latinLnBrk="0" hangingPunct="0">
              <a:lnSpc>
                <a:spcPct val="120000"/>
              </a:lnSpc>
              <a:spcBef>
                <a:spcPct val="0"/>
              </a:spcBef>
            </a:pP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ru-RU" altLang="ko-KR" b="0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b="0" dirty="0" smtClean="0">
                <a:solidFill>
                  <a:srgbClr val="000000"/>
                </a:solidFill>
              </a:rPr>
              <a:t>Dual </a:t>
            </a:r>
            <a:r>
              <a:rPr lang="en-US" altLang="ko-KR" b="0" dirty="0">
                <a:solidFill>
                  <a:srgbClr val="000000"/>
                </a:solidFill>
              </a:rPr>
              <a:t>smart solution, SUPER energy saving</a:t>
            </a:r>
          </a:p>
        </p:txBody>
      </p:sp>
      <p:sp>
        <p:nvSpPr>
          <p:cNvPr id="61449" name="Text Box 14"/>
          <p:cNvSpPr txBox="1">
            <a:spLocks noChangeArrowheads="1"/>
          </p:cNvSpPr>
          <p:nvPr/>
        </p:nvSpPr>
        <p:spPr bwMode="auto">
          <a:xfrm>
            <a:off x="146050" y="3224837"/>
            <a:ext cx="4102972" cy="309914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80975" indent="-180975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Доступный</a:t>
            </a:r>
            <a:r>
              <a:rPr lang="ko-KR" altLang="en-US" sz="13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LED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монитор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Яркость дисплея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2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0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0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кд/м²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LED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подсветка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80975" indent="-180975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AutoNum type="arabicPeriod"/>
            </a:pPr>
            <a:endParaRPr lang="en-US" altLang="ko-KR" dirty="0">
              <a:solidFill>
                <a:srgbClr val="000000"/>
              </a:solidFill>
              <a:sym typeface="돋움체" pitchFamily="49" charset="-127"/>
            </a:endParaRPr>
          </a:p>
          <a:p>
            <a:pPr marL="180975" indent="-180975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Лаконичный дизайн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Тонкая рамка с матовой текстурой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Настенное крепление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VESA</a:t>
            </a:r>
            <a:endParaRPr lang="ru-RU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80975" indent="-180975" defTabSz="684213" eaLnBrk="0" latinLnBrk="0" hangingPunct="0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en-US" altLang="ko-KR" dirty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spcBef>
                <a:spcPts val="0"/>
              </a:spcBef>
              <a:buNone/>
            </a:pP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Функция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Dual Smart Solution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Подключение второго монитора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/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Двойной экран / </a:t>
            </a: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      Дополнительная панель задач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Простая настройка разрешения экрана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228600" indent="-228600" defTabSz="684213" eaLnBrk="0" latinLnBrk="0" hangingPunct="0">
              <a:lnSpc>
                <a:spcPct val="110000"/>
              </a:lnSpc>
              <a:spcBef>
                <a:spcPct val="70000"/>
              </a:spcBef>
              <a:buNone/>
            </a:pP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4.  Функция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Super energy saving</a:t>
            </a:r>
            <a:b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sz="1400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Снижение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энергозатрат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на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25%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61450" name="TextBox 26"/>
          <p:cNvSpPr txBox="1">
            <a:spLocks noChangeArrowheads="1"/>
          </p:cNvSpPr>
          <p:nvPr/>
        </p:nvSpPr>
        <p:spPr bwMode="auto">
          <a:xfrm>
            <a:off x="1281114" y="1844676"/>
            <a:ext cx="1501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ko-KR" altLang="en-US" b="0">
                <a:solidFill>
                  <a:srgbClr val="000000"/>
                </a:solidFill>
              </a:rPr>
              <a:t>고화질 이미지 유첨</a:t>
            </a:r>
          </a:p>
        </p:txBody>
      </p:sp>
      <p:sp>
        <p:nvSpPr>
          <p:cNvPr id="61451" name="AutoShape 32"/>
          <p:cNvSpPr>
            <a:spLocks noChangeArrowheads="1"/>
          </p:cNvSpPr>
          <p:nvPr/>
        </p:nvSpPr>
        <p:spPr bwMode="auto">
          <a:xfrm>
            <a:off x="4951413" y="2285456"/>
            <a:ext cx="4683125" cy="1952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 algn="ctr" eaLnBrk="0" latinLnBrk="0" hangingPunct="0">
              <a:spcBef>
                <a:spcPct val="0"/>
              </a:spcBef>
              <a:buFontTx/>
              <a:buNone/>
            </a:pPr>
            <a:endParaRPr kumimoji="0" lang="ko-KR" altLang="ko-KR" b="0">
              <a:solidFill>
                <a:srgbClr val="000000"/>
              </a:solidFill>
            </a:endParaRPr>
          </a:p>
        </p:txBody>
      </p:sp>
      <p:sp>
        <p:nvSpPr>
          <p:cNvPr id="61452" name="Line 21"/>
          <p:cNvSpPr>
            <a:spLocks noChangeShapeType="1"/>
          </p:cNvSpPr>
          <p:nvPr/>
        </p:nvSpPr>
        <p:spPr bwMode="auto">
          <a:xfrm>
            <a:off x="7291389" y="2285456"/>
            <a:ext cx="1587" cy="195262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1453" name="Rectangle 31"/>
          <p:cNvSpPr>
            <a:spLocks noChangeArrowheads="1"/>
          </p:cNvSpPr>
          <p:nvPr/>
        </p:nvSpPr>
        <p:spPr bwMode="auto">
          <a:xfrm>
            <a:off x="4951414" y="2015579"/>
            <a:ext cx="1550987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eaLnBrk="0" latinLnBrk="0" hangingPunct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>
                <a:solidFill>
                  <a:srgbClr val="000000"/>
                </a:solidFill>
              </a:rPr>
              <a:t>■ </a:t>
            </a:r>
            <a:r>
              <a:rPr lang="en-US" altLang="ko-KR" sz="1300">
                <a:solidFill>
                  <a:srgbClr val="000000"/>
                </a:solidFill>
              </a:rPr>
              <a:t>USP</a:t>
            </a:r>
          </a:p>
        </p:txBody>
      </p:sp>
      <p:pic>
        <p:nvPicPr>
          <p:cNvPr id="61455" name="Picture 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5538" y="2644231"/>
            <a:ext cx="855662" cy="315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7399339" y="3155406"/>
            <a:ext cx="2135187" cy="735013"/>
            <a:chOff x="3254" y="3085"/>
            <a:chExt cx="1304" cy="831"/>
          </a:xfrm>
        </p:grpSpPr>
        <p:pic>
          <p:nvPicPr>
            <p:cNvPr id="6146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76428" t="79103"/>
            <a:stretch>
              <a:fillRect/>
            </a:stretch>
          </p:blipFill>
          <p:spPr bwMode="auto">
            <a:xfrm>
              <a:off x="3254" y="3266"/>
              <a:ext cx="1304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76421" t="76871" r="12230" b="9695"/>
            <a:stretch>
              <a:fillRect/>
            </a:stretch>
          </p:blipFill>
          <p:spPr bwMode="auto">
            <a:xfrm>
              <a:off x="3255" y="3085"/>
              <a:ext cx="628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71" name="TextBox 53"/>
            <p:cNvSpPr txBox="1">
              <a:spLocks noChangeArrowheads="1"/>
            </p:cNvSpPr>
            <p:nvPr/>
          </p:nvSpPr>
          <p:spPr bwMode="auto">
            <a:xfrm>
              <a:off x="3467" y="3424"/>
              <a:ext cx="258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Resolution</a:t>
              </a:r>
              <a:endParaRPr lang="ko-KR" altLang="en-US" sz="700" b="0">
                <a:solidFill>
                  <a:srgbClr val="808080"/>
                </a:solidFill>
                <a:ea typeface="굴림" pitchFamily="50" charset="-127"/>
              </a:endParaRPr>
            </a:p>
          </p:txBody>
        </p:sp>
        <p:sp>
          <p:nvSpPr>
            <p:cNvPr id="61472" name="TextBox 53"/>
            <p:cNvSpPr txBox="1">
              <a:spLocks noChangeArrowheads="1"/>
            </p:cNvSpPr>
            <p:nvPr/>
          </p:nvSpPr>
          <p:spPr bwMode="auto">
            <a:xfrm>
              <a:off x="3467" y="3534"/>
              <a:ext cx="227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Dual web</a:t>
              </a:r>
            </a:p>
          </p:txBody>
        </p:sp>
        <p:sp>
          <p:nvSpPr>
            <p:cNvPr id="61473" name="TextBox 53"/>
            <p:cNvSpPr txBox="1">
              <a:spLocks noChangeArrowheads="1"/>
            </p:cNvSpPr>
            <p:nvPr/>
          </p:nvSpPr>
          <p:spPr bwMode="auto">
            <a:xfrm>
              <a:off x="3468" y="3317"/>
              <a:ext cx="194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Position</a:t>
              </a:r>
            </a:p>
          </p:txBody>
        </p:sp>
        <p:sp>
          <p:nvSpPr>
            <p:cNvPr id="61474" name="TextBox 53"/>
            <p:cNvSpPr txBox="1">
              <a:spLocks noChangeArrowheads="1"/>
            </p:cNvSpPr>
            <p:nvPr/>
          </p:nvSpPr>
          <p:spPr bwMode="auto">
            <a:xfrm>
              <a:off x="3467" y="3202"/>
              <a:ext cx="219" cy="1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808080"/>
                  </a:solidFill>
                  <a:ea typeface="굴림" pitchFamily="50" charset="-127"/>
                </a:rPr>
                <a:t>Task Bar</a:t>
              </a:r>
            </a:p>
          </p:txBody>
        </p:sp>
        <p:sp>
          <p:nvSpPr>
            <p:cNvPr id="61475" name="TextBox 53"/>
            <p:cNvSpPr txBox="1">
              <a:spLocks noChangeArrowheads="1"/>
            </p:cNvSpPr>
            <p:nvPr/>
          </p:nvSpPr>
          <p:spPr bwMode="auto">
            <a:xfrm>
              <a:off x="3468" y="3099"/>
              <a:ext cx="294" cy="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altLang="ko-KR" sz="700" b="0">
                  <a:solidFill>
                    <a:srgbClr val="000000"/>
                  </a:solidFill>
                  <a:ea typeface="굴림" pitchFamily="50" charset="-127"/>
                </a:rPr>
                <a:t>Dual display</a:t>
              </a:r>
            </a:p>
          </p:txBody>
        </p:sp>
      </p:grpSp>
      <p:sp>
        <p:nvSpPr>
          <p:cNvPr id="61458" name="Oval 11"/>
          <p:cNvSpPr>
            <a:spLocks noChangeArrowheads="1"/>
          </p:cNvSpPr>
          <p:nvPr/>
        </p:nvSpPr>
        <p:spPr bwMode="auto">
          <a:xfrm>
            <a:off x="7483475" y="2407692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1459" name="Oval 11"/>
          <p:cNvSpPr>
            <a:spLocks noChangeArrowheads="1"/>
          </p:cNvSpPr>
          <p:nvPr/>
        </p:nvSpPr>
        <p:spPr bwMode="auto">
          <a:xfrm>
            <a:off x="5073650" y="2420392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eaLnBrk="0" latinLnBrk="0" hangingPunct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61461" name="Picture 1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3526" y="3068092"/>
            <a:ext cx="14065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79"/>
          <p:cNvGrpSpPr>
            <a:grpSpLocks/>
          </p:cNvGrpSpPr>
          <p:nvPr/>
        </p:nvGrpSpPr>
        <p:grpSpPr bwMode="auto">
          <a:xfrm>
            <a:off x="776536" y="1412776"/>
            <a:ext cx="2257425" cy="1719262"/>
            <a:chOff x="6609258" y="2252411"/>
            <a:chExt cx="2257648" cy="1719329"/>
          </a:xfrm>
        </p:grpSpPr>
        <p:grpSp>
          <p:nvGrpSpPr>
            <p:cNvPr id="4" name="그룹 80"/>
            <p:cNvGrpSpPr>
              <a:grpSpLocks/>
            </p:cNvGrpSpPr>
            <p:nvPr/>
          </p:nvGrpSpPr>
          <p:grpSpPr bwMode="auto">
            <a:xfrm>
              <a:off x="6609258" y="2252411"/>
              <a:ext cx="2257648" cy="1719329"/>
              <a:chOff x="7082284" y="1785517"/>
              <a:chExt cx="2335212" cy="1778398"/>
            </a:xfrm>
          </p:grpSpPr>
          <p:sp>
            <p:nvSpPr>
              <p:cNvPr id="61466" name="Text Box 349"/>
              <p:cNvSpPr txBox="1">
                <a:spLocks noChangeArrowheads="1"/>
              </p:cNvSpPr>
              <p:nvPr/>
            </p:nvSpPr>
            <p:spPr bwMode="auto">
              <a:xfrm>
                <a:off x="7602461" y="3140075"/>
                <a:ext cx="444622" cy="1432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ko-KR" sz="900">
                    <a:solidFill>
                      <a:srgbClr val="000000"/>
                    </a:solidFill>
                  </a:rPr>
                  <a:t>42.8mm</a:t>
                </a:r>
                <a:endParaRPr lang="ko-KR" altLang="en-US" sz="9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1467" name="Picture 7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082284" y="1785517"/>
                <a:ext cx="2335212" cy="1778398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</p:pic>
          <p:pic>
            <p:nvPicPr>
              <p:cNvPr id="61468" name="Picture 7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5831" t="72488" r="44609" b="23373"/>
              <a:stretch>
                <a:fillRect/>
              </a:stretch>
            </p:blipFill>
            <p:spPr bwMode="auto">
              <a:xfrm>
                <a:off x="8154693" y="3073723"/>
                <a:ext cx="216024" cy="72008"/>
              </a:xfrm>
              <a:prstGeom prst="rect">
                <a:avLst/>
              </a:prstGeom>
              <a:noFill/>
              <a:ln w="6350" algn="ctr">
                <a:noFill/>
                <a:miter lim="800000"/>
                <a:headEnd/>
                <a:tailEnd/>
              </a:ln>
            </p:spPr>
          </p:pic>
        </p:grpSp>
        <p:pic>
          <p:nvPicPr>
            <p:cNvPr id="61465" name="Picture 76"/>
            <p:cNvPicPr>
              <a:picLocks noChangeAspect="1" noChangeArrowheads="1"/>
            </p:cNvPicPr>
            <p:nvPr/>
          </p:nvPicPr>
          <p:blipFill>
            <a:blip r:embed="rId6" cstate="print"/>
            <a:srcRect l="47839" t="1337" r="42529" b="95811"/>
            <a:stretch>
              <a:fillRect/>
            </a:stretch>
          </p:blipFill>
          <p:spPr bwMode="auto">
            <a:xfrm>
              <a:off x="6679786" y="2273044"/>
              <a:ext cx="217428" cy="49039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</p:pic>
      </p:grp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1" y="87313"/>
            <a:ext cx="319029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8.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LED - EA33/EN33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296147" y="3852661"/>
            <a:ext cx="226536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000" b="0" dirty="0" smtClean="0">
                <a:solidFill>
                  <a:srgbClr val="000000"/>
                </a:solidFill>
              </a:rPr>
              <a:t>Простые настройки монитора и ПК</a:t>
            </a:r>
            <a:endParaRPr lang="ko-KR" altLang="en-US" sz="1000" b="0" dirty="0">
              <a:solidFill>
                <a:srgbClr val="000000"/>
              </a:solidFill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7761312" y="2318469"/>
            <a:ext cx="161775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 Функция </a:t>
            </a:r>
            <a:r>
              <a:rPr lang="en-US" altLang="ko-KR" b="0" dirty="0" smtClean="0">
                <a:solidFill>
                  <a:srgbClr val="000000"/>
                </a:solidFill>
              </a:rPr>
              <a:t>Dual smart</a:t>
            </a:r>
            <a:endParaRPr lang="ru-RU" altLang="ko-KR" b="0" dirty="0" smtClean="0">
              <a:solidFill>
                <a:srgbClr val="000000"/>
              </a:solidFill>
            </a:endParaRP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>
                <a:solidFill>
                  <a:srgbClr val="000000"/>
                </a:solidFill>
              </a:rPr>
              <a:t>solution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5390100" y="2377937"/>
            <a:ext cx="10563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Панель </a:t>
            </a:r>
            <a:r>
              <a:rPr lang="en-US" altLang="ko-KR" b="0" dirty="0" smtClean="0">
                <a:solidFill>
                  <a:srgbClr val="000000"/>
                </a:solidFill>
              </a:rPr>
              <a:t>LED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975" y="2420938"/>
            <a:ext cx="4610993" cy="55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5767" tIns="47884" rIns="95767" bIns="47884">
            <a:spAutoFit/>
          </a:bodyPr>
          <a:lstStyle/>
          <a:p>
            <a:pPr defTabSz="457200">
              <a:spcBef>
                <a:spcPct val="50000"/>
              </a:spcBef>
              <a:buNone/>
            </a:pPr>
            <a:r>
              <a:rPr lang="ru-RU" altLang="ko-KR" sz="3000" dirty="0" smtClean="0"/>
              <a:t> </a:t>
            </a:r>
            <a:r>
              <a:rPr lang="en-US" altLang="ko-KR" sz="3000" dirty="0" smtClean="0"/>
              <a:t>LG  </a:t>
            </a:r>
            <a:r>
              <a:rPr lang="ru-RU" altLang="ko-KR" sz="3000" dirty="0"/>
              <a:t>Персональные ТВ</a:t>
            </a:r>
            <a:endParaRPr lang="en-US" altLang="ko-KR" sz="30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" y="2924175"/>
            <a:ext cx="5025008" cy="72777"/>
          </a:xfrm>
          <a:prstGeom prst="rect">
            <a:avLst/>
          </a:prstGeom>
          <a:solidFill>
            <a:srgbClr val="C40041"/>
          </a:solidFill>
          <a:ln w="9525" algn="ctr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2"/>
          <p:cNvSpPr>
            <a:spLocks noChangeArrowheads="1"/>
          </p:cNvSpPr>
          <p:nvPr/>
        </p:nvSpPr>
        <p:spPr bwMode="auto">
          <a:xfrm>
            <a:off x="512764" y="692696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>
              <a:solidFill>
                <a:srgbClr val="000000"/>
              </a:solidFill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728864" y="700432"/>
            <a:ext cx="5896409" cy="61077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A50021"/>
                </a:solidFill>
                <a:cs typeface="Arial" pitchFamily="34" charset="0"/>
              </a:rPr>
              <a:t>Персональный </a:t>
            </a:r>
            <a:r>
              <a:rPr lang="en-US" altLang="ko-KR" sz="1600" dirty="0" smtClean="0">
                <a:solidFill>
                  <a:srgbClr val="A50021"/>
                </a:solidFill>
                <a:cs typeface="Arial" pitchFamily="34" charset="0"/>
              </a:rPr>
              <a:t>CINEMA</a:t>
            </a:r>
            <a:r>
              <a:rPr lang="ru-RU" altLang="ko-KR" sz="1600" dirty="0" smtClean="0">
                <a:solidFill>
                  <a:srgbClr val="A50021"/>
                </a:solidFill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A50021"/>
                </a:solidFill>
                <a:cs typeface="Arial" pitchFamily="34" charset="0"/>
              </a:rPr>
              <a:t>3D Smart </a:t>
            </a:r>
            <a:r>
              <a:rPr lang="ru-RU" altLang="ko-KR" sz="1600" dirty="0" smtClean="0">
                <a:solidFill>
                  <a:srgbClr val="A50021"/>
                </a:solidFill>
                <a:cs typeface="Arial" pitchFamily="34" charset="0"/>
              </a:rPr>
              <a:t>ТВ. </a:t>
            </a: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A50021"/>
                </a:solidFill>
                <a:cs typeface="Arial" pitchFamily="34" charset="0"/>
              </a:rPr>
              <a:t>Триумф технологий и роскошный дизайн </a:t>
            </a:r>
            <a:r>
              <a:rPr lang="en-US" altLang="ko-KR" sz="1600" dirty="0" smtClean="0">
                <a:solidFill>
                  <a:srgbClr val="A50021"/>
                </a:solidFill>
                <a:cs typeface="Arial" pitchFamily="34" charset="0"/>
              </a:rPr>
              <a:t>Cinema Screen</a:t>
            </a:r>
            <a:r>
              <a:rPr lang="ru-RU" altLang="ko-KR" sz="1600" dirty="0" smtClean="0">
                <a:solidFill>
                  <a:srgbClr val="A50021"/>
                </a:solidFill>
                <a:cs typeface="Arial" pitchFamily="34" charset="0"/>
              </a:rPr>
              <a:t>. </a:t>
            </a:r>
            <a:endParaRPr lang="ko-KR" altLang="en-US" sz="1600" dirty="0">
              <a:solidFill>
                <a:srgbClr val="A50021"/>
              </a:solidFill>
              <a:cs typeface="Arial" pitchFamily="34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169989" y="692696"/>
            <a:ext cx="13997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MT93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21510" name="Rectangle 17"/>
          <p:cNvSpPr>
            <a:spLocks noChangeArrowheads="1"/>
          </p:cNvSpPr>
          <p:nvPr/>
        </p:nvSpPr>
        <p:spPr bwMode="auto">
          <a:xfrm>
            <a:off x="4969446" y="4348163"/>
            <a:ext cx="1624013" cy="290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21511" name="AutoShape 18"/>
          <p:cNvSpPr>
            <a:spLocks noChangeArrowheads="1"/>
          </p:cNvSpPr>
          <p:nvPr/>
        </p:nvSpPr>
        <p:spPr bwMode="auto">
          <a:xfrm>
            <a:off x="5034533" y="4638677"/>
            <a:ext cx="4598987" cy="1585913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Панель 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27” LED IPS Advanced CINEMA SCREEN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GTG 5ms 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Интерфейсы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HDMIx2 (MHL), USBx3</a:t>
            </a:r>
            <a:r>
              <a:rPr lang="en-US" altLang="ko-KR" dirty="0" smtClean="0">
                <a:solidFill>
                  <a:srgbClr val="000000"/>
                </a:solidFill>
              </a:rPr>
              <a:t>,</a:t>
            </a:r>
            <a:r>
              <a:rPr lang="ru-RU" altLang="ko-KR" dirty="0" smtClean="0">
                <a:solidFill>
                  <a:srgbClr val="000000"/>
                </a:solidFill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</a:rPr>
              <a:t>Component,</a:t>
            </a:r>
            <a:r>
              <a:rPr lang="ru-RU" altLang="ko-KR" dirty="0" smtClean="0">
                <a:solidFill>
                  <a:srgbClr val="000000"/>
                </a:solidFill>
              </a:rPr>
              <a:t>     </a:t>
            </a:r>
            <a:r>
              <a:rPr lang="en-US" altLang="ko-KR" dirty="0" smtClean="0">
                <a:solidFill>
                  <a:srgbClr val="000000"/>
                </a:solidFill>
              </a:rPr>
              <a:t>Composite</a:t>
            </a:r>
            <a:r>
              <a:rPr lang="ru-RU" altLang="ko-KR" dirty="0" smtClean="0">
                <a:solidFill>
                  <a:srgbClr val="000000"/>
                </a:solidFill>
              </a:rPr>
              <a:t>, </a:t>
            </a:r>
            <a:r>
              <a:rPr lang="en-US" altLang="ko-KR" dirty="0" smtClean="0">
                <a:solidFill>
                  <a:srgbClr val="000000"/>
                </a:solidFill>
              </a:rPr>
              <a:t>LAN </a:t>
            </a:r>
            <a:r>
              <a:rPr lang="en-US" altLang="ko-KR" dirty="0">
                <a:solidFill>
                  <a:srgbClr val="000000"/>
                </a:solidFill>
              </a:rPr>
              <a:t>Port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7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Wx2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21512" name="Rectangle 31"/>
          <p:cNvSpPr>
            <a:spLocks noChangeArrowheads="1"/>
          </p:cNvSpPr>
          <p:nvPr/>
        </p:nvSpPr>
        <p:spPr bwMode="auto">
          <a:xfrm>
            <a:off x="4969446" y="1747838"/>
            <a:ext cx="1547813" cy="290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21513" name="AutoShape 32"/>
          <p:cNvSpPr>
            <a:spLocks noChangeArrowheads="1"/>
          </p:cNvSpPr>
          <p:nvPr/>
        </p:nvSpPr>
        <p:spPr bwMode="auto">
          <a:xfrm>
            <a:off x="5034533" y="2060574"/>
            <a:ext cx="4598987" cy="2016498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21514" name="Line 21"/>
          <p:cNvSpPr>
            <a:spLocks noChangeShapeType="1"/>
          </p:cNvSpPr>
          <p:nvPr/>
        </p:nvSpPr>
        <p:spPr bwMode="auto">
          <a:xfrm>
            <a:off x="7333233" y="2105025"/>
            <a:ext cx="1587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21515" name="Oval 9"/>
          <p:cNvSpPr>
            <a:spLocks noChangeArrowheads="1"/>
          </p:cNvSpPr>
          <p:nvPr/>
        </p:nvSpPr>
        <p:spPr bwMode="auto">
          <a:xfrm>
            <a:off x="5097016" y="22272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516" name="Oval 11"/>
          <p:cNvSpPr>
            <a:spLocks noChangeArrowheads="1"/>
          </p:cNvSpPr>
          <p:nvPr/>
        </p:nvSpPr>
        <p:spPr bwMode="auto">
          <a:xfrm>
            <a:off x="7379270" y="22113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21517" name="Picture 3"/>
          <p:cNvPicPr>
            <a:picLocks noChangeAspect="1" noChangeArrowheads="1"/>
          </p:cNvPicPr>
          <p:nvPr/>
        </p:nvPicPr>
        <p:blipFill>
          <a:blip r:embed="rId3" cstate="print"/>
          <a:srcRect t="9978"/>
          <a:stretch>
            <a:fillRect/>
          </a:stretch>
        </p:blipFill>
        <p:spPr bwMode="auto">
          <a:xfrm>
            <a:off x="7418958" y="2492896"/>
            <a:ext cx="1681162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434" y="2570476"/>
            <a:ext cx="1840806" cy="105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06" descr="키보드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040"/>
          <a:stretch>
            <a:fillRect/>
          </a:stretch>
        </p:blipFill>
        <p:spPr bwMode="auto">
          <a:xfrm rot="263923">
            <a:off x="6218808" y="3653940"/>
            <a:ext cx="8239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1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9197">
            <a:off x="5958458" y="3733317"/>
            <a:ext cx="1571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10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2E9FD"/>
              </a:clrFrom>
              <a:clrTo>
                <a:srgbClr val="B2E9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8584" y="2360615"/>
            <a:ext cx="29527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2" name="TextBox 51"/>
          <p:cNvSpPr txBox="1">
            <a:spLocks noChangeArrowheads="1"/>
          </p:cNvSpPr>
          <p:nvPr/>
        </p:nvSpPr>
        <p:spPr bwMode="auto">
          <a:xfrm rot="-887633">
            <a:off x="5498084" y="3726965"/>
            <a:ext cx="446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HID</a:t>
            </a:r>
            <a:endParaRPr lang="ko-KR" alt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23" name="Text Box 12"/>
          <p:cNvSpPr txBox="1">
            <a:spLocks noChangeArrowheads="1"/>
          </p:cNvSpPr>
          <p:nvPr/>
        </p:nvSpPr>
        <p:spPr bwMode="auto">
          <a:xfrm>
            <a:off x="7689304" y="2490574"/>
            <a:ext cx="1527175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Выкл.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: 0.5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мм*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100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.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: 9.9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мм*</a:t>
            </a:r>
            <a:endParaRPr lang="ko-KR" altLang="en-US" sz="1100" b="0" dirty="0">
              <a:solidFill>
                <a:srgbClr val="000000"/>
              </a:solidFill>
            </a:endParaRPr>
          </a:p>
        </p:txBody>
      </p:sp>
      <p:sp>
        <p:nvSpPr>
          <p:cNvPr id="21524" name="Text Box 10"/>
          <p:cNvSpPr txBox="1">
            <a:spLocks noChangeArrowheads="1"/>
          </p:cNvSpPr>
          <p:nvPr/>
        </p:nvSpPr>
        <p:spPr bwMode="auto">
          <a:xfrm>
            <a:off x="5313040" y="2131542"/>
            <a:ext cx="2071401" cy="29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000" dirty="0" smtClean="0">
                <a:solidFill>
                  <a:srgbClr val="000000"/>
                </a:solidFill>
                <a:sym typeface="돋움체" pitchFamily="49" charset="-127"/>
              </a:rPr>
              <a:t>Разнообразие </a:t>
            </a:r>
            <a:r>
              <a:rPr lang="en-US" altLang="ko-KR" sz="1000" dirty="0" smtClean="0">
                <a:solidFill>
                  <a:srgbClr val="000000"/>
                </a:solidFill>
                <a:sym typeface="돋움체" pitchFamily="49" charset="-127"/>
              </a:rPr>
              <a:t>Smart </a:t>
            </a:r>
            <a:r>
              <a:rPr lang="ru-RU" altLang="ko-KR" sz="1000" dirty="0" smtClean="0">
                <a:solidFill>
                  <a:srgbClr val="000000"/>
                </a:solidFill>
                <a:sym typeface="돋움체" pitchFamily="49" charset="-127"/>
              </a:rPr>
              <a:t>функций</a:t>
            </a:r>
            <a:endParaRPr lang="en-US" altLang="ko-KR" sz="1000" dirty="0">
              <a:solidFill>
                <a:srgbClr val="000000"/>
              </a:solidFill>
            </a:endParaRPr>
          </a:p>
        </p:txBody>
      </p:sp>
      <p:sp>
        <p:nvSpPr>
          <p:cNvPr id="21525" name="Text Box 12"/>
          <p:cNvSpPr txBox="1">
            <a:spLocks noChangeArrowheads="1"/>
          </p:cNvSpPr>
          <p:nvPr/>
        </p:nvSpPr>
        <p:spPr bwMode="auto">
          <a:xfrm>
            <a:off x="7588821" y="2095778"/>
            <a:ext cx="2062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ko-KR" altLang="en-US" dirty="0">
              <a:solidFill>
                <a:srgbClr val="000000"/>
              </a:solidFill>
            </a:endParaRPr>
          </a:p>
        </p:txBody>
      </p:sp>
      <p:sp>
        <p:nvSpPr>
          <p:cNvPr id="21526" name="TextBox 27"/>
          <p:cNvSpPr txBox="1">
            <a:spLocks noChangeArrowheads="1"/>
          </p:cNvSpPr>
          <p:nvPr/>
        </p:nvSpPr>
        <p:spPr bwMode="auto">
          <a:xfrm>
            <a:off x="471489" y="6194425"/>
            <a:ext cx="46233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800" dirty="0">
                <a:solidFill>
                  <a:srgbClr val="000000"/>
                </a:solidFill>
                <a:cs typeface="Arial" pitchFamily="34" charset="0"/>
              </a:rPr>
              <a:t>1) </a:t>
            </a:r>
            <a:r>
              <a:rPr lang="en-US" altLang="ko-KR" sz="800" dirty="0" smtClean="0">
                <a:solidFill>
                  <a:srgbClr val="000000"/>
                </a:solidFill>
                <a:cs typeface="Arial" pitchFamily="34" charset="0"/>
              </a:rPr>
              <a:t>HID</a:t>
            </a:r>
            <a:r>
              <a:rPr lang="ru-RU" altLang="ko-KR" sz="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ko-KR" sz="800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ko-KR" sz="800" dirty="0">
                <a:solidFill>
                  <a:srgbClr val="000000"/>
                </a:solidFill>
                <a:cs typeface="Arial" pitchFamily="34" charset="0"/>
              </a:rPr>
              <a:t>Human Input Device): </a:t>
            </a:r>
            <a:r>
              <a:rPr lang="ru-RU" altLang="ko-KR" sz="800" dirty="0" smtClean="0">
                <a:solidFill>
                  <a:srgbClr val="000000"/>
                </a:solidFill>
                <a:cs typeface="Arial" pitchFamily="34" charset="0"/>
              </a:rPr>
              <a:t>использование клавиатуры/мыши для ввода информации</a:t>
            </a:r>
            <a:endParaRPr lang="ko-KR" altLang="en-US" sz="8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528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528" y="1011394"/>
            <a:ext cx="2481586" cy="2102933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21529" name="Text Box 28"/>
          <p:cNvSpPr txBox="1">
            <a:spLocks noChangeArrowheads="1"/>
          </p:cNvSpPr>
          <p:nvPr/>
        </p:nvSpPr>
        <p:spPr bwMode="auto">
          <a:xfrm>
            <a:off x="7653023" y="3789675"/>
            <a:ext cx="1404433" cy="215389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lIns="91381" tIns="45693" rIns="91381" bIns="45693">
            <a:spAutoFit/>
          </a:bodyPr>
          <a:lstStyle/>
          <a:p>
            <a:pPr marL="176213" indent="-176213">
              <a:spcBef>
                <a:spcPct val="0"/>
              </a:spcBef>
              <a:buFontTx/>
              <a:buNone/>
            </a:pPr>
            <a:r>
              <a:rPr lang="ko-KR" altLang="en-US" sz="800" b="0" dirty="0">
                <a:solidFill>
                  <a:srgbClr val="000000"/>
                </a:solidFill>
              </a:rPr>
              <a:t>* </a:t>
            </a:r>
            <a:r>
              <a:rPr lang="ru-RU" altLang="ko-KR" sz="800" b="0" dirty="0" smtClean="0">
                <a:solidFill>
                  <a:srgbClr val="000000"/>
                </a:solidFill>
              </a:rPr>
              <a:t>Размеры Слева/Справа</a:t>
            </a:r>
            <a:endParaRPr lang="en-US" altLang="ko-KR" sz="800" b="0" dirty="0">
              <a:solidFill>
                <a:srgbClr val="000000"/>
              </a:solidFill>
            </a:endParaRPr>
          </a:p>
        </p:txBody>
      </p:sp>
      <p:sp>
        <p:nvSpPr>
          <p:cNvPr id="21536" name="Text Box 14"/>
          <p:cNvSpPr txBox="1">
            <a:spLocks noChangeArrowheads="1"/>
          </p:cNvSpPr>
          <p:nvPr/>
        </p:nvSpPr>
        <p:spPr bwMode="auto">
          <a:xfrm>
            <a:off x="344488" y="2887567"/>
            <a:ext cx="4745904" cy="355619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Разнообразие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Smart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функций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Использование премиального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контента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Полноценный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интернет-браузинг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,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. социальные сети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Удобство ввода информации с устройствами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HID</a:t>
            </a:r>
            <a:r>
              <a:rPr lang="en-US" altLang="ko-KR" b="0" baseline="30000" dirty="0" smtClean="0">
                <a:solidFill>
                  <a:srgbClr val="000000"/>
                </a:solidFill>
                <a:sym typeface="돋움체" pitchFamily="49" charset="-127"/>
              </a:rPr>
              <a:t>1)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0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Высокотехнологичный дизайн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ru-RU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Усиление визуального впечатления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    </a:t>
            </a:r>
            <a:r>
              <a:rPr lang="ru-RU" altLang="ko-KR" b="0" dirty="0" smtClean="0">
                <a:solidFill>
                  <a:srgbClr val="000000"/>
                </a:solidFill>
              </a:rPr>
              <a:t>Размер рамки в состоянии </a:t>
            </a:r>
            <a:r>
              <a:rPr lang="ru-RU" altLang="ko-KR" b="0" dirty="0" err="1" smtClean="0">
                <a:solidFill>
                  <a:srgbClr val="000000"/>
                </a:solidFill>
              </a:rPr>
              <a:t>Вкл</a:t>
            </a:r>
            <a:r>
              <a:rPr lang="ru-RU" altLang="ko-KR" b="0" dirty="0" smtClean="0">
                <a:solidFill>
                  <a:srgbClr val="000000"/>
                </a:solidFill>
              </a:rPr>
              <a:t>./Выкл.:</a:t>
            </a: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     </a:t>
            </a:r>
            <a:r>
              <a:rPr lang="en-US" altLang="ko-KR" b="0" dirty="0" smtClean="0">
                <a:solidFill>
                  <a:srgbClr val="000000"/>
                </a:solidFill>
              </a:rPr>
              <a:t>(</a:t>
            </a:r>
            <a:r>
              <a:rPr lang="ru-RU" altLang="ko-KR" b="0" dirty="0" smtClean="0">
                <a:solidFill>
                  <a:srgbClr val="000000"/>
                </a:solidFill>
              </a:rPr>
              <a:t>Сверху</a:t>
            </a:r>
            <a:r>
              <a:rPr lang="en-US" altLang="ko-KR" b="0" dirty="0" smtClean="0">
                <a:solidFill>
                  <a:srgbClr val="000000"/>
                </a:solidFill>
              </a:rPr>
              <a:t>/</a:t>
            </a:r>
            <a:r>
              <a:rPr lang="ru-RU" altLang="ko-KR" b="0" dirty="0" smtClean="0">
                <a:solidFill>
                  <a:srgbClr val="000000"/>
                </a:solidFill>
              </a:rPr>
              <a:t>Слева</a:t>
            </a:r>
            <a:r>
              <a:rPr lang="en-US" altLang="ko-KR" b="0" dirty="0" smtClean="0">
                <a:solidFill>
                  <a:srgbClr val="000000"/>
                </a:solidFill>
              </a:rPr>
              <a:t>/</a:t>
            </a:r>
            <a:r>
              <a:rPr lang="ru-RU" altLang="ko-KR" b="0" dirty="0" smtClean="0">
                <a:solidFill>
                  <a:srgbClr val="000000"/>
                </a:solidFill>
              </a:rPr>
              <a:t>Справа</a:t>
            </a:r>
            <a:r>
              <a:rPr lang="en-US" altLang="ko-KR" b="0" dirty="0" smtClean="0">
                <a:solidFill>
                  <a:srgbClr val="000000"/>
                </a:solidFill>
              </a:rPr>
              <a:t>) </a:t>
            </a:r>
            <a:r>
              <a:rPr lang="en-US" altLang="ko-KR" b="0" dirty="0">
                <a:solidFill>
                  <a:srgbClr val="000000"/>
                </a:solidFill>
              </a:rPr>
              <a:t>:  </a:t>
            </a:r>
            <a:r>
              <a:rPr lang="en-US" altLang="ko-KR" b="0" dirty="0" smtClean="0">
                <a:solidFill>
                  <a:srgbClr val="000000"/>
                </a:solidFill>
              </a:rPr>
              <a:t>9.9</a:t>
            </a:r>
            <a:r>
              <a:rPr lang="ru-RU" altLang="ko-KR" b="0" dirty="0" smtClean="0">
                <a:solidFill>
                  <a:srgbClr val="000000"/>
                </a:solidFill>
              </a:rPr>
              <a:t> мм </a:t>
            </a:r>
            <a:r>
              <a:rPr lang="en-US" altLang="ko-KR" b="0" dirty="0" smtClean="0">
                <a:solidFill>
                  <a:srgbClr val="000000"/>
                </a:solidFill>
              </a:rPr>
              <a:t>/</a:t>
            </a:r>
            <a:r>
              <a:rPr lang="ru-RU" altLang="ko-KR" b="0" dirty="0" smtClean="0">
                <a:solidFill>
                  <a:srgbClr val="000000"/>
                </a:solidFill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</a:rPr>
              <a:t>0.5</a:t>
            </a:r>
            <a:r>
              <a:rPr lang="ru-RU" altLang="ko-KR" b="0" dirty="0" smtClean="0">
                <a:solidFill>
                  <a:srgbClr val="000000"/>
                </a:solidFill>
              </a:rPr>
              <a:t> мм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                         </a:t>
            </a:r>
            <a:r>
              <a:rPr lang="ru-RU" altLang="ko-KR" b="0" dirty="0" smtClean="0">
                <a:solidFill>
                  <a:srgbClr val="000000"/>
                </a:solidFill>
              </a:rPr>
              <a:t>    </a:t>
            </a:r>
            <a:r>
              <a:rPr lang="en-US" altLang="ko-KR" b="0" dirty="0" smtClean="0">
                <a:solidFill>
                  <a:srgbClr val="000000"/>
                </a:solidFill>
              </a:rPr>
              <a:t>(</a:t>
            </a:r>
            <a:r>
              <a:rPr lang="ru-RU" altLang="ko-KR" b="0" dirty="0" smtClean="0">
                <a:solidFill>
                  <a:srgbClr val="000000"/>
                </a:solidFill>
              </a:rPr>
              <a:t>Снизу</a:t>
            </a:r>
            <a:r>
              <a:rPr lang="en-US" altLang="ko-KR" b="0" dirty="0" smtClean="0">
                <a:solidFill>
                  <a:srgbClr val="000000"/>
                </a:solidFill>
              </a:rPr>
              <a:t>)  </a:t>
            </a:r>
            <a:r>
              <a:rPr lang="ru-RU" altLang="ko-KR" b="0" dirty="0" smtClean="0">
                <a:solidFill>
                  <a:srgbClr val="000000"/>
                </a:solidFill>
              </a:rPr>
              <a:t>:</a:t>
            </a:r>
            <a:r>
              <a:rPr lang="en-US" altLang="ko-KR" b="0" dirty="0" smtClean="0">
                <a:solidFill>
                  <a:srgbClr val="000000"/>
                </a:solidFill>
              </a:rPr>
              <a:t> 14.2</a:t>
            </a:r>
            <a:r>
              <a:rPr lang="ru-RU" altLang="ko-KR" b="0" dirty="0" smtClean="0">
                <a:solidFill>
                  <a:srgbClr val="000000"/>
                </a:solidFill>
              </a:rPr>
              <a:t> мм / </a:t>
            </a:r>
            <a:r>
              <a:rPr lang="en-US" altLang="ko-KR" b="0" dirty="0" smtClean="0">
                <a:solidFill>
                  <a:srgbClr val="000000"/>
                </a:solidFill>
              </a:rPr>
              <a:t>9.9</a:t>
            </a:r>
            <a:r>
              <a:rPr lang="ru-RU" altLang="ko-KR" b="0" dirty="0" smtClean="0">
                <a:solidFill>
                  <a:srgbClr val="000000"/>
                </a:solidFill>
              </a:rPr>
              <a:t> мм</a:t>
            </a:r>
            <a:endParaRPr lang="en-US" altLang="ko-KR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Стенд в форме кольца, хромированная поверхность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0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Подключение смартфона к монитору</a:t>
            </a:r>
            <a:r>
              <a:rPr lang="en-US" altLang="ko-KR" sz="160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sz="160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соединение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со смартфона на большом экране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Передача звука со смартфона на динамики монитора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/>
            </a:r>
            <a:b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</a:b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Подзарядка смартфона по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кабелю.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" y="87313"/>
            <a:ext cx="431400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9.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 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MT93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3" name="Picture 19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4728" y="1124744"/>
            <a:ext cx="547687" cy="1444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30050" name="think-cell Slide" r:id="rId4" imgW="360" imgH="360" progId="">
              <p:embed/>
            </p:oleObj>
          </a:graphicData>
        </a:graphic>
      </p:graphicFrame>
      <p:sp>
        <p:nvSpPr>
          <p:cNvPr id="3075" name="AutoShape 4"/>
          <p:cNvSpPr>
            <a:spLocks noChangeArrowheads="1"/>
          </p:cNvSpPr>
          <p:nvPr/>
        </p:nvSpPr>
        <p:spPr bwMode="auto">
          <a:xfrm>
            <a:off x="5154612" y="1341440"/>
            <a:ext cx="4478907" cy="2447600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3076" name="Text Box 5" descr="격자 울타리"/>
          <p:cNvSpPr txBox="1">
            <a:spLocks noChangeArrowheads="1"/>
          </p:cNvSpPr>
          <p:nvPr/>
        </p:nvSpPr>
        <p:spPr bwMode="auto">
          <a:xfrm>
            <a:off x="5154613" y="1341438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Функции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 Smart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3077" name="AutoShape 19"/>
          <p:cNvSpPr>
            <a:spLocks noChangeArrowheads="1"/>
          </p:cNvSpPr>
          <p:nvPr/>
        </p:nvSpPr>
        <p:spPr bwMode="auto">
          <a:xfrm>
            <a:off x="296862" y="3981450"/>
            <a:ext cx="4502597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3078" name="Text Box 20" descr="격자 울타리"/>
          <p:cNvSpPr txBox="1">
            <a:spLocks noChangeArrowheads="1"/>
          </p:cNvSpPr>
          <p:nvPr/>
        </p:nvSpPr>
        <p:spPr bwMode="auto">
          <a:xfrm>
            <a:off x="296863" y="3981450"/>
            <a:ext cx="4468812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Живая</a:t>
            </a:r>
            <a:r>
              <a:rPr lang="uk-UA" altLang="ko-K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3D </a:t>
            </a: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картинка благодаря технологии 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IPS</a:t>
            </a:r>
            <a:endParaRPr lang="en-US" altLang="ko-KR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3079" name="AutoShape 51"/>
          <p:cNvSpPr>
            <a:spLocks noChangeArrowheads="1"/>
          </p:cNvSpPr>
          <p:nvPr/>
        </p:nvSpPr>
        <p:spPr bwMode="auto">
          <a:xfrm>
            <a:off x="306387" y="1358900"/>
            <a:ext cx="4502597" cy="2430140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3080" name="Text Box 55" descr="격자 울타리"/>
          <p:cNvSpPr txBox="1">
            <a:spLocks noChangeArrowheads="1"/>
          </p:cNvSpPr>
          <p:nvPr/>
        </p:nvSpPr>
        <p:spPr bwMode="auto">
          <a:xfrm>
            <a:off x="306388" y="1358900"/>
            <a:ext cx="4468812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Высокотехнологичный дизайн 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CINEMA  </a:t>
            </a:r>
            <a:r>
              <a:rPr lang="en-US" altLang="ko-KR" sz="1400" dirty="0">
                <a:solidFill>
                  <a:srgbClr val="000000"/>
                </a:solidFill>
                <a:sym typeface="Wingdings" pitchFamily="2" charset="2"/>
              </a:rPr>
              <a:t>Screen 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3081" name="Rectangle 110"/>
          <p:cNvSpPr>
            <a:spLocks noChangeArrowheads="1"/>
          </p:cNvSpPr>
          <p:nvPr/>
        </p:nvSpPr>
        <p:spPr bwMode="auto">
          <a:xfrm>
            <a:off x="1855788" y="789087"/>
            <a:ext cx="7273676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uk-UA" altLang="ko-KR" sz="2000" dirty="0" err="1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Роскошныйдизан</a:t>
            </a:r>
            <a:r>
              <a:rPr lang="uk-UA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 Персонального </a:t>
            </a:r>
            <a:r>
              <a:rPr lang="en-US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CINEMA 3D Smart </a:t>
            </a:r>
            <a:r>
              <a:rPr lang="en-US" altLang="ko-KR" sz="2000" dirty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TV</a:t>
            </a:r>
          </a:p>
        </p:txBody>
      </p:sp>
      <p:sp>
        <p:nvSpPr>
          <p:cNvPr id="3083" name="AutoShape 60"/>
          <p:cNvSpPr>
            <a:spLocks noChangeArrowheads="1"/>
          </p:cNvSpPr>
          <p:nvPr/>
        </p:nvSpPr>
        <p:spPr bwMode="auto">
          <a:xfrm>
            <a:off x="5149851" y="39719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3084" name="Text Box 61" descr="격자 울타리"/>
          <p:cNvSpPr txBox="1">
            <a:spLocks noChangeArrowheads="1"/>
          </p:cNvSpPr>
          <p:nvPr/>
        </p:nvSpPr>
        <p:spPr bwMode="auto">
          <a:xfrm>
            <a:off x="5149851" y="397192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Удобство</a:t>
            </a:r>
            <a:r>
              <a:rPr lang="uk-UA" altLang="ko-KR" sz="1400" dirty="0" smtClean="0">
                <a:solidFill>
                  <a:srgbClr val="000000"/>
                </a:solidFill>
                <a:sym typeface="Wingdings" pitchFamily="2" charset="2"/>
              </a:rPr>
              <a:t> для </a:t>
            </a: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пользователя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3085" name="Picture 1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6539" y="5038727"/>
            <a:ext cx="1087437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Oval 105"/>
          <p:cNvSpPr>
            <a:spLocks noChangeArrowheads="1"/>
          </p:cNvSpPr>
          <p:nvPr/>
        </p:nvSpPr>
        <p:spPr bwMode="auto">
          <a:xfrm>
            <a:off x="5166579" y="44148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087" name="Text Box 106"/>
          <p:cNvSpPr txBox="1">
            <a:spLocks noChangeArrowheads="1"/>
          </p:cNvSpPr>
          <p:nvPr/>
        </p:nvSpPr>
        <p:spPr bwMode="auto">
          <a:xfrm>
            <a:off x="5366604" y="4321177"/>
            <a:ext cx="1321196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err="1" smtClean="0">
                <a:solidFill>
                  <a:srgbClr val="000000"/>
                </a:solidFill>
              </a:rPr>
              <a:t>Экологичность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3088" name="Line 112"/>
          <p:cNvSpPr>
            <a:spLocks noChangeShapeType="1"/>
          </p:cNvSpPr>
          <p:nvPr/>
        </p:nvSpPr>
        <p:spPr bwMode="auto">
          <a:xfrm>
            <a:off x="6653213" y="44513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3089" name="Oval 113"/>
          <p:cNvSpPr>
            <a:spLocks noChangeArrowheads="1"/>
          </p:cNvSpPr>
          <p:nvPr/>
        </p:nvSpPr>
        <p:spPr bwMode="auto">
          <a:xfrm>
            <a:off x="6775450" y="44148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090" name="Text Box 114"/>
          <p:cNvSpPr txBox="1">
            <a:spLocks noChangeArrowheads="1"/>
          </p:cNvSpPr>
          <p:nvPr/>
        </p:nvSpPr>
        <p:spPr bwMode="auto">
          <a:xfrm>
            <a:off x="6975476" y="4321177"/>
            <a:ext cx="1058303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sz="1100" i="1" dirty="0" smtClean="0">
                <a:solidFill>
                  <a:srgbClr val="000000"/>
                </a:solidFill>
              </a:rPr>
              <a:t>PIP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3091" name="Oval 115"/>
          <p:cNvSpPr>
            <a:spLocks noChangeArrowheads="1"/>
          </p:cNvSpPr>
          <p:nvPr/>
        </p:nvSpPr>
        <p:spPr bwMode="auto">
          <a:xfrm>
            <a:off x="8051801" y="4414838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092" name="Text Box 116"/>
          <p:cNvSpPr txBox="1">
            <a:spLocks noChangeArrowheads="1"/>
          </p:cNvSpPr>
          <p:nvPr/>
        </p:nvSpPr>
        <p:spPr bwMode="auto">
          <a:xfrm>
            <a:off x="8216399" y="4365104"/>
            <a:ext cx="12731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Функция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1100" i="1" dirty="0" smtClean="0">
                <a:solidFill>
                  <a:srgbClr val="000000"/>
                </a:solidFill>
              </a:rPr>
              <a:t>USB </a:t>
            </a:r>
            <a:r>
              <a:rPr lang="en-US" altLang="ko-KR" sz="1100" i="1" dirty="0">
                <a:solidFill>
                  <a:srgbClr val="000000"/>
                </a:solidFill>
              </a:rPr>
              <a:t>Quick View</a:t>
            </a:r>
          </a:p>
        </p:txBody>
      </p:sp>
      <p:sp>
        <p:nvSpPr>
          <p:cNvPr id="3093" name="AutoShape 117" descr="USB"/>
          <p:cNvSpPr>
            <a:spLocks noChangeArrowheads="1"/>
          </p:cNvSpPr>
          <p:nvPr/>
        </p:nvSpPr>
        <p:spPr bwMode="auto">
          <a:xfrm>
            <a:off x="8275639" y="4995865"/>
            <a:ext cx="1177925" cy="669925"/>
          </a:xfrm>
          <a:prstGeom prst="roundRect">
            <a:avLst>
              <a:gd name="adj" fmla="val 16667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grpSp>
        <p:nvGrpSpPr>
          <p:cNvPr id="2" name="Group 118"/>
          <p:cNvGrpSpPr>
            <a:grpSpLocks/>
          </p:cNvGrpSpPr>
          <p:nvPr/>
        </p:nvGrpSpPr>
        <p:grpSpPr bwMode="auto">
          <a:xfrm>
            <a:off x="6837364" y="5026027"/>
            <a:ext cx="1031875" cy="563563"/>
            <a:chOff x="4333" y="2984"/>
            <a:chExt cx="650" cy="355"/>
          </a:xfrm>
        </p:grpSpPr>
        <p:pic>
          <p:nvPicPr>
            <p:cNvPr id="3125" name="Picture 1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33" y="2984"/>
              <a:ext cx="638" cy="35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pic>
          <p:nvPicPr>
            <p:cNvPr id="3126" name="Picture 12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75" y="3132"/>
              <a:ext cx="296" cy="20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3127" name="Rectangle 121"/>
            <p:cNvSpPr>
              <a:spLocks noChangeArrowheads="1"/>
            </p:cNvSpPr>
            <p:nvPr/>
          </p:nvSpPr>
          <p:spPr bwMode="auto">
            <a:xfrm>
              <a:off x="4675" y="3138"/>
              <a:ext cx="308" cy="194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</p:grpSp>
      <p:sp>
        <p:nvSpPr>
          <p:cNvPr id="3095" name="Line 122"/>
          <p:cNvSpPr>
            <a:spLocks noChangeShapeType="1"/>
          </p:cNvSpPr>
          <p:nvPr/>
        </p:nvSpPr>
        <p:spPr bwMode="auto">
          <a:xfrm>
            <a:off x="8016875" y="44640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50" name="Text Box 96"/>
          <p:cNvSpPr txBox="1">
            <a:spLocks noChangeArrowheads="1"/>
          </p:cNvSpPr>
          <p:nvPr/>
        </p:nvSpPr>
        <p:spPr bwMode="auto">
          <a:xfrm>
            <a:off x="1274763" y="4481515"/>
            <a:ext cx="550862" cy="28892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17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  <a:sym typeface="Wingdings" pitchFamily="2" charset="2"/>
              </a:rPr>
              <a:t>+</a:t>
            </a:r>
          </a:p>
        </p:txBody>
      </p:sp>
      <p:pic>
        <p:nvPicPr>
          <p:cNvPr id="3097" name="Picture 30" descr="image00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0526" y="4451350"/>
            <a:ext cx="677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8" name="Picture 3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901" y="4527550"/>
            <a:ext cx="739775" cy="2238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099" name="Picture 32" descr="faapsharp2_july200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9013" y="4919665"/>
            <a:ext cx="11112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0" name="TextBox 7"/>
          <p:cNvSpPr txBox="1">
            <a:spLocks noChangeArrowheads="1"/>
          </p:cNvSpPr>
          <p:nvPr/>
        </p:nvSpPr>
        <p:spPr bwMode="auto">
          <a:xfrm>
            <a:off x="452438" y="5703890"/>
            <a:ext cx="21605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Точность </a:t>
            </a:r>
            <a:r>
              <a:rPr lang="ru-RU" altLang="ko-KR" sz="1000" dirty="0" err="1" smtClean="0">
                <a:solidFill>
                  <a:srgbClr val="000000"/>
                </a:solidFill>
                <a:cs typeface="Arial" pitchFamily="34" charset="0"/>
              </a:rPr>
              <a:t>колористики</a:t>
            </a:r>
            <a:endParaRPr lang="ko-KR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ko-KR" altLang="en-US" sz="1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Комфорт для зрения</a:t>
            </a:r>
            <a:endParaRPr lang="ko-KR" alt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01" name="TextBox 7"/>
          <p:cNvSpPr txBox="1">
            <a:spLocks noChangeArrowheads="1"/>
          </p:cNvSpPr>
          <p:nvPr/>
        </p:nvSpPr>
        <p:spPr bwMode="auto">
          <a:xfrm>
            <a:off x="2432720" y="5703890"/>
            <a:ext cx="25379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Более натуральная </a:t>
            </a:r>
            <a:r>
              <a:rPr lang="en-US" altLang="ko-KR" sz="1000" dirty="0" smtClean="0">
                <a:solidFill>
                  <a:srgbClr val="000000"/>
                </a:solidFill>
                <a:cs typeface="Arial" pitchFamily="34" charset="0"/>
              </a:rPr>
              <a:t>3D </a:t>
            </a: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картинка</a:t>
            </a:r>
            <a:endParaRPr lang="ko-KR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ko-KR" altLang="en-US" sz="1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Невесомые</a:t>
            </a:r>
            <a:r>
              <a:rPr lang="en-US" altLang="ko-KR" sz="10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ko-KR" sz="1000" dirty="0">
                <a:solidFill>
                  <a:srgbClr val="000000"/>
                </a:solidFill>
                <a:cs typeface="Arial" pitchFamily="34" charset="0"/>
              </a:rPr>
              <a:t>3D </a:t>
            </a: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очки</a:t>
            </a:r>
            <a:endParaRPr lang="ko-KR" altLang="en-US" sz="10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ko-KR" altLang="en-US" sz="1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Конвертации </a:t>
            </a:r>
            <a:r>
              <a:rPr lang="en-US" altLang="ko-KR" sz="1000" dirty="0" smtClean="0">
                <a:solidFill>
                  <a:srgbClr val="000000"/>
                </a:solidFill>
                <a:cs typeface="Arial" pitchFamily="34" charset="0"/>
              </a:rPr>
              <a:t>2D </a:t>
            </a: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в</a:t>
            </a:r>
            <a:r>
              <a:rPr lang="en-US" altLang="ko-KR" sz="10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ko-KR" sz="1000" dirty="0">
                <a:solidFill>
                  <a:srgbClr val="000000"/>
                </a:solidFill>
                <a:cs typeface="Arial" pitchFamily="34" charset="0"/>
              </a:rPr>
              <a:t>3D </a:t>
            </a:r>
            <a:endParaRPr lang="ko-KR" alt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102" name="Picture 7" descr="3D Promotion_05_수정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94063" y="4957763"/>
            <a:ext cx="12287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Picture 36"/>
          <p:cNvPicPr>
            <a:picLocks noChangeAspect="1" noChangeArrowheads="1"/>
          </p:cNvPicPr>
          <p:nvPr/>
        </p:nvPicPr>
        <p:blipFill>
          <a:blip r:embed="rId13" cstate="print"/>
          <a:srcRect l="2383" t="6709" r="2403" b="6529"/>
          <a:stretch>
            <a:fillRect/>
          </a:stretch>
        </p:blipFill>
        <p:spPr bwMode="auto">
          <a:xfrm>
            <a:off x="2722564" y="5172077"/>
            <a:ext cx="471487" cy="18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938463" y="4527552"/>
            <a:ext cx="1223962" cy="257175"/>
            <a:chOff x="1669" y="1718"/>
            <a:chExt cx="2013" cy="426"/>
          </a:xfrm>
        </p:grpSpPr>
        <p:pic>
          <p:nvPicPr>
            <p:cNvPr id="3123" name="Picture 38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669" y="1718"/>
              <a:ext cx="2013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4" name="Rectangle 39"/>
            <p:cNvSpPr>
              <a:spLocks noChangeArrowheads="1"/>
            </p:cNvSpPr>
            <p:nvPr/>
          </p:nvSpPr>
          <p:spPr bwMode="auto">
            <a:xfrm>
              <a:off x="2258" y="2053"/>
              <a:ext cx="817" cy="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3105" name="Picture 40"/>
          <p:cNvPicPr>
            <a:picLocks noChangeAspect="1" noChangeArrowheads="1"/>
          </p:cNvPicPr>
          <p:nvPr/>
        </p:nvPicPr>
        <p:blipFill>
          <a:blip r:embed="rId15" cstate="print"/>
          <a:srcRect t="11613" b="6889"/>
          <a:stretch>
            <a:fillRect/>
          </a:stretch>
        </p:blipFill>
        <p:spPr bwMode="auto">
          <a:xfrm>
            <a:off x="2651125" y="5434015"/>
            <a:ext cx="622300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106" name="Picture 17" descr="Untitled-1 copy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3867" t="14995" r="16228" b="2229"/>
          <a:stretch>
            <a:fillRect/>
          </a:stretch>
        </p:blipFill>
        <p:spPr bwMode="auto">
          <a:xfrm>
            <a:off x="1352551" y="2135192"/>
            <a:ext cx="1885950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7" name="TextBox 7"/>
          <p:cNvSpPr txBox="1">
            <a:spLocks noChangeArrowheads="1"/>
          </p:cNvSpPr>
          <p:nvPr/>
        </p:nvSpPr>
        <p:spPr bwMode="auto">
          <a:xfrm>
            <a:off x="1784648" y="3527963"/>
            <a:ext cx="30963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000" dirty="0" smtClean="0">
                <a:solidFill>
                  <a:srgbClr val="000000"/>
                </a:solidFill>
                <a:cs typeface="Arial" pitchFamily="34" charset="0"/>
              </a:rPr>
              <a:t>Хромированный стенд в форме окружности</a:t>
            </a:r>
            <a:endParaRPr lang="en-US" altLang="ko-KR" sz="10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3108" name="직선 화살표 연결선 8"/>
          <p:cNvCxnSpPr>
            <a:cxnSpLocks noChangeShapeType="1"/>
          </p:cNvCxnSpPr>
          <p:nvPr/>
        </p:nvCxnSpPr>
        <p:spPr bwMode="auto">
          <a:xfrm>
            <a:off x="2613026" y="3443292"/>
            <a:ext cx="417513" cy="13017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 type="triangle" w="med" len="sm"/>
            <a:tailEnd type="none" w="med" len="sm"/>
          </a:ln>
        </p:spPr>
      </p:cxnSp>
      <p:sp>
        <p:nvSpPr>
          <p:cNvPr id="3109" name="Rectangle 255"/>
          <p:cNvSpPr>
            <a:spLocks noChangeArrowheads="1"/>
          </p:cNvSpPr>
          <p:nvPr/>
        </p:nvSpPr>
        <p:spPr bwMode="auto">
          <a:xfrm>
            <a:off x="1358901" y="2692404"/>
            <a:ext cx="185738" cy="30797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 lIns="91381" tIns="45693" rIns="91381" bIns="45693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grpSp>
        <p:nvGrpSpPr>
          <p:cNvPr id="4" name="그룹 58"/>
          <p:cNvGrpSpPr>
            <a:grpSpLocks/>
          </p:cNvGrpSpPr>
          <p:nvPr/>
        </p:nvGrpSpPr>
        <p:grpSpPr bwMode="auto">
          <a:xfrm>
            <a:off x="1143001" y="2193927"/>
            <a:ext cx="460375" cy="215900"/>
            <a:chOff x="1111250" y="2136775"/>
            <a:chExt cx="460375" cy="215900"/>
          </a:xfrm>
        </p:grpSpPr>
        <p:sp>
          <p:nvSpPr>
            <p:cNvPr id="3119" name="Line 53"/>
            <p:cNvSpPr>
              <a:spLocks noChangeShapeType="1"/>
            </p:cNvSpPr>
            <p:nvPr/>
          </p:nvSpPr>
          <p:spPr bwMode="auto">
            <a:xfrm>
              <a:off x="1327150" y="213677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120" name="Line 54"/>
            <p:cNvSpPr>
              <a:spLocks noChangeShapeType="1"/>
            </p:cNvSpPr>
            <p:nvPr/>
          </p:nvSpPr>
          <p:spPr bwMode="auto">
            <a:xfrm>
              <a:off x="1355725" y="2136775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121" name="Line 55"/>
            <p:cNvSpPr>
              <a:spLocks noChangeShapeType="1"/>
            </p:cNvSpPr>
            <p:nvPr/>
          </p:nvSpPr>
          <p:spPr bwMode="auto">
            <a:xfrm>
              <a:off x="1111250" y="2208213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3122" name="Line 56"/>
            <p:cNvSpPr>
              <a:spLocks noChangeShapeType="1"/>
            </p:cNvSpPr>
            <p:nvPr/>
          </p:nvSpPr>
          <p:spPr bwMode="auto">
            <a:xfrm flipH="1">
              <a:off x="1355725" y="2208213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3112" name="Rectangle 57"/>
          <p:cNvSpPr>
            <a:spLocks noChangeArrowheads="1"/>
          </p:cNvSpPr>
          <p:nvPr/>
        </p:nvSpPr>
        <p:spPr bwMode="auto">
          <a:xfrm>
            <a:off x="3502026" y="2854327"/>
            <a:ext cx="1047082" cy="40011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>
              <a:spcBef>
                <a:spcPct val="0"/>
              </a:spcBef>
              <a:buFontTx/>
              <a:buNone/>
            </a:pPr>
            <a:r>
              <a:rPr lang="ru-RU" altLang="ko-KR" sz="1000" dirty="0" smtClean="0">
                <a:solidFill>
                  <a:srgbClr val="000000"/>
                </a:solidFill>
                <a:sym typeface="가는각진제목체"/>
              </a:rPr>
              <a:t>Выкл.</a:t>
            </a:r>
            <a:r>
              <a:rPr lang="en-US" altLang="ko-KR" sz="1000" dirty="0" smtClean="0">
                <a:solidFill>
                  <a:srgbClr val="000000"/>
                </a:solidFill>
                <a:sym typeface="가는각진제목체"/>
              </a:rPr>
              <a:t>: 9.9</a:t>
            </a:r>
            <a:r>
              <a:rPr lang="ru-RU" altLang="ko-KR" sz="1000" dirty="0" smtClean="0">
                <a:solidFill>
                  <a:srgbClr val="000000"/>
                </a:solidFill>
                <a:sym typeface="가는각진제목체"/>
              </a:rPr>
              <a:t> мм</a:t>
            </a:r>
            <a:endParaRPr lang="en-US" altLang="ko-KR" sz="1000" dirty="0">
              <a:solidFill>
                <a:srgbClr val="000000"/>
              </a:solidFill>
              <a:sym typeface="가는각진제목체"/>
            </a:endParaRPr>
          </a:p>
          <a:p>
            <a:pPr marL="176213" indent="-176213">
              <a:spcBef>
                <a:spcPct val="0"/>
              </a:spcBef>
              <a:buFontTx/>
              <a:buNone/>
            </a:pPr>
            <a:r>
              <a:rPr lang="ru-RU" altLang="ko-KR" sz="1000" dirty="0" err="1" smtClean="0">
                <a:solidFill>
                  <a:srgbClr val="000000"/>
                </a:solidFill>
                <a:sym typeface="가는각진제목체"/>
              </a:rPr>
              <a:t>Вкл</a:t>
            </a:r>
            <a:r>
              <a:rPr lang="ru-RU" altLang="ko-KR" sz="1000" dirty="0" smtClean="0">
                <a:solidFill>
                  <a:srgbClr val="000000"/>
                </a:solidFill>
                <a:sym typeface="가는각진제목체"/>
              </a:rPr>
              <a:t>.</a:t>
            </a:r>
            <a:r>
              <a:rPr lang="en-US" altLang="ko-KR" sz="1000" dirty="0" smtClean="0">
                <a:solidFill>
                  <a:srgbClr val="000000"/>
                </a:solidFill>
                <a:sym typeface="가는각진제목체"/>
              </a:rPr>
              <a:t>: 14.2</a:t>
            </a:r>
            <a:r>
              <a:rPr lang="ru-RU" altLang="ko-KR" sz="1000" dirty="0" smtClean="0">
                <a:solidFill>
                  <a:srgbClr val="000000"/>
                </a:solidFill>
                <a:sym typeface="가는각진제목체"/>
              </a:rPr>
              <a:t> мм</a:t>
            </a:r>
            <a:endParaRPr lang="en-US" altLang="ko-KR" sz="1000" dirty="0">
              <a:solidFill>
                <a:srgbClr val="000000"/>
              </a:solidFill>
              <a:sym typeface="가는각진제목체"/>
            </a:endParaRPr>
          </a:p>
        </p:txBody>
      </p:sp>
      <p:sp>
        <p:nvSpPr>
          <p:cNvPr id="3113" name="Line 56"/>
          <p:cNvSpPr>
            <a:spLocks noChangeShapeType="1"/>
          </p:cNvSpPr>
          <p:nvPr/>
        </p:nvSpPr>
        <p:spPr bwMode="auto">
          <a:xfrm rot="-5400000" flipH="1" flipV="1">
            <a:off x="3224213" y="2868616"/>
            <a:ext cx="107950" cy="549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8688075" y="213261"/>
            <a:ext cx="315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USP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1" y="87313"/>
            <a:ext cx="431400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9.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 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 MT93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416496" y="1722294"/>
            <a:ext cx="3528392" cy="3385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Толщина рамки в состоянии 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Выкл.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: 0.5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мм*</a:t>
            </a:r>
            <a:endParaRPr lang="en-US" altLang="ko-KR" sz="1100" b="0" dirty="0">
              <a:solidFill>
                <a:srgbClr val="000000"/>
              </a:solidFill>
              <a:sym typeface="돋움체" pitchFamily="49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Толщина рамки в состоянии </a:t>
            </a:r>
            <a:r>
              <a:rPr lang="ru-RU" altLang="ko-KR" sz="110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.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: 9.9</a:t>
            </a:r>
            <a:r>
              <a:rPr lang="ru-RU" altLang="ko-KR" sz="1100" b="0" dirty="0" smtClean="0">
                <a:solidFill>
                  <a:srgbClr val="000000"/>
                </a:solidFill>
                <a:sym typeface="돋움체" pitchFamily="49" charset="-127"/>
              </a:rPr>
              <a:t> мм*</a:t>
            </a:r>
            <a:endParaRPr lang="ko-KR" altLang="en-US" sz="1100" b="0" dirty="0">
              <a:solidFill>
                <a:srgbClr val="00000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169024" y="1628800"/>
            <a:ext cx="4464496" cy="2102472"/>
            <a:chOff x="5169024" y="1628800"/>
            <a:chExt cx="4464496" cy="2102472"/>
          </a:xfrm>
        </p:grpSpPr>
        <p:pic>
          <p:nvPicPr>
            <p:cNvPr id="3082" name="Picture 11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169024" y="1628800"/>
              <a:ext cx="4249738" cy="206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Box 60"/>
            <p:cNvSpPr txBox="1"/>
            <p:nvPr/>
          </p:nvSpPr>
          <p:spPr>
            <a:xfrm>
              <a:off x="5392192" y="1792271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Социальное ТВ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b="0" dirty="0" smtClean="0"/>
                <a:t>(соц. </a:t>
              </a:r>
              <a:r>
                <a:rPr lang="ru-RU" sz="900" b="0" dirty="0" err="1" smtClean="0"/>
                <a:t>медиа</a:t>
              </a:r>
              <a:r>
                <a:rPr lang="ru-RU" sz="900" b="0" dirty="0" smtClean="0"/>
                <a:t>)</a:t>
              </a:r>
              <a:endParaRPr lang="en-US" sz="900" b="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41032" y="2132856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Запись ТВ 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dirty="0" smtClean="0"/>
                <a:t>программ</a:t>
              </a:r>
              <a:endParaRPr lang="en-US" sz="900" b="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41032" y="256490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Интернет</a:t>
              </a:r>
            </a:p>
            <a:p>
              <a:pPr>
                <a:spcBef>
                  <a:spcPts val="0"/>
                </a:spcBef>
                <a:buNone/>
              </a:pPr>
              <a:endParaRPr lang="en-US" sz="900" b="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41032" y="2932259"/>
              <a:ext cx="26642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Удобный пользовательский интерфейс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1232" y="3126160"/>
              <a:ext cx="100811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Видеозвонки</a:t>
              </a:r>
              <a:endParaRPr lang="en-US" sz="900" b="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609184" y="1684372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LG Apps.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разнообразие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121352" y="1691516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uk-UA" sz="900" dirty="0" err="1" smtClean="0"/>
                <a:t>Прямой</a:t>
              </a:r>
              <a:r>
                <a:rPr lang="uk-UA" sz="900" dirty="0" smtClean="0"/>
                <a:t> </a:t>
              </a:r>
              <a:r>
                <a:rPr lang="en-US" sz="900" dirty="0" err="1" smtClean="0"/>
                <a:t>WiFi</a:t>
              </a:r>
              <a:r>
                <a:rPr lang="en-US" sz="900" dirty="0" smtClean="0"/>
                <a:t>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251080" y="2420888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DLNA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457056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Десктоп</a:t>
              </a:r>
              <a:endParaRPr lang="en-US" sz="900" b="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609184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Телевизор</a:t>
              </a:r>
              <a:endParaRPr lang="en-US" sz="900" b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/>
          <p:cNvSpPr>
            <a:spLocks noChangeArrowheads="1"/>
          </p:cNvSpPr>
          <p:nvPr/>
        </p:nvSpPr>
        <p:spPr bwMode="auto">
          <a:xfrm>
            <a:off x="512764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>
              <a:solidFill>
                <a:srgbClr val="000000"/>
              </a:solidFill>
            </a:endParaRPr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4133626" y="746450"/>
            <a:ext cx="5427886" cy="3501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Персональный ТВ с дизайном </a:t>
            </a:r>
            <a:r>
              <a:rPr lang="en-US" altLang="ko-KR" sz="1800" dirty="0" smtClean="0">
                <a:solidFill>
                  <a:srgbClr val="A50021"/>
                </a:solidFill>
              </a:rPr>
              <a:t>CINEMA Screen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165226" y="769938"/>
            <a:ext cx="1479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MA73 </a:t>
            </a:r>
            <a:endParaRPr lang="ko-KR" altLang="en-US" sz="1600" dirty="0">
              <a:solidFill>
                <a:srgbClr val="FFFFFF"/>
              </a:solidFill>
            </a:endParaRP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4879976" y="4509120"/>
            <a:ext cx="1624013" cy="290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uk-UA" altLang="ko-KR" sz="1300" dirty="0" err="1" smtClean="0">
                <a:solidFill>
                  <a:srgbClr val="000000"/>
                </a:solidFill>
              </a:rPr>
              <a:t>Спецификации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22535" name="AutoShape 18"/>
          <p:cNvSpPr>
            <a:spLocks noChangeArrowheads="1"/>
          </p:cNvSpPr>
          <p:nvPr/>
        </p:nvSpPr>
        <p:spPr bwMode="auto">
          <a:xfrm>
            <a:off x="4945063" y="4820272"/>
            <a:ext cx="4598987" cy="1489048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uk-UA" altLang="ko-KR" dirty="0" smtClean="0">
                <a:solidFill>
                  <a:srgbClr val="000000"/>
                </a:solidFill>
              </a:rPr>
              <a:t>Панель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27”, 23” LED IPS CINEMA SCREEN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uk-UA" altLang="ko-KR" dirty="0" err="1" smtClean="0">
                <a:solidFill>
                  <a:srgbClr val="000000"/>
                </a:solidFill>
              </a:rPr>
              <a:t>Углы</a:t>
            </a:r>
            <a:r>
              <a:rPr lang="uk-UA" altLang="ko-KR" dirty="0" smtClean="0">
                <a:solidFill>
                  <a:srgbClr val="000000"/>
                </a:solidFill>
              </a:rPr>
              <a:t> </a:t>
            </a:r>
            <a:r>
              <a:rPr lang="uk-UA" altLang="ko-KR" dirty="0" err="1" smtClean="0">
                <a:solidFill>
                  <a:srgbClr val="000000"/>
                </a:solidFill>
              </a:rPr>
              <a:t>обзора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GTG 5ms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Интерфейсы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D-Sub, HDMIx2 (MHL), </a:t>
            </a:r>
            <a:r>
              <a:rPr lang="ru-RU" altLang="ko-KR" dirty="0" smtClean="0">
                <a:solidFill>
                  <a:srgbClr val="000000"/>
                </a:solidFill>
              </a:rPr>
              <a:t>Компонент</a:t>
            </a:r>
            <a:r>
              <a:rPr lang="en-US" altLang="ko-KR" dirty="0" smtClean="0">
                <a:solidFill>
                  <a:srgbClr val="000000"/>
                </a:solidFill>
              </a:rPr>
              <a:t>, </a:t>
            </a:r>
            <a:r>
              <a:rPr lang="ru-RU" altLang="ko-KR" dirty="0" smtClean="0">
                <a:solidFill>
                  <a:srgbClr val="000000"/>
                </a:solidFill>
              </a:rPr>
              <a:t>Композит, </a:t>
            </a:r>
            <a:r>
              <a:rPr lang="en-US" altLang="ko-KR" dirty="0" smtClean="0">
                <a:solidFill>
                  <a:srgbClr val="000000"/>
                </a:solidFill>
              </a:rPr>
              <a:t>USBx1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5W</a:t>
            </a: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x 2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22536" name="Rectangle 31"/>
          <p:cNvSpPr>
            <a:spLocks noChangeArrowheads="1"/>
          </p:cNvSpPr>
          <p:nvPr/>
        </p:nvSpPr>
        <p:spPr bwMode="auto">
          <a:xfrm>
            <a:off x="4879976" y="1774825"/>
            <a:ext cx="15478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22537" name="AutoShape 32"/>
          <p:cNvSpPr>
            <a:spLocks noChangeArrowheads="1"/>
          </p:cNvSpPr>
          <p:nvPr/>
        </p:nvSpPr>
        <p:spPr bwMode="auto">
          <a:xfrm>
            <a:off x="4945063" y="2087562"/>
            <a:ext cx="4598987" cy="2205533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22538" name="Line 21"/>
          <p:cNvSpPr>
            <a:spLocks noChangeShapeType="1"/>
          </p:cNvSpPr>
          <p:nvPr/>
        </p:nvSpPr>
        <p:spPr bwMode="auto">
          <a:xfrm>
            <a:off x="7253289" y="2132012"/>
            <a:ext cx="3967" cy="2089075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22539" name="Text Box 14"/>
          <p:cNvSpPr txBox="1">
            <a:spLocks noChangeArrowheads="1"/>
          </p:cNvSpPr>
          <p:nvPr/>
        </p:nvSpPr>
        <p:spPr bwMode="auto">
          <a:xfrm>
            <a:off x="234950" y="3562655"/>
            <a:ext cx="4697493" cy="277751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Усиление визуального впечатления</a:t>
            </a: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   Размер рамки в состоянии </a:t>
            </a:r>
            <a:r>
              <a:rPr lang="ru-RU" altLang="ko-KR" b="0" dirty="0" err="1" smtClean="0">
                <a:solidFill>
                  <a:srgbClr val="000000"/>
                </a:solidFill>
              </a:rPr>
              <a:t>Вкл</a:t>
            </a:r>
            <a:r>
              <a:rPr lang="ru-RU" altLang="ko-KR" b="0" dirty="0" smtClean="0">
                <a:solidFill>
                  <a:srgbClr val="000000"/>
                </a:solidFill>
              </a:rPr>
              <a:t>./Выкл.: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10.6 / 1.0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ru-RU" altLang="ko-KR" b="0" dirty="0" smtClean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Возможность настенного крепления 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Оригинальный стенд кольцеобразной формы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Возможности подключения смартфона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соединение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со смартфона на большом экране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Подзарядка смартфона по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кабелю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IPS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матрица = отличное качество изображения</a:t>
            </a:r>
            <a:endParaRPr lang="ko-KR" altLang="en-US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Панель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AH-IPS: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одинаково яркая картинка под любым углом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Быстрое время отклика матрицы</a:t>
            </a:r>
            <a:endParaRPr lang="en-US" altLang="ko-KR" sz="110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22540" name="Oval 11"/>
          <p:cNvSpPr>
            <a:spLocks noChangeArrowheads="1"/>
          </p:cNvSpPr>
          <p:nvPr/>
        </p:nvSpPr>
        <p:spPr bwMode="auto">
          <a:xfrm>
            <a:off x="5094288" y="22383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2541" name="Text Box 12"/>
          <p:cNvSpPr txBox="1">
            <a:spLocks noChangeArrowheads="1"/>
          </p:cNvSpPr>
          <p:nvPr/>
        </p:nvSpPr>
        <p:spPr bwMode="auto">
          <a:xfrm>
            <a:off x="5303839" y="2173797"/>
            <a:ext cx="1919115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ko-KR" altLang="en-US" sz="1100" dirty="0">
              <a:solidFill>
                <a:srgbClr val="000000"/>
              </a:solidFill>
            </a:endParaRPr>
          </a:p>
        </p:txBody>
      </p:sp>
      <p:sp>
        <p:nvSpPr>
          <p:cNvPr id="22542" name="Oval 11"/>
          <p:cNvSpPr>
            <a:spLocks noChangeArrowheads="1"/>
          </p:cNvSpPr>
          <p:nvPr/>
        </p:nvSpPr>
        <p:spPr bwMode="auto">
          <a:xfrm>
            <a:off x="7289800" y="22383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2543" name="Text Box 12"/>
          <p:cNvSpPr txBox="1">
            <a:spLocks noChangeArrowheads="1"/>
          </p:cNvSpPr>
          <p:nvPr/>
        </p:nvSpPr>
        <p:spPr bwMode="auto">
          <a:xfrm>
            <a:off x="7473950" y="2206025"/>
            <a:ext cx="20201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Подключение смартфона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к монитору</a:t>
            </a:r>
            <a:endParaRPr lang="ko-KR" altLang="en-US" sz="1100" dirty="0">
              <a:solidFill>
                <a:srgbClr val="000000"/>
              </a:solidFill>
            </a:endParaRPr>
          </a:p>
        </p:txBody>
      </p:sp>
      <p:pic>
        <p:nvPicPr>
          <p:cNvPr id="22544" name="Picture 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8401" y="2813992"/>
            <a:ext cx="1716088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265" descr="Status-battery-charging-080-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9450" y="3538538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6" name="TextBox 29"/>
          <p:cNvSpPr txBox="1">
            <a:spLocks noChangeArrowheads="1"/>
          </p:cNvSpPr>
          <p:nvPr/>
        </p:nvSpPr>
        <p:spPr bwMode="auto">
          <a:xfrm rot="-887633">
            <a:off x="7227583" y="3761222"/>
            <a:ext cx="9460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uk-UA" altLang="ko-KR" dirty="0" err="1" smtClean="0">
                <a:solidFill>
                  <a:srgbClr val="000000"/>
                </a:solidFill>
                <a:cs typeface="Arial" pitchFamily="34" charset="0"/>
              </a:rPr>
              <a:t>Динамики</a:t>
            </a:r>
            <a:endParaRPr lang="ko-KR" altLang="en-US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254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04289" y="3003426"/>
            <a:ext cx="609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8" name="Picture 3"/>
          <p:cNvPicPr>
            <a:picLocks noChangeAspect="1" noChangeArrowheads="1"/>
          </p:cNvPicPr>
          <p:nvPr/>
        </p:nvPicPr>
        <p:blipFill>
          <a:blip r:embed="rId6" cstate="print"/>
          <a:srcRect t="9978"/>
          <a:stretch>
            <a:fillRect/>
          </a:stretch>
        </p:blipFill>
        <p:spPr bwMode="auto">
          <a:xfrm>
            <a:off x="5268913" y="2643435"/>
            <a:ext cx="1681162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9" name="Text Box 12"/>
          <p:cNvSpPr txBox="1">
            <a:spLocks noChangeArrowheads="1"/>
          </p:cNvSpPr>
          <p:nvPr/>
        </p:nvSpPr>
        <p:spPr bwMode="auto">
          <a:xfrm>
            <a:off x="5553076" y="2628652"/>
            <a:ext cx="1527175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Выкл.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1.0mm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.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sym typeface="돋움체" pitchFamily="49" charset="-127"/>
              </a:rPr>
              <a:t>10.6mm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22551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913" y="1299145"/>
            <a:ext cx="2765425" cy="218757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" y="87313"/>
            <a:ext cx="48141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10.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MA/MS73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" name="Picture 19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8744" y="1268760"/>
            <a:ext cx="547687" cy="1444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AutoShape 2"/>
          <p:cNvSpPr>
            <a:spLocks noChangeArrowheads="1"/>
          </p:cNvSpPr>
          <p:nvPr/>
        </p:nvSpPr>
        <p:spPr bwMode="auto">
          <a:xfrm>
            <a:off x="512764" y="704171"/>
            <a:ext cx="2695575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>
              <a:solidFill>
                <a:srgbClr val="000000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165226" y="715284"/>
            <a:ext cx="14109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MS73</a:t>
            </a:r>
            <a:endParaRPr lang="ko-KR" altLang="en-US" sz="1600" dirty="0">
              <a:solidFill>
                <a:srgbClr val="FFFFFF"/>
              </a:solidFill>
            </a:endParaRPr>
          </a:p>
        </p:txBody>
      </p:sp>
      <p:sp>
        <p:nvSpPr>
          <p:cNvPr id="23558" name="Rectangle 17"/>
          <p:cNvSpPr>
            <a:spLocks noChangeArrowheads="1"/>
          </p:cNvSpPr>
          <p:nvPr/>
        </p:nvSpPr>
        <p:spPr bwMode="auto">
          <a:xfrm>
            <a:off x="4879976" y="4395788"/>
            <a:ext cx="1624013" cy="290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23559" name="AutoShape 18"/>
          <p:cNvSpPr>
            <a:spLocks noChangeArrowheads="1"/>
          </p:cNvSpPr>
          <p:nvPr/>
        </p:nvSpPr>
        <p:spPr bwMode="auto">
          <a:xfrm>
            <a:off x="4945063" y="4665665"/>
            <a:ext cx="4598987" cy="1571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Панель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27” LED IPS CINEMA SCREEN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GTG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5</a:t>
            </a: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 мс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HDMIx2 (MHL),USBx3</a:t>
            </a:r>
            <a:r>
              <a:rPr lang="en-US" altLang="ko-KR" dirty="0" smtClean="0">
                <a:solidFill>
                  <a:srgbClr val="000000"/>
                </a:solidFill>
              </a:rPr>
              <a:t>,</a:t>
            </a:r>
            <a:r>
              <a:rPr lang="ru-RU" altLang="ko-KR" dirty="0" smtClean="0">
                <a:solidFill>
                  <a:srgbClr val="000000"/>
                </a:solidFill>
              </a:rPr>
              <a:t> Компонент, Композит,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</a:rPr>
              <a:t>                       LAN Port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5W</a:t>
            </a: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x</a:t>
            </a:r>
            <a:r>
              <a:rPr lang="ru-RU" altLang="ko-KR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sym typeface="돋움체" pitchFamily="49" charset="-127"/>
              </a:rPr>
              <a:t>2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23560" name="Rectangle 31"/>
          <p:cNvSpPr>
            <a:spLocks noChangeArrowheads="1"/>
          </p:cNvSpPr>
          <p:nvPr/>
        </p:nvSpPr>
        <p:spPr bwMode="auto">
          <a:xfrm>
            <a:off x="4879976" y="1746251"/>
            <a:ext cx="15478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23561" name="AutoShape 32"/>
          <p:cNvSpPr>
            <a:spLocks noChangeArrowheads="1"/>
          </p:cNvSpPr>
          <p:nvPr/>
        </p:nvSpPr>
        <p:spPr bwMode="auto">
          <a:xfrm>
            <a:off x="4945063" y="2058988"/>
            <a:ext cx="4598987" cy="2090092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23562" name="Line 21"/>
          <p:cNvSpPr>
            <a:spLocks noChangeShapeType="1"/>
          </p:cNvSpPr>
          <p:nvPr/>
        </p:nvSpPr>
        <p:spPr bwMode="auto">
          <a:xfrm>
            <a:off x="7366347" y="2103438"/>
            <a:ext cx="13493" cy="1901626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260350" y="3192542"/>
            <a:ext cx="4697493" cy="3014506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Широкий набор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Smart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 функций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Использование премиального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контента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Полноценный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интернет-браузинг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,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. социальные сети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Удобство ввода информации с устройствами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HID</a:t>
            </a:r>
            <a:r>
              <a:rPr lang="en-US" altLang="ko-KR" b="0" baseline="30000" dirty="0" smtClean="0">
                <a:solidFill>
                  <a:srgbClr val="000000"/>
                </a:solidFill>
                <a:sym typeface="돋움체" pitchFamily="49" charset="-127"/>
              </a:rPr>
              <a:t>1)</a:t>
            </a:r>
            <a:endParaRPr lang="ru-RU" altLang="ko-KR" b="0" baseline="300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4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Cinema Screen Design</a:t>
            </a:r>
            <a:endParaRPr lang="ko-KR" altLang="en-US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Усиление визуального впечатления</a:t>
            </a: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</a:rPr>
              <a:t>     Размер рамки в состоянии </a:t>
            </a:r>
            <a:r>
              <a:rPr lang="ru-RU" altLang="ko-KR" b="0" dirty="0" err="1" smtClean="0">
                <a:solidFill>
                  <a:srgbClr val="000000"/>
                </a:solidFill>
              </a:rPr>
              <a:t>Вкл</a:t>
            </a:r>
            <a:r>
              <a:rPr lang="ru-RU" altLang="ko-KR" b="0" dirty="0" smtClean="0">
                <a:solidFill>
                  <a:srgbClr val="000000"/>
                </a:solidFill>
              </a:rPr>
              <a:t>./Выкл.: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10.6 / 1.0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ru-RU" altLang="ko-KR" b="0" dirty="0" smtClean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Возможность настенного крепления 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Оригинальный стенд кольцеобразной формы</a:t>
            </a: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Возможности подключения смартфона</a:t>
            </a:r>
            <a:endParaRPr lang="en-US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соединение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со смартфона на большом экране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Подзарядка смартфона по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кабелю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23564" name="Oval 9"/>
          <p:cNvSpPr>
            <a:spLocks noChangeArrowheads="1"/>
          </p:cNvSpPr>
          <p:nvPr/>
        </p:nvSpPr>
        <p:spPr bwMode="auto">
          <a:xfrm>
            <a:off x="4953000" y="22256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3565" name="Text Box 10"/>
          <p:cNvSpPr txBox="1">
            <a:spLocks noChangeArrowheads="1"/>
          </p:cNvSpPr>
          <p:nvPr/>
        </p:nvSpPr>
        <p:spPr bwMode="auto">
          <a:xfrm>
            <a:off x="5170489" y="2143636"/>
            <a:ext cx="2266967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Разнообразие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Smart </a:t>
            </a: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функций</a:t>
            </a:r>
            <a:endParaRPr lang="en-US" altLang="ko-KR" sz="1100" dirty="0">
              <a:solidFill>
                <a:srgbClr val="000000"/>
              </a:solidFill>
            </a:endParaRPr>
          </a:p>
        </p:txBody>
      </p:sp>
      <p:sp>
        <p:nvSpPr>
          <p:cNvPr id="23566" name="Oval 11"/>
          <p:cNvSpPr>
            <a:spLocks noChangeArrowheads="1"/>
          </p:cNvSpPr>
          <p:nvPr/>
        </p:nvSpPr>
        <p:spPr bwMode="auto">
          <a:xfrm>
            <a:off x="7432846" y="220980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3567" name="Text Box 12"/>
          <p:cNvSpPr txBox="1">
            <a:spLocks noChangeArrowheads="1"/>
          </p:cNvSpPr>
          <p:nvPr/>
        </p:nvSpPr>
        <p:spPr bwMode="auto">
          <a:xfrm>
            <a:off x="7642397" y="2145222"/>
            <a:ext cx="1919115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ko-KR" altLang="en-US" sz="1100" dirty="0">
              <a:solidFill>
                <a:srgbClr val="000000"/>
              </a:solidFill>
            </a:endParaRPr>
          </a:p>
        </p:txBody>
      </p:sp>
      <p:pic>
        <p:nvPicPr>
          <p:cNvPr id="235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726" y="2563326"/>
            <a:ext cx="189865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106" descr="키보드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040"/>
          <a:stretch>
            <a:fillRect/>
          </a:stretch>
        </p:blipFill>
        <p:spPr bwMode="auto">
          <a:xfrm rot="263923">
            <a:off x="6129338" y="3653940"/>
            <a:ext cx="8239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9197">
            <a:off x="5868988" y="3696801"/>
            <a:ext cx="157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10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B2E9FD"/>
              </a:clrFrom>
              <a:clrTo>
                <a:srgbClr val="B2E9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8" y="2471464"/>
            <a:ext cx="319201" cy="27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2" name="TextBox 51"/>
          <p:cNvSpPr txBox="1">
            <a:spLocks noChangeArrowheads="1"/>
          </p:cNvSpPr>
          <p:nvPr/>
        </p:nvSpPr>
        <p:spPr bwMode="auto">
          <a:xfrm rot="-887633">
            <a:off x="5408614" y="3690453"/>
            <a:ext cx="446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HID</a:t>
            </a:r>
            <a:endParaRPr lang="ko-KR" alt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73" name="TextBox 27"/>
          <p:cNvSpPr txBox="1">
            <a:spLocks noChangeArrowheads="1"/>
          </p:cNvSpPr>
          <p:nvPr/>
        </p:nvSpPr>
        <p:spPr bwMode="auto">
          <a:xfrm>
            <a:off x="242889" y="6194425"/>
            <a:ext cx="46522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800" dirty="0" smtClean="0">
                <a:solidFill>
                  <a:srgbClr val="000000"/>
                </a:solidFill>
                <a:cs typeface="Arial" pitchFamily="34" charset="0"/>
              </a:rPr>
              <a:t>1) HID</a:t>
            </a:r>
            <a:r>
              <a:rPr lang="ru-RU" altLang="ko-KR" sz="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ko-KR" sz="800" dirty="0" smtClean="0">
                <a:solidFill>
                  <a:srgbClr val="000000"/>
                </a:solidFill>
                <a:cs typeface="Arial" pitchFamily="34" charset="0"/>
              </a:rPr>
              <a:t>(Human Input Device): </a:t>
            </a:r>
            <a:r>
              <a:rPr lang="ru-RU" altLang="ko-KR" sz="800" dirty="0" smtClean="0">
                <a:solidFill>
                  <a:srgbClr val="000000"/>
                </a:solidFill>
                <a:cs typeface="Arial" pitchFamily="34" charset="0"/>
              </a:rPr>
              <a:t>использование клавиатуры/мыши для ввода информации</a:t>
            </a:r>
            <a:endParaRPr lang="ko-KR" altLang="en-US" sz="8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3574" name="Picture 3"/>
          <p:cNvPicPr>
            <a:picLocks noChangeAspect="1" noChangeArrowheads="1"/>
          </p:cNvPicPr>
          <p:nvPr/>
        </p:nvPicPr>
        <p:blipFill>
          <a:blip r:embed="rId7" cstate="print"/>
          <a:srcRect t="9978"/>
          <a:stretch>
            <a:fillRect/>
          </a:stretch>
        </p:blipFill>
        <p:spPr bwMode="auto">
          <a:xfrm>
            <a:off x="7573963" y="2647465"/>
            <a:ext cx="1681162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5" name="Text Box 12"/>
          <p:cNvSpPr txBox="1">
            <a:spLocks noChangeArrowheads="1"/>
          </p:cNvSpPr>
          <p:nvPr/>
        </p:nvSpPr>
        <p:spPr bwMode="auto">
          <a:xfrm>
            <a:off x="7850982" y="2628652"/>
            <a:ext cx="1527175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Выкл.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1.0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.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10.6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мм</a:t>
            </a:r>
            <a:endParaRPr lang="ko-KR" altLang="en-US" b="0" dirty="0">
              <a:solidFill>
                <a:srgbClr val="000000"/>
              </a:solidFill>
            </a:endParaRPr>
          </a:p>
        </p:txBody>
      </p:sp>
      <p:pic>
        <p:nvPicPr>
          <p:cNvPr id="23577" name="Picture 2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9913" y="1140841"/>
            <a:ext cx="2765425" cy="218757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" y="87313"/>
            <a:ext cx="48141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10.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MA/MS73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440832" y="692696"/>
            <a:ext cx="6146031" cy="37378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Персональный </a:t>
            </a:r>
            <a:r>
              <a:rPr lang="en-US" altLang="ko-KR" sz="1800" dirty="0" smtClean="0">
                <a:solidFill>
                  <a:srgbClr val="A50021"/>
                </a:solidFill>
              </a:rPr>
              <a:t>Smart </a:t>
            </a:r>
            <a:r>
              <a:rPr lang="ru-RU" altLang="ko-KR" sz="1800" dirty="0" smtClean="0">
                <a:solidFill>
                  <a:srgbClr val="A50021"/>
                </a:solidFill>
              </a:rPr>
              <a:t>ТВ с дизайном </a:t>
            </a:r>
            <a:r>
              <a:rPr lang="en-US" altLang="ko-KR" sz="1800" dirty="0" smtClean="0">
                <a:solidFill>
                  <a:srgbClr val="A50021"/>
                </a:solidFill>
              </a:rPr>
              <a:t>CINEMA Screen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pic>
        <p:nvPicPr>
          <p:cNvPr id="34" name="Picture 19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8744" y="1131888"/>
            <a:ext cx="547687" cy="1444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31074" name="think-cell Slide" r:id="rId7" imgW="360" imgH="360" progId="">
              <p:embed/>
            </p:oleObj>
          </a:graphicData>
        </a:graphic>
      </p:graphicFrame>
      <p:sp>
        <p:nvSpPr>
          <p:cNvPr id="4099" name="Rectangle 110"/>
          <p:cNvSpPr>
            <a:spLocks noChangeArrowheads="1"/>
          </p:cNvSpPr>
          <p:nvPr/>
        </p:nvSpPr>
        <p:spPr bwMode="auto">
          <a:xfrm>
            <a:off x="1855788" y="789087"/>
            <a:ext cx="6625604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Персональный </a:t>
            </a:r>
            <a:r>
              <a:rPr lang="en-US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Smart </a:t>
            </a: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ТВ с </a:t>
            </a:r>
            <a:r>
              <a:rPr lang="ru-RU" altLang="ko-KR" sz="2000" dirty="0" err="1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дизаном</a:t>
            </a: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Cinema</a:t>
            </a: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Screen </a:t>
            </a:r>
            <a:endParaRPr lang="en-US" altLang="ko-KR" sz="2000" dirty="0">
              <a:solidFill>
                <a:srgbClr val="000000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4100" name="AutoShape 123"/>
          <p:cNvSpPr>
            <a:spLocks noChangeArrowheads="1"/>
          </p:cNvSpPr>
          <p:nvPr/>
        </p:nvSpPr>
        <p:spPr bwMode="auto">
          <a:xfrm>
            <a:off x="328613" y="1311275"/>
            <a:ext cx="4468812" cy="240575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4101" name="Text Box 124" descr="격자 울타리"/>
          <p:cNvSpPr txBox="1">
            <a:spLocks noChangeArrowheads="1"/>
          </p:cNvSpPr>
          <p:nvPr/>
        </p:nvSpPr>
        <p:spPr bwMode="auto">
          <a:xfrm>
            <a:off x="328613" y="131127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ko-KR" sz="140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Дизайн 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Cinema Screen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4102" name="Line 53"/>
          <p:cNvSpPr>
            <a:spLocks noChangeShapeType="1"/>
          </p:cNvSpPr>
          <p:nvPr/>
        </p:nvSpPr>
        <p:spPr bwMode="auto">
          <a:xfrm>
            <a:off x="641350" y="20732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4103" name="Line 54"/>
          <p:cNvSpPr>
            <a:spLocks noChangeShapeType="1"/>
          </p:cNvSpPr>
          <p:nvPr/>
        </p:nvSpPr>
        <p:spPr bwMode="auto">
          <a:xfrm>
            <a:off x="669925" y="20732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4104" name="Line 55"/>
          <p:cNvSpPr>
            <a:spLocks noChangeShapeType="1"/>
          </p:cNvSpPr>
          <p:nvPr/>
        </p:nvSpPr>
        <p:spPr bwMode="auto">
          <a:xfrm>
            <a:off x="425450" y="21447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4105" name="Line 56"/>
          <p:cNvSpPr>
            <a:spLocks noChangeShapeType="1"/>
          </p:cNvSpPr>
          <p:nvPr/>
        </p:nvSpPr>
        <p:spPr bwMode="auto">
          <a:xfrm flipH="1">
            <a:off x="669925" y="21447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4106" name="Rectangle 57"/>
          <p:cNvSpPr>
            <a:spLocks noChangeArrowheads="1"/>
          </p:cNvSpPr>
          <p:nvPr/>
        </p:nvSpPr>
        <p:spPr bwMode="auto">
          <a:xfrm>
            <a:off x="490539" y="1628777"/>
            <a:ext cx="2759089" cy="40011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Толщина рамки в состоянии </a:t>
            </a:r>
            <a:r>
              <a:rPr lang="ru-RU" altLang="ko-KR" sz="1000" dirty="0" smtClean="0">
                <a:solidFill>
                  <a:srgbClr val="000000"/>
                </a:solidFill>
                <a:sym typeface="돋움체" pitchFamily="49" charset="-127"/>
              </a:rPr>
              <a:t>Выкл.</a:t>
            </a:r>
            <a:r>
              <a:rPr lang="en-US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1,0 мм</a:t>
            </a:r>
            <a:endParaRPr lang="en-US" altLang="ko-KR" sz="1000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Толщина рамки в состоянии </a:t>
            </a:r>
            <a:r>
              <a:rPr lang="ru-RU" altLang="ko-KR" sz="100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sz="1000" dirty="0" smtClean="0">
                <a:solidFill>
                  <a:srgbClr val="000000"/>
                </a:solidFill>
                <a:sym typeface="돋움체" pitchFamily="49" charset="-127"/>
              </a:rPr>
              <a:t>.</a:t>
            </a:r>
            <a:r>
              <a:rPr lang="ru-RU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en-US" altLang="ko-KR" sz="1000" b="0" dirty="0" smtClean="0">
                <a:solidFill>
                  <a:srgbClr val="000000"/>
                </a:solidFill>
                <a:sym typeface="돋움체" pitchFamily="49" charset="-127"/>
              </a:rPr>
              <a:t>:</a:t>
            </a:r>
            <a:r>
              <a:rPr lang="en-US" altLang="ko-KR" sz="1000" dirty="0" smtClean="0">
                <a:solidFill>
                  <a:srgbClr val="000000"/>
                </a:solidFill>
                <a:sym typeface="가는각진제목체"/>
              </a:rPr>
              <a:t> </a:t>
            </a:r>
            <a:r>
              <a:rPr lang="en-US" altLang="ko-KR" sz="1000" b="0" dirty="0" smtClean="0">
                <a:solidFill>
                  <a:srgbClr val="000000"/>
                </a:solidFill>
                <a:sym typeface="가는각진제목체"/>
              </a:rPr>
              <a:t>10.6</a:t>
            </a:r>
            <a:r>
              <a:rPr lang="ru-RU" altLang="ko-KR" sz="1000" b="0" dirty="0" smtClean="0">
                <a:solidFill>
                  <a:srgbClr val="000000"/>
                </a:solidFill>
                <a:sym typeface="가는각진제목체"/>
              </a:rPr>
              <a:t> мм</a:t>
            </a:r>
            <a:endParaRPr lang="en-US" altLang="ko-KR" sz="1000" b="0" dirty="0">
              <a:solidFill>
                <a:srgbClr val="000000"/>
              </a:solidFill>
              <a:sym typeface="가는각진제목체"/>
            </a:endParaRPr>
          </a:p>
        </p:txBody>
      </p:sp>
      <p:sp>
        <p:nvSpPr>
          <p:cNvPr id="4107" name="Text Box 124"/>
          <p:cNvSpPr txBox="1">
            <a:spLocks noChangeArrowheads="1"/>
          </p:cNvSpPr>
          <p:nvPr/>
        </p:nvSpPr>
        <p:spPr bwMode="auto">
          <a:xfrm>
            <a:off x="2820989" y="2236095"/>
            <a:ext cx="1974850" cy="40322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i="1" dirty="0">
                <a:solidFill>
                  <a:srgbClr val="000000"/>
                </a:solidFill>
                <a:sym typeface="가는각진제목체"/>
              </a:rPr>
              <a:t>CINEMA Screen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i="1" dirty="0">
                <a:solidFill>
                  <a:srgbClr val="000000"/>
                </a:solidFill>
                <a:sym typeface="가는각진제목체"/>
              </a:rPr>
              <a:t> </a:t>
            </a:r>
            <a:r>
              <a:rPr lang="en-US" altLang="ko-KR" sz="1100" i="1" dirty="0">
                <a:solidFill>
                  <a:srgbClr val="000000"/>
                </a:solidFill>
                <a:sym typeface="가는각진제목체"/>
              </a:rPr>
              <a:t>- </a:t>
            </a:r>
            <a:r>
              <a:rPr lang="ru-RU" altLang="ko-KR" sz="1100" i="1" dirty="0" err="1" smtClean="0">
                <a:solidFill>
                  <a:srgbClr val="000000"/>
                </a:solidFill>
                <a:sym typeface="가는각진제목체"/>
              </a:rPr>
              <a:t>Вкл</a:t>
            </a:r>
            <a:r>
              <a:rPr lang="ru-RU" altLang="ko-KR" sz="1100" i="1" dirty="0" smtClean="0">
                <a:solidFill>
                  <a:srgbClr val="000000"/>
                </a:solidFill>
                <a:sym typeface="가는각진제목체"/>
              </a:rPr>
              <a:t>./Выкл.</a:t>
            </a:r>
            <a:r>
              <a:rPr lang="en-US" altLang="ko-KR" sz="1100" i="1" dirty="0" smtClean="0">
                <a:solidFill>
                  <a:srgbClr val="000000"/>
                </a:solidFill>
                <a:sym typeface="가는각진제목체"/>
              </a:rPr>
              <a:t>: </a:t>
            </a:r>
            <a:r>
              <a:rPr lang="en-US" altLang="ko-KR" sz="1100" i="1" dirty="0">
                <a:solidFill>
                  <a:srgbClr val="000000"/>
                </a:solidFill>
                <a:sym typeface="가는각진제목체"/>
              </a:rPr>
              <a:t>10.6 / </a:t>
            </a:r>
            <a:r>
              <a:rPr lang="en-US" altLang="ko-KR" sz="1100" i="1" dirty="0" smtClean="0">
                <a:solidFill>
                  <a:srgbClr val="000000"/>
                </a:solidFill>
                <a:sym typeface="가는각진제목체"/>
              </a:rPr>
              <a:t>1.0</a:t>
            </a:r>
            <a:r>
              <a:rPr lang="ru-RU" altLang="ko-KR" sz="1100" i="1" dirty="0" smtClean="0">
                <a:solidFill>
                  <a:srgbClr val="000000"/>
                </a:solidFill>
                <a:sym typeface="가는각진제목체"/>
              </a:rPr>
              <a:t>  мм</a:t>
            </a:r>
            <a:endParaRPr lang="en-US" altLang="ko-KR" sz="1100" i="1" dirty="0">
              <a:solidFill>
                <a:srgbClr val="000000"/>
              </a:solidFill>
              <a:sym typeface="가는각진제목체"/>
            </a:endParaRPr>
          </a:p>
        </p:txBody>
      </p:sp>
      <p:sp>
        <p:nvSpPr>
          <p:cNvPr id="4108" name="Text Box 125"/>
          <p:cNvSpPr txBox="1">
            <a:spLocks noChangeArrowheads="1"/>
          </p:cNvSpPr>
          <p:nvPr/>
        </p:nvSpPr>
        <p:spPr bwMode="auto">
          <a:xfrm>
            <a:off x="2854325" y="2939356"/>
            <a:ext cx="1941513" cy="406265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i="1" dirty="0" smtClean="0">
                <a:solidFill>
                  <a:srgbClr val="000000"/>
                </a:solidFill>
                <a:sym typeface="가는각진제목체"/>
              </a:rPr>
              <a:t>Дизайн стенда в форме кольца</a:t>
            </a:r>
            <a:endParaRPr lang="en-US" altLang="ko-KR" i="1" dirty="0">
              <a:solidFill>
                <a:srgbClr val="000000"/>
              </a:solidFill>
              <a:sym typeface="가는각진제목체"/>
            </a:endParaRPr>
          </a:p>
        </p:txBody>
      </p:sp>
      <p:sp>
        <p:nvSpPr>
          <p:cNvPr id="4109" name="Oval 175"/>
          <p:cNvSpPr>
            <a:spLocks noChangeArrowheads="1"/>
          </p:cNvSpPr>
          <p:nvPr/>
        </p:nvSpPr>
        <p:spPr bwMode="auto">
          <a:xfrm>
            <a:off x="2517775" y="2236095"/>
            <a:ext cx="236538" cy="187325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110" name="Oval 151"/>
          <p:cNvSpPr>
            <a:spLocks noChangeArrowheads="1"/>
          </p:cNvSpPr>
          <p:nvPr/>
        </p:nvSpPr>
        <p:spPr bwMode="auto">
          <a:xfrm>
            <a:off x="2517775" y="2942533"/>
            <a:ext cx="236538" cy="187325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4111" name="Picture 2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425" y="2084388"/>
            <a:ext cx="1408113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Rectangle 100"/>
          <p:cNvSpPr>
            <a:spLocks noChangeArrowheads="1"/>
          </p:cNvSpPr>
          <p:nvPr/>
        </p:nvSpPr>
        <p:spPr bwMode="auto">
          <a:xfrm>
            <a:off x="3149600" y="1379540"/>
            <a:ext cx="471488" cy="217487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MS73</a:t>
            </a:r>
          </a:p>
        </p:txBody>
      </p:sp>
      <p:sp>
        <p:nvSpPr>
          <p:cNvPr id="4113" name="Rectangle 101"/>
          <p:cNvSpPr>
            <a:spLocks noChangeArrowheads="1"/>
          </p:cNvSpPr>
          <p:nvPr/>
        </p:nvSpPr>
        <p:spPr bwMode="auto">
          <a:xfrm>
            <a:off x="3676651" y="1379540"/>
            <a:ext cx="479425" cy="217487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 dirty="0" smtClean="0">
                <a:solidFill>
                  <a:srgbClr val="000000"/>
                </a:solidFill>
              </a:rPr>
              <a:t>MA73</a:t>
            </a:r>
            <a:endParaRPr lang="en-US" altLang="ko-KR" sz="800" dirty="0">
              <a:solidFill>
                <a:srgbClr val="000000"/>
              </a:solidFill>
            </a:endParaRPr>
          </a:p>
        </p:txBody>
      </p:sp>
      <p:pic>
        <p:nvPicPr>
          <p:cNvPr id="4119" name="Picture 2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75117" y="5232400"/>
            <a:ext cx="1168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0" name="AutoShape 18"/>
          <p:cNvSpPr>
            <a:spLocks noChangeArrowheads="1"/>
          </p:cNvSpPr>
          <p:nvPr/>
        </p:nvSpPr>
        <p:spPr bwMode="auto">
          <a:xfrm>
            <a:off x="2841642" y="3981450"/>
            <a:ext cx="4468812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4121" name="Text Box 19" descr="격자 울타리"/>
          <p:cNvSpPr txBox="1">
            <a:spLocks noChangeArrowheads="1"/>
          </p:cNvSpPr>
          <p:nvPr/>
        </p:nvSpPr>
        <p:spPr bwMode="auto">
          <a:xfrm>
            <a:off x="2841643" y="3981450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   Подключение смартфона</a:t>
            </a:r>
            <a:endParaRPr lang="en-US" altLang="ko-KR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4122" name="Picture 10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13417" y="5673727"/>
            <a:ext cx="16986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3" name="Rectangle 10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83280" y="5786438"/>
            <a:ext cx="1089273" cy="332399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Подзарядка</a:t>
            </a:r>
            <a:endParaRPr lang="en-US" altLang="ko-KR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4124" name="Picture 109" descr="썸네일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6692" y="6053138"/>
            <a:ext cx="392112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5" name="Freeform 110"/>
          <p:cNvSpPr>
            <a:spLocks/>
          </p:cNvSpPr>
          <p:nvPr/>
        </p:nvSpPr>
        <p:spPr bwMode="auto">
          <a:xfrm>
            <a:off x="5081605" y="5781675"/>
            <a:ext cx="269875" cy="363538"/>
          </a:xfrm>
          <a:custGeom>
            <a:avLst/>
            <a:gdLst>
              <a:gd name="T0" fmla="*/ 2147483647 w 286"/>
              <a:gd name="T1" fmla="*/ 2147483647 h 454"/>
              <a:gd name="T2" fmla="*/ 2147483647 w 286"/>
              <a:gd name="T3" fmla="*/ 2147483647 h 454"/>
              <a:gd name="T4" fmla="*/ 2147483647 w 286"/>
              <a:gd name="T5" fmla="*/ 2147483647 h 454"/>
              <a:gd name="T6" fmla="*/ 2147483647 w 286"/>
              <a:gd name="T7" fmla="*/ 2147483647 h 454"/>
              <a:gd name="T8" fmla="*/ 2147483647 w 286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"/>
              <a:gd name="T16" fmla="*/ 0 h 454"/>
              <a:gd name="T17" fmla="*/ 286 w 286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" h="454">
                <a:moveTo>
                  <a:pt x="94" y="454"/>
                </a:moveTo>
                <a:cubicBezTo>
                  <a:pt x="47" y="440"/>
                  <a:pt x="0" y="427"/>
                  <a:pt x="26" y="385"/>
                </a:cubicBezTo>
                <a:cubicBezTo>
                  <a:pt x="52" y="343"/>
                  <a:pt x="218" y="261"/>
                  <a:pt x="252" y="204"/>
                </a:cubicBezTo>
                <a:cubicBezTo>
                  <a:pt x="286" y="147"/>
                  <a:pt x="268" y="79"/>
                  <a:pt x="230" y="45"/>
                </a:cubicBezTo>
                <a:cubicBezTo>
                  <a:pt x="192" y="11"/>
                  <a:pt x="109" y="5"/>
                  <a:pt x="26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pic>
        <p:nvPicPr>
          <p:cNvPr id="4126" name="Picture 1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17980" y="5330825"/>
            <a:ext cx="10636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7" name="Freeform 112"/>
          <p:cNvSpPr>
            <a:spLocks/>
          </p:cNvSpPr>
          <p:nvPr/>
        </p:nvSpPr>
        <p:spPr bwMode="auto">
          <a:xfrm>
            <a:off x="4017980" y="5264150"/>
            <a:ext cx="1071563" cy="71438"/>
          </a:xfrm>
          <a:custGeom>
            <a:avLst/>
            <a:gdLst>
              <a:gd name="T0" fmla="*/ 0 w 1134"/>
              <a:gd name="T1" fmla="*/ 2147483647 h 90"/>
              <a:gd name="T2" fmla="*/ 2147483647 w 1134"/>
              <a:gd name="T3" fmla="*/ 0 h 90"/>
              <a:gd name="T4" fmla="*/ 2147483647 w 1134"/>
              <a:gd name="T5" fmla="*/ 2147483647 h 90"/>
              <a:gd name="T6" fmla="*/ 0 w 1134"/>
              <a:gd name="T7" fmla="*/ 2147483647 h 90"/>
              <a:gd name="T8" fmla="*/ 0 60000 65536"/>
              <a:gd name="T9" fmla="*/ 0 60000 65536"/>
              <a:gd name="T10" fmla="*/ 0 60000 65536"/>
              <a:gd name="T11" fmla="*/ 0 60000 65536"/>
              <a:gd name="T12" fmla="*/ 0 w 1134"/>
              <a:gd name="T13" fmla="*/ 0 h 90"/>
              <a:gd name="T14" fmla="*/ 1134 w 1134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4" h="90">
                <a:moveTo>
                  <a:pt x="0" y="90"/>
                </a:moveTo>
                <a:lnTo>
                  <a:pt x="1134" y="0"/>
                </a:lnTo>
                <a:lnTo>
                  <a:pt x="1134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grpSp>
        <p:nvGrpSpPr>
          <p:cNvPr id="2" name="Group 113"/>
          <p:cNvGrpSpPr>
            <a:grpSpLocks/>
          </p:cNvGrpSpPr>
          <p:nvPr/>
        </p:nvGrpSpPr>
        <p:grpSpPr bwMode="auto">
          <a:xfrm rot="203983">
            <a:off x="5230830" y="6099175"/>
            <a:ext cx="257175" cy="109538"/>
            <a:chOff x="3324" y="2886"/>
            <a:chExt cx="1134" cy="839"/>
          </a:xfrm>
        </p:grpSpPr>
        <p:pic>
          <p:nvPicPr>
            <p:cNvPr id="4179" name="Picture 11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324" y="2969"/>
              <a:ext cx="112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80" name="Freeform 115"/>
            <p:cNvSpPr>
              <a:spLocks/>
            </p:cNvSpPr>
            <p:nvPr/>
          </p:nvSpPr>
          <p:spPr bwMode="auto">
            <a:xfrm>
              <a:off x="3324" y="2886"/>
              <a:ext cx="1134" cy="90"/>
            </a:xfrm>
            <a:custGeom>
              <a:avLst/>
              <a:gdLst>
                <a:gd name="T0" fmla="*/ 0 w 1134"/>
                <a:gd name="T1" fmla="*/ 90 h 90"/>
                <a:gd name="T2" fmla="*/ 1134 w 1134"/>
                <a:gd name="T3" fmla="*/ 0 h 90"/>
                <a:gd name="T4" fmla="*/ 1134 w 1134"/>
                <a:gd name="T5" fmla="*/ 90 h 90"/>
                <a:gd name="T6" fmla="*/ 0 w 1134"/>
                <a:gd name="T7" fmla="*/ 9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4"/>
                <a:gd name="T13" fmla="*/ 0 h 90"/>
                <a:gd name="T14" fmla="*/ 1134 w 1134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4" h="90">
                  <a:moveTo>
                    <a:pt x="0" y="90"/>
                  </a:moveTo>
                  <a:lnTo>
                    <a:pt x="1134" y="0"/>
                  </a:lnTo>
                  <a:lnTo>
                    <a:pt x="113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4129" name="Rectangle 1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46418" y="4387850"/>
            <a:ext cx="4211281" cy="572464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Вывод </a:t>
            </a:r>
            <a:r>
              <a:rPr lang="ru-RU" altLang="ko-KR" dirty="0" err="1" smtClean="0">
                <a:solidFill>
                  <a:srgbClr val="000000"/>
                </a:solidFill>
                <a:sym typeface="Wingdings" pitchFamily="2" charset="2"/>
              </a:rPr>
              <a:t>контента</a:t>
            </a: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 на экран монитора + подзарядка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dirty="0">
                <a:solidFill>
                  <a:srgbClr val="000000"/>
                </a:solidFill>
                <a:sym typeface="Wingdings" pitchFamily="2" charset="2"/>
              </a:rPr>
              <a:t>  </a:t>
            </a:r>
            <a:r>
              <a:rPr lang="en-US" altLang="ko-KR" dirty="0">
                <a:solidFill>
                  <a:srgbClr val="000000"/>
                </a:solidFill>
                <a:sym typeface="Wingdings" pitchFamily="2" charset="2"/>
              </a:rPr>
              <a:t>- </a:t>
            </a: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Соединение</a:t>
            </a:r>
            <a:r>
              <a:rPr lang="en-US" altLang="ko-KR" dirty="0" smtClean="0">
                <a:solidFill>
                  <a:srgbClr val="000000"/>
                </a:solidFill>
                <a:sym typeface="Wingdings" pitchFamily="2" charset="2"/>
              </a:rPr>
              <a:t>: </a:t>
            </a:r>
            <a:r>
              <a:rPr lang="en-US" altLang="ko-KR" dirty="0">
                <a:solidFill>
                  <a:srgbClr val="000000"/>
                </a:solidFill>
                <a:sym typeface="Wingdings" pitchFamily="2" charset="2"/>
              </a:rPr>
              <a:t>Micro USB  HDMI port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4130" name="Picture 1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46718" y="5091115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1" name="Rectangle 121"/>
          <p:cNvSpPr>
            <a:spLocks noChangeArrowheads="1"/>
          </p:cNvSpPr>
          <p:nvPr/>
        </p:nvSpPr>
        <p:spPr bwMode="auto">
          <a:xfrm>
            <a:off x="5678504" y="4035425"/>
            <a:ext cx="471488" cy="217488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MS73</a:t>
            </a:r>
          </a:p>
        </p:txBody>
      </p:sp>
      <p:sp>
        <p:nvSpPr>
          <p:cNvPr id="4132" name="Rectangle 122"/>
          <p:cNvSpPr>
            <a:spLocks noChangeArrowheads="1"/>
          </p:cNvSpPr>
          <p:nvPr/>
        </p:nvSpPr>
        <p:spPr bwMode="auto">
          <a:xfrm>
            <a:off x="6205555" y="4035425"/>
            <a:ext cx="479425" cy="217488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 dirty="0" smtClean="0">
                <a:solidFill>
                  <a:srgbClr val="000000"/>
                </a:solidFill>
              </a:rPr>
              <a:t>MA73</a:t>
            </a:r>
            <a:endParaRPr lang="en-US" altLang="ko-KR" sz="800" dirty="0">
              <a:solidFill>
                <a:srgbClr val="000000"/>
              </a:solidFill>
            </a:endParaRPr>
          </a:p>
        </p:txBody>
      </p:sp>
      <p:sp>
        <p:nvSpPr>
          <p:cNvPr id="87" name="Rectangle 51"/>
          <p:cNvSpPr>
            <a:spLocks noChangeArrowheads="1"/>
          </p:cNvSpPr>
          <p:nvPr/>
        </p:nvSpPr>
        <p:spPr bwMode="auto">
          <a:xfrm>
            <a:off x="8688075" y="213261"/>
            <a:ext cx="315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USP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8" name="Text Box 5"/>
          <p:cNvSpPr txBox="1">
            <a:spLocks noChangeArrowheads="1"/>
          </p:cNvSpPr>
          <p:nvPr/>
        </p:nvSpPr>
        <p:spPr bwMode="auto">
          <a:xfrm>
            <a:off x="1" y="87313"/>
            <a:ext cx="48141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10.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MA/MS73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5154612" y="1312864"/>
            <a:ext cx="4478907" cy="2447600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42" name="Text Box 5" descr="격자 울타리"/>
          <p:cNvSpPr txBox="1">
            <a:spLocks noChangeArrowheads="1"/>
          </p:cNvSpPr>
          <p:nvPr/>
        </p:nvSpPr>
        <p:spPr bwMode="auto">
          <a:xfrm>
            <a:off x="5154613" y="1312862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Функции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 Smart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169024" y="1600224"/>
            <a:ext cx="4464496" cy="2102472"/>
            <a:chOff x="5169024" y="1628800"/>
            <a:chExt cx="4464496" cy="2102472"/>
          </a:xfrm>
        </p:grpSpPr>
        <p:pic>
          <p:nvPicPr>
            <p:cNvPr id="44" name="Picture 11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169024" y="1628800"/>
              <a:ext cx="4249738" cy="206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5392192" y="1792271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Социальное ТВ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b="0" dirty="0" smtClean="0"/>
                <a:t>(соц. </a:t>
              </a:r>
              <a:r>
                <a:rPr lang="ru-RU" sz="900" b="0" dirty="0" err="1" smtClean="0"/>
                <a:t>медиа</a:t>
              </a:r>
              <a:r>
                <a:rPr lang="ru-RU" sz="900" b="0" dirty="0" smtClean="0"/>
                <a:t>)</a:t>
              </a:r>
              <a:endParaRPr lang="en-US" sz="900" b="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41032" y="2132856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Запись ТВ 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dirty="0" smtClean="0"/>
                <a:t>программ</a:t>
              </a:r>
              <a:endParaRPr lang="en-US" sz="900" b="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41032" y="256490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Интернет</a:t>
              </a:r>
            </a:p>
            <a:p>
              <a:pPr>
                <a:spcBef>
                  <a:spcPts val="0"/>
                </a:spcBef>
                <a:buNone/>
              </a:pPr>
              <a:endParaRPr lang="en-US" sz="900" b="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41032" y="2932259"/>
              <a:ext cx="26642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Удобный пользовательский интерфейс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41232" y="3126160"/>
              <a:ext cx="100811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Видеозвонки</a:t>
              </a:r>
              <a:endParaRPr lang="en-US" sz="900" b="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09184" y="1684372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LG Apps.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разнообразие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121352" y="1691516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uk-UA" sz="900" dirty="0" err="1" smtClean="0"/>
                <a:t>Прямой</a:t>
              </a:r>
              <a:r>
                <a:rPr lang="uk-UA" sz="900" dirty="0" smtClean="0"/>
                <a:t> </a:t>
              </a:r>
              <a:r>
                <a:rPr lang="en-US" sz="900" dirty="0" err="1" smtClean="0"/>
                <a:t>WiFi</a:t>
              </a:r>
              <a:r>
                <a:rPr lang="en-US" sz="900" dirty="0" smtClean="0"/>
                <a:t>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51080" y="2420888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DLNA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457056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Десктоп</a:t>
              </a:r>
              <a:endParaRPr lang="en-US" sz="900" b="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609184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Телевизор</a:t>
              </a:r>
              <a:endParaRPr lang="en-US" sz="900" b="0" dirty="0"/>
            </a:p>
          </p:txBody>
        </p:sp>
      </p:grpSp>
      <p:sp>
        <p:nvSpPr>
          <p:cNvPr id="55" name="Rectangle 100"/>
          <p:cNvSpPr>
            <a:spLocks noChangeArrowheads="1"/>
          </p:cNvSpPr>
          <p:nvPr/>
        </p:nvSpPr>
        <p:spPr bwMode="auto">
          <a:xfrm>
            <a:off x="9090024" y="1368449"/>
            <a:ext cx="471488" cy="217487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MS73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2"/>
          <p:cNvSpPr>
            <a:spLocks noChangeArrowheads="1"/>
          </p:cNvSpPr>
          <p:nvPr/>
        </p:nvSpPr>
        <p:spPr bwMode="auto">
          <a:xfrm>
            <a:off x="512764" y="760413"/>
            <a:ext cx="2693987" cy="360362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>
              <a:solidFill>
                <a:srgbClr val="000000"/>
              </a:solidFill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808217" y="746450"/>
            <a:ext cx="5753295" cy="3501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Персональный ТВ с подключением к смартфону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163639" y="771525"/>
            <a:ext cx="1479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MA53 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25606" name="Rectangle 17"/>
          <p:cNvSpPr>
            <a:spLocks noChangeArrowheads="1"/>
          </p:cNvSpPr>
          <p:nvPr/>
        </p:nvSpPr>
        <p:spPr bwMode="auto">
          <a:xfrm>
            <a:off x="4879976" y="4319588"/>
            <a:ext cx="1624013" cy="290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25607" name="AutoShape 18"/>
          <p:cNvSpPr>
            <a:spLocks noChangeArrowheads="1"/>
          </p:cNvSpPr>
          <p:nvPr/>
        </p:nvSpPr>
        <p:spPr bwMode="auto">
          <a:xfrm>
            <a:off x="4945063" y="4602165"/>
            <a:ext cx="4598987" cy="1571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Панель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27 / 23.8 / 23 / 21.5 LED IPS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Углы обзора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GTG 5ms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Интерфейс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D-Sub, </a:t>
            </a:r>
            <a:r>
              <a:rPr lang="ru-RU" altLang="ko-KR" dirty="0" smtClean="0">
                <a:solidFill>
                  <a:srgbClr val="000000"/>
                </a:solidFill>
              </a:rPr>
              <a:t>Компонент</a:t>
            </a:r>
            <a:r>
              <a:rPr lang="en-US" altLang="ko-KR" dirty="0" smtClean="0">
                <a:solidFill>
                  <a:srgbClr val="000000"/>
                </a:solidFill>
              </a:rPr>
              <a:t>, </a:t>
            </a:r>
            <a:r>
              <a:rPr lang="ru-RU" altLang="ko-KR" dirty="0" smtClean="0">
                <a:solidFill>
                  <a:srgbClr val="000000"/>
                </a:solidFill>
              </a:rPr>
              <a:t>Композит,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</a:rPr>
              <a:t>                      HDMIx2 (MHL), USBx1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5Wx2</a:t>
            </a:r>
          </a:p>
        </p:txBody>
      </p:sp>
      <p:sp>
        <p:nvSpPr>
          <p:cNvPr id="25608" name="Rectangle 31"/>
          <p:cNvSpPr>
            <a:spLocks noChangeArrowheads="1"/>
          </p:cNvSpPr>
          <p:nvPr/>
        </p:nvSpPr>
        <p:spPr bwMode="auto">
          <a:xfrm>
            <a:off x="4879976" y="1765300"/>
            <a:ext cx="15478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25609" name="AutoShape 32"/>
          <p:cNvSpPr>
            <a:spLocks noChangeArrowheads="1"/>
          </p:cNvSpPr>
          <p:nvPr/>
        </p:nvSpPr>
        <p:spPr bwMode="auto">
          <a:xfrm>
            <a:off x="4945063" y="2078038"/>
            <a:ext cx="4598987" cy="1999034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25610" name="Line 21"/>
          <p:cNvSpPr>
            <a:spLocks noChangeShapeType="1"/>
          </p:cNvSpPr>
          <p:nvPr/>
        </p:nvSpPr>
        <p:spPr bwMode="auto">
          <a:xfrm>
            <a:off x="7253288" y="2122488"/>
            <a:ext cx="0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25611" name="Text Box 14"/>
          <p:cNvSpPr txBox="1">
            <a:spLocks noChangeArrowheads="1"/>
          </p:cNvSpPr>
          <p:nvPr/>
        </p:nvSpPr>
        <p:spPr bwMode="auto">
          <a:xfrm>
            <a:off x="149226" y="3743315"/>
            <a:ext cx="4709100" cy="245589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IPS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матрица = отличное качество изображения</a:t>
            </a:r>
            <a:endParaRPr lang="ko-KR" altLang="en-US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Панель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AH-IPS: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одинаково яркая картинка под любым углом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Быстрое время отклика матрицы</a:t>
            </a:r>
            <a:endParaRPr lang="en-US" altLang="ko-KR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Реалистичность и чёткость картинки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sz="13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Разрешение </a:t>
            </a:r>
            <a:r>
              <a:rPr lang="en-US" altLang="ko-KR" b="0" dirty="0" smtClean="0">
                <a:solidFill>
                  <a:srgbClr val="000000"/>
                </a:solidFill>
              </a:rPr>
              <a:t>Full HD </a:t>
            </a:r>
            <a:r>
              <a:rPr lang="en-US" altLang="ko-KR" b="0" dirty="0">
                <a:solidFill>
                  <a:srgbClr val="000000"/>
                </a:solidFill>
              </a:rPr>
              <a:t>(1920 x 1080)</a:t>
            </a:r>
            <a:endParaRPr lang="ko-KR" altLang="en-US" b="0" dirty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>
                <a:solidFill>
                  <a:srgbClr val="000000"/>
                </a:solidFill>
              </a:rPr>
              <a:t>   - LED </a:t>
            </a:r>
            <a:r>
              <a:rPr lang="ru-RU" altLang="ko-KR" b="0" dirty="0" smtClean="0">
                <a:solidFill>
                  <a:srgbClr val="000000"/>
                </a:solidFill>
              </a:rPr>
              <a:t>подсветка</a:t>
            </a:r>
            <a:endParaRPr lang="en-US" altLang="ko-KR" b="0" dirty="0" smtClean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3</a:t>
            </a: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Возможности подключения смартфона</a:t>
            </a:r>
            <a:endParaRPr lang="en-US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соединение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со смартфона на большом экране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Подзарядка смартфона по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кабелю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25612" name="Oval 11"/>
          <p:cNvSpPr>
            <a:spLocks noChangeArrowheads="1"/>
          </p:cNvSpPr>
          <p:nvPr/>
        </p:nvSpPr>
        <p:spPr bwMode="auto">
          <a:xfrm>
            <a:off x="5094289" y="2228850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5613" name="Oval 11"/>
          <p:cNvSpPr>
            <a:spLocks noChangeArrowheads="1"/>
          </p:cNvSpPr>
          <p:nvPr/>
        </p:nvSpPr>
        <p:spPr bwMode="auto">
          <a:xfrm>
            <a:off x="7289800" y="22288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25614" name="Picture 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9988" y="2578094"/>
            <a:ext cx="1714500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265" descr="Status-battery-charging-080-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9450" y="3529013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29688" y="2803519"/>
            <a:ext cx="609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1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4764" y="3163888"/>
            <a:ext cx="547687" cy="1444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pic>
        <p:nvPicPr>
          <p:cNvPr id="25619" name="Picture 184" descr="faapsharp2_july2007"/>
          <p:cNvPicPr>
            <a:picLocks noChangeAspect="1" noChangeArrowheads="1"/>
          </p:cNvPicPr>
          <p:nvPr/>
        </p:nvPicPr>
        <p:blipFill>
          <a:blip r:embed="rId7" cstate="print"/>
          <a:srcRect b="50720"/>
          <a:stretch>
            <a:fillRect/>
          </a:stretch>
        </p:blipFill>
        <p:spPr bwMode="auto">
          <a:xfrm>
            <a:off x="5183189" y="2603502"/>
            <a:ext cx="701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185" descr="faapsharp2_july2007"/>
          <p:cNvPicPr>
            <a:picLocks noChangeAspect="1" noChangeArrowheads="1"/>
          </p:cNvPicPr>
          <p:nvPr/>
        </p:nvPicPr>
        <p:blipFill>
          <a:blip r:embed="rId7" cstate="print"/>
          <a:srcRect t="48799"/>
          <a:stretch>
            <a:fillRect/>
          </a:stretch>
        </p:blipFill>
        <p:spPr bwMode="auto">
          <a:xfrm>
            <a:off x="6275388" y="2592388"/>
            <a:ext cx="7032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1" name="Text Box 186"/>
          <p:cNvSpPr txBox="1">
            <a:spLocks noChangeArrowheads="1"/>
          </p:cNvSpPr>
          <p:nvPr/>
        </p:nvSpPr>
        <p:spPr bwMode="auto">
          <a:xfrm>
            <a:off x="5384801" y="3079750"/>
            <a:ext cx="241652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8000" rIns="18000">
            <a:spAutoFit/>
          </a:bodyPr>
          <a:lstStyle/>
          <a:p>
            <a:pPr marL="92075" indent="-92075">
              <a:lnSpc>
                <a:spcPct val="120000"/>
              </a:lnSpc>
              <a:spcBef>
                <a:spcPct val="0"/>
              </a:spcBef>
              <a:buSzPct val="120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cs typeface="Arial" pitchFamily="34" charset="0"/>
              </a:rPr>
              <a:t>TN</a:t>
            </a:r>
          </a:p>
        </p:txBody>
      </p:sp>
      <p:pic>
        <p:nvPicPr>
          <p:cNvPr id="25622" name="Picture 187" descr="13-3"/>
          <p:cNvPicPr>
            <a:picLocks noChangeAspect="1" noChangeArrowheads="1"/>
          </p:cNvPicPr>
          <p:nvPr/>
        </p:nvPicPr>
        <p:blipFill>
          <a:blip r:embed="rId8" cstate="print">
            <a:lum bright="-18000" contrast="36000"/>
            <a:grayscl/>
          </a:blip>
          <a:srcRect/>
          <a:stretch>
            <a:fillRect/>
          </a:stretch>
        </p:blipFill>
        <p:spPr bwMode="auto">
          <a:xfrm>
            <a:off x="5845175" y="2592388"/>
            <a:ext cx="407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3" name="Text Box 12"/>
          <p:cNvSpPr txBox="1">
            <a:spLocks noChangeArrowheads="1"/>
          </p:cNvSpPr>
          <p:nvPr/>
        </p:nvSpPr>
        <p:spPr bwMode="auto">
          <a:xfrm>
            <a:off x="5383213" y="2113242"/>
            <a:ext cx="1436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</a:rPr>
              <a:t>Панель </a:t>
            </a:r>
            <a:r>
              <a:rPr lang="en-US" altLang="ko-KR" dirty="0" smtClean="0">
                <a:solidFill>
                  <a:srgbClr val="000000"/>
                </a:solidFill>
              </a:rPr>
              <a:t>LED IPS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25624" name="Text Box 37"/>
          <p:cNvSpPr txBox="1">
            <a:spLocks noChangeArrowheads="1"/>
          </p:cNvSpPr>
          <p:nvPr/>
        </p:nvSpPr>
        <p:spPr bwMode="auto">
          <a:xfrm>
            <a:off x="5097016" y="3651121"/>
            <a:ext cx="1872307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Стабильно яркая картинка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под любым углом</a:t>
            </a:r>
            <a:endParaRPr lang="ko-KR" altLang="en-US" sz="1100" dirty="0">
              <a:solidFill>
                <a:srgbClr val="000000"/>
              </a:solidFill>
              <a:sym typeface="돋움체" pitchFamily="49" charset="-127"/>
            </a:endParaRPr>
          </a:p>
        </p:txBody>
      </p:sp>
      <p:pic>
        <p:nvPicPr>
          <p:cNvPr id="25627" name="Picture 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1150" y="1382715"/>
            <a:ext cx="3206750" cy="2090737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" y="87313"/>
            <a:ext cx="4801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11.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MA/MS53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5" name="Picture 1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8744" y="1412776"/>
            <a:ext cx="547687" cy="1444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7473950" y="2118568"/>
            <a:ext cx="20201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Подключение смартфона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к монитору</a:t>
            </a:r>
            <a:endParaRPr lang="ko-KR" altLang="en-US" sz="1100" dirty="0">
              <a:solidFill>
                <a:srgbClr val="000000"/>
              </a:solidFill>
            </a:endParaRPr>
          </a:p>
        </p:txBody>
      </p:sp>
      <p:sp>
        <p:nvSpPr>
          <p:cNvPr id="37" name="TextBox 29"/>
          <p:cNvSpPr txBox="1">
            <a:spLocks noChangeArrowheads="1"/>
          </p:cNvSpPr>
          <p:nvPr/>
        </p:nvSpPr>
        <p:spPr bwMode="auto">
          <a:xfrm rot="-887633">
            <a:off x="7227583" y="3611867"/>
            <a:ext cx="9460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uk-UA" altLang="ko-KR" dirty="0" err="1" smtClean="0">
                <a:solidFill>
                  <a:srgbClr val="000000"/>
                </a:solidFill>
                <a:cs typeface="Arial" pitchFamily="34" charset="0"/>
              </a:rPr>
              <a:t>Динамики</a:t>
            </a:r>
            <a:endParaRPr lang="ko-KR" altLang="en-US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512764" y="760413"/>
            <a:ext cx="2693987" cy="360362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>
              <a:solidFill>
                <a:srgbClr val="000000"/>
              </a:solidFill>
            </a:endParaRP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4666853" y="662286"/>
            <a:ext cx="4966667" cy="67848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Персональный </a:t>
            </a:r>
            <a:r>
              <a:rPr lang="en-US" altLang="ko-KR" sz="1800" dirty="0" smtClean="0">
                <a:solidFill>
                  <a:srgbClr val="A50021"/>
                </a:solidFill>
              </a:rPr>
              <a:t>Smart </a:t>
            </a:r>
            <a:r>
              <a:rPr lang="ru-RU" altLang="ko-KR" sz="1800" dirty="0" smtClean="0">
                <a:solidFill>
                  <a:srgbClr val="A50021"/>
                </a:solidFill>
              </a:rPr>
              <a:t>ТВ с оптимальными </a:t>
            </a:r>
          </a:p>
          <a:p>
            <a:pPr marL="176213" indent="-176213" algn="r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набором характеристик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163638" y="771525"/>
            <a:ext cx="14686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MS53 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26630" name="Rectangle 17"/>
          <p:cNvSpPr>
            <a:spLocks noChangeArrowheads="1"/>
          </p:cNvSpPr>
          <p:nvPr/>
        </p:nvSpPr>
        <p:spPr bwMode="auto">
          <a:xfrm>
            <a:off x="4879976" y="4486277"/>
            <a:ext cx="16240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26631" name="AutoShape 18"/>
          <p:cNvSpPr>
            <a:spLocks noChangeArrowheads="1"/>
          </p:cNvSpPr>
          <p:nvPr/>
        </p:nvSpPr>
        <p:spPr bwMode="auto">
          <a:xfrm>
            <a:off x="4945063" y="4784725"/>
            <a:ext cx="4598987" cy="141605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uk-UA" altLang="ko-KR" dirty="0" smtClean="0">
                <a:solidFill>
                  <a:srgbClr val="000000"/>
                </a:solidFill>
              </a:rPr>
              <a:t>Панель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27 / 23.8 LED IPS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uk-UA" altLang="ko-KR" dirty="0" err="1" smtClean="0">
                <a:solidFill>
                  <a:srgbClr val="000000"/>
                </a:solidFill>
              </a:rPr>
              <a:t>Углы</a:t>
            </a:r>
            <a:r>
              <a:rPr lang="uk-UA" altLang="ko-KR" dirty="0" smtClean="0">
                <a:solidFill>
                  <a:srgbClr val="000000"/>
                </a:solidFill>
              </a:rPr>
              <a:t> </a:t>
            </a:r>
            <a:r>
              <a:rPr lang="uk-UA" altLang="ko-KR" dirty="0" err="1" smtClean="0">
                <a:solidFill>
                  <a:srgbClr val="000000"/>
                </a:solidFill>
              </a:rPr>
              <a:t>обзора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178/178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Время отклика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GTG 5ms</a:t>
            </a:r>
            <a:endParaRPr lang="en-US" altLang="ko-KR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ko-KR" dirty="0" smtClean="0">
                <a:solidFill>
                  <a:srgbClr val="000000"/>
                </a:solidFill>
              </a:rPr>
              <a:t> Интерфейсы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</a:rPr>
              <a:t>HDMIx2 (MHL), </a:t>
            </a:r>
            <a:r>
              <a:rPr lang="ru-RU" altLang="ko-KR" dirty="0" smtClean="0">
                <a:solidFill>
                  <a:srgbClr val="000000"/>
                </a:solidFill>
              </a:rPr>
              <a:t>Компонент</a:t>
            </a:r>
            <a:r>
              <a:rPr lang="en-US" altLang="ko-KR" dirty="0" smtClean="0">
                <a:solidFill>
                  <a:srgbClr val="000000"/>
                </a:solidFill>
              </a:rPr>
              <a:t>, </a:t>
            </a:r>
            <a:r>
              <a:rPr lang="ru-RU" altLang="ko-KR" dirty="0" smtClean="0">
                <a:solidFill>
                  <a:srgbClr val="000000"/>
                </a:solidFill>
              </a:rPr>
              <a:t>Композит</a:t>
            </a:r>
            <a:r>
              <a:rPr lang="en-US" altLang="ko-KR" dirty="0" smtClean="0">
                <a:solidFill>
                  <a:srgbClr val="000000"/>
                </a:solidFill>
              </a:rPr>
              <a:t>, </a:t>
            </a:r>
            <a:r>
              <a:rPr lang="en-US" altLang="ko-KR" dirty="0">
                <a:solidFill>
                  <a:srgbClr val="000000"/>
                </a:solidFill>
              </a:rPr>
              <a:t>LAN,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</a:rPr>
              <a:t>                    Wi-Fi, USBx2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Динамики</a:t>
            </a:r>
            <a:r>
              <a:rPr lang="en-US" altLang="ko-KR" dirty="0" smtClean="0">
                <a:solidFill>
                  <a:srgbClr val="000000"/>
                </a:solidFill>
              </a:rPr>
              <a:t>: </a:t>
            </a:r>
            <a:r>
              <a:rPr lang="en-US" altLang="ko-KR" dirty="0">
                <a:solidFill>
                  <a:srgbClr val="000000"/>
                </a:solidFill>
                <a:sym typeface="돋움체" pitchFamily="49" charset="-127"/>
              </a:rPr>
              <a:t>5Wx2</a:t>
            </a:r>
          </a:p>
        </p:txBody>
      </p:sp>
      <p:sp>
        <p:nvSpPr>
          <p:cNvPr id="26632" name="Rectangle 31"/>
          <p:cNvSpPr>
            <a:spLocks noChangeArrowheads="1"/>
          </p:cNvSpPr>
          <p:nvPr/>
        </p:nvSpPr>
        <p:spPr bwMode="auto">
          <a:xfrm>
            <a:off x="4879976" y="1774825"/>
            <a:ext cx="15478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>
                <a:solidFill>
                  <a:srgbClr val="000000"/>
                </a:solidFill>
              </a:rPr>
              <a:t>■ USP</a:t>
            </a:r>
          </a:p>
        </p:txBody>
      </p:sp>
      <p:sp>
        <p:nvSpPr>
          <p:cNvPr id="26633" name="AutoShape 32"/>
          <p:cNvSpPr>
            <a:spLocks noChangeArrowheads="1"/>
          </p:cNvSpPr>
          <p:nvPr/>
        </p:nvSpPr>
        <p:spPr bwMode="auto">
          <a:xfrm>
            <a:off x="4945063" y="2087562"/>
            <a:ext cx="4598987" cy="1989510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100">
              <a:solidFill>
                <a:srgbClr val="000000"/>
              </a:solidFill>
            </a:endParaRPr>
          </a:p>
        </p:txBody>
      </p:sp>
      <p:sp>
        <p:nvSpPr>
          <p:cNvPr id="26634" name="Line 21"/>
          <p:cNvSpPr>
            <a:spLocks noChangeShapeType="1"/>
          </p:cNvSpPr>
          <p:nvPr/>
        </p:nvSpPr>
        <p:spPr bwMode="auto">
          <a:xfrm>
            <a:off x="7243763" y="2132013"/>
            <a:ext cx="1587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26635" name="Text Box 14"/>
          <p:cNvSpPr txBox="1">
            <a:spLocks noChangeArrowheads="1"/>
          </p:cNvSpPr>
          <p:nvPr/>
        </p:nvSpPr>
        <p:spPr bwMode="auto">
          <a:xfrm>
            <a:off x="161926" y="3501008"/>
            <a:ext cx="4709100" cy="265902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Широкий набор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Smart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 функций</a:t>
            </a:r>
            <a:endParaRPr lang="en-US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Использование премиального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контента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Полноценный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интернет-браузинг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,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вкл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. социальные сети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Удобство ввода информации с устройствами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HID</a:t>
            </a:r>
            <a:r>
              <a:rPr lang="en-US" altLang="ko-KR" b="0" baseline="30000" dirty="0" smtClean="0">
                <a:solidFill>
                  <a:srgbClr val="000000"/>
                </a:solidFill>
                <a:sym typeface="돋움체" pitchFamily="49" charset="-127"/>
              </a:rPr>
              <a:t>1)</a:t>
            </a:r>
            <a:endParaRPr lang="ru-RU" altLang="ko-KR" b="0" baseline="300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4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en-US" altLang="ko-KR" sz="1300" dirty="0" smtClean="0">
                <a:solidFill>
                  <a:srgbClr val="000000"/>
                </a:solidFill>
                <a:sym typeface="돋움체" pitchFamily="49" charset="-127"/>
              </a:rPr>
              <a:t>IPS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матрица = отличное качество изображения</a:t>
            </a:r>
            <a:endParaRPr lang="ko-KR" altLang="en-US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Панель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AH-IPS: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одинаково яркая картинка под любым углом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Быстрое время отклика матрицы</a:t>
            </a:r>
            <a:endParaRPr lang="en-US" altLang="ko-KR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Возможности подключения смартфона</a:t>
            </a:r>
            <a:endParaRPr lang="en-US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соединение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: </a:t>
            </a:r>
            <a:r>
              <a:rPr lang="ru-RU" altLang="ko-KR" b="0" dirty="0" err="1" smtClean="0">
                <a:solidFill>
                  <a:srgbClr val="000000"/>
                </a:solidFill>
                <a:sym typeface="돋움체" pitchFamily="49" charset="-127"/>
              </a:rPr>
              <a:t>контент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 со смартфона на большом экране</a:t>
            </a:r>
            <a:endParaRPr lang="en-US" altLang="ko-KR" b="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   -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Подзарядка смартфона по </a:t>
            </a:r>
            <a:r>
              <a:rPr lang="en-US" altLang="ko-KR" b="0" dirty="0" smtClean="0">
                <a:solidFill>
                  <a:srgbClr val="000000"/>
                </a:solidFill>
                <a:sym typeface="돋움체" pitchFamily="49" charset="-127"/>
              </a:rPr>
              <a:t>MHL </a:t>
            </a:r>
            <a:r>
              <a:rPr lang="ru-RU" altLang="ko-KR" b="0" dirty="0" smtClean="0">
                <a:solidFill>
                  <a:srgbClr val="000000"/>
                </a:solidFill>
                <a:sym typeface="돋움체" pitchFamily="49" charset="-127"/>
              </a:rPr>
              <a:t>кабелю</a:t>
            </a:r>
            <a:endParaRPr lang="en-US" altLang="ko-KR" b="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26636" name="Oval 9"/>
          <p:cNvSpPr>
            <a:spLocks noChangeArrowheads="1"/>
          </p:cNvSpPr>
          <p:nvPr/>
        </p:nvSpPr>
        <p:spPr bwMode="auto">
          <a:xfrm>
            <a:off x="5089525" y="22542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6637" name="Oval 11"/>
          <p:cNvSpPr>
            <a:spLocks noChangeArrowheads="1"/>
          </p:cNvSpPr>
          <p:nvPr/>
        </p:nvSpPr>
        <p:spPr bwMode="auto">
          <a:xfrm>
            <a:off x="7289800" y="22383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266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7313" y="2542280"/>
            <a:ext cx="189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06" descr="키보드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040"/>
          <a:stretch>
            <a:fillRect/>
          </a:stretch>
        </p:blipFill>
        <p:spPr bwMode="auto">
          <a:xfrm rot="263923">
            <a:off x="6129338" y="3653940"/>
            <a:ext cx="8239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9197">
            <a:off x="5868988" y="3722201"/>
            <a:ext cx="157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0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B2E9FD"/>
              </a:clrFrom>
              <a:clrTo>
                <a:srgbClr val="B2E9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9114" y="2437505"/>
            <a:ext cx="29527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TextBox 51"/>
          <p:cNvSpPr txBox="1">
            <a:spLocks noChangeArrowheads="1"/>
          </p:cNvSpPr>
          <p:nvPr/>
        </p:nvSpPr>
        <p:spPr bwMode="auto">
          <a:xfrm rot="-887633">
            <a:off x="5408614" y="3715852"/>
            <a:ext cx="446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HID</a:t>
            </a:r>
            <a:endParaRPr lang="ko-KR" altLang="en-US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6645" name="Picture 19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16951" y="3223318"/>
            <a:ext cx="546100" cy="14446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pic>
        <p:nvPicPr>
          <p:cNvPr id="26646" name="Picture 184" descr="faapsharp2_july2007"/>
          <p:cNvPicPr>
            <a:picLocks noChangeAspect="1" noChangeArrowheads="1"/>
          </p:cNvPicPr>
          <p:nvPr/>
        </p:nvPicPr>
        <p:blipFill>
          <a:blip r:embed="rId8" cstate="print"/>
          <a:srcRect b="50720"/>
          <a:stretch>
            <a:fillRect/>
          </a:stretch>
        </p:blipFill>
        <p:spPr bwMode="auto">
          <a:xfrm>
            <a:off x="7446963" y="2662932"/>
            <a:ext cx="701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185" descr="faapsharp2_july2007"/>
          <p:cNvPicPr>
            <a:picLocks noChangeAspect="1" noChangeArrowheads="1"/>
          </p:cNvPicPr>
          <p:nvPr/>
        </p:nvPicPr>
        <p:blipFill>
          <a:blip r:embed="rId8" cstate="print"/>
          <a:srcRect t="48799"/>
          <a:stretch>
            <a:fillRect/>
          </a:stretch>
        </p:blipFill>
        <p:spPr bwMode="auto">
          <a:xfrm>
            <a:off x="8537576" y="2651818"/>
            <a:ext cx="7032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8" name="Text Box 186"/>
          <p:cNvSpPr txBox="1">
            <a:spLocks noChangeArrowheads="1"/>
          </p:cNvSpPr>
          <p:nvPr/>
        </p:nvSpPr>
        <p:spPr bwMode="auto">
          <a:xfrm>
            <a:off x="7670801" y="3139180"/>
            <a:ext cx="241652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8000" rIns="18000">
            <a:spAutoFit/>
          </a:bodyPr>
          <a:lstStyle/>
          <a:p>
            <a:pPr marL="92075" indent="-92075">
              <a:lnSpc>
                <a:spcPct val="120000"/>
              </a:lnSpc>
              <a:spcBef>
                <a:spcPct val="0"/>
              </a:spcBef>
              <a:buSzPct val="120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cs typeface="Arial" pitchFamily="34" charset="0"/>
              </a:rPr>
              <a:t>TN</a:t>
            </a:r>
          </a:p>
        </p:txBody>
      </p:sp>
      <p:pic>
        <p:nvPicPr>
          <p:cNvPr id="26649" name="Picture 187" descr="13-3"/>
          <p:cNvPicPr>
            <a:picLocks noChangeAspect="1" noChangeArrowheads="1"/>
          </p:cNvPicPr>
          <p:nvPr/>
        </p:nvPicPr>
        <p:blipFill>
          <a:blip r:embed="rId9" cstate="print">
            <a:lum bright="-18000" contrast="36000"/>
            <a:grayscl/>
          </a:blip>
          <a:srcRect/>
          <a:stretch>
            <a:fillRect/>
          </a:stretch>
        </p:blipFill>
        <p:spPr bwMode="auto">
          <a:xfrm>
            <a:off x="8108951" y="2651818"/>
            <a:ext cx="406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1" name="Text Box 12"/>
          <p:cNvSpPr txBox="1">
            <a:spLocks noChangeArrowheads="1"/>
          </p:cNvSpPr>
          <p:nvPr/>
        </p:nvSpPr>
        <p:spPr bwMode="auto">
          <a:xfrm>
            <a:off x="5303839" y="2173797"/>
            <a:ext cx="1919115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Дизайн </a:t>
            </a:r>
            <a:r>
              <a:rPr lang="en-US" altLang="ko-KR" sz="1100" dirty="0" smtClean="0">
                <a:solidFill>
                  <a:srgbClr val="000000"/>
                </a:solidFill>
                <a:sym typeface="돋움체" pitchFamily="49" charset="-127"/>
              </a:rPr>
              <a:t>CINEMA SCREEN</a:t>
            </a:r>
            <a:endParaRPr lang="ko-KR" altLang="en-US" sz="1100" dirty="0">
              <a:solidFill>
                <a:srgbClr val="000000"/>
              </a:solidFill>
            </a:endParaRPr>
          </a:p>
        </p:txBody>
      </p:sp>
      <p:pic>
        <p:nvPicPr>
          <p:cNvPr id="26653" name="Picture 3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0350" y="1268415"/>
            <a:ext cx="3206750" cy="2090737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</p:pic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" y="87313"/>
            <a:ext cx="4801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11.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MA/MS53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242889" y="6128300"/>
            <a:ext cx="46522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800" dirty="0" smtClean="0">
                <a:solidFill>
                  <a:srgbClr val="000000"/>
                </a:solidFill>
                <a:cs typeface="Arial" pitchFamily="34" charset="0"/>
              </a:rPr>
              <a:t>1) HID</a:t>
            </a:r>
            <a:r>
              <a:rPr lang="ru-RU" altLang="ko-KR" sz="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ko-KR" sz="800" dirty="0" smtClean="0">
                <a:solidFill>
                  <a:srgbClr val="000000"/>
                </a:solidFill>
                <a:cs typeface="Arial" pitchFamily="34" charset="0"/>
              </a:rPr>
              <a:t>(Human Input Device): </a:t>
            </a:r>
            <a:r>
              <a:rPr lang="ru-RU" altLang="ko-KR" sz="800" dirty="0" smtClean="0">
                <a:solidFill>
                  <a:srgbClr val="000000"/>
                </a:solidFill>
                <a:cs typeface="Arial" pitchFamily="34" charset="0"/>
              </a:rPr>
              <a:t>использование клавиатуры/мыши для ввода информации</a:t>
            </a:r>
            <a:endParaRPr lang="ko-KR" altLang="en-US" sz="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615362" y="2113242"/>
            <a:ext cx="1436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</a:rPr>
              <a:t>Панель </a:t>
            </a:r>
            <a:r>
              <a:rPr lang="en-US" altLang="ko-KR" dirty="0" smtClean="0">
                <a:solidFill>
                  <a:srgbClr val="000000"/>
                </a:solidFill>
              </a:rPr>
              <a:t>LED IPS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7473181" y="3550913"/>
            <a:ext cx="1872307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Стабильно яркая картинка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sym typeface="돋움체" pitchFamily="49" charset="-127"/>
              </a:rPr>
              <a:t> под любым углом</a:t>
            </a:r>
            <a:endParaRPr lang="ko-KR" altLang="en-US" sz="1100" dirty="0">
              <a:solidFill>
                <a:srgbClr val="000000"/>
              </a:solidFill>
              <a:sym typeface="돋움체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32098" name="think-cell Slide" r:id="rId7" imgW="360" imgH="360" progId="">
              <p:embed/>
            </p:oleObj>
          </a:graphicData>
        </a:graphic>
      </p:graphicFrame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17501" y="1296990"/>
            <a:ext cx="4468813" cy="2420042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124" name="Text Box 4" descr="격자 울타리"/>
          <p:cNvSpPr txBox="1">
            <a:spLocks noChangeArrowheads="1"/>
          </p:cNvSpPr>
          <p:nvPr/>
        </p:nvSpPr>
        <p:spPr bwMode="auto">
          <a:xfrm>
            <a:off x="317501" y="1296988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ko-KR" sz="1400" dirty="0">
                <a:solidFill>
                  <a:srgbClr val="000000"/>
                </a:solidFill>
                <a:sym typeface="Wingdings" pitchFamily="2" charset="2"/>
              </a:rPr>
              <a:t>  </a:t>
            </a: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Живая и чёткая картинка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1951" y="1965327"/>
            <a:ext cx="1846263" cy="1477963"/>
            <a:chOff x="257" y="1500"/>
            <a:chExt cx="1162" cy="931"/>
          </a:xfrm>
        </p:grpSpPr>
        <p:pic>
          <p:nvPicPr>
            <p:cNvPr id="5191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7" y="1500"/>
              <a:ext cx="1162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65" y="1579"/>
              <a:ext cx="650" cy="816"/>
              <a:chOff x="370" y="1429"/>
              <a:chExt cx="645" cy="1015"/>
            </a:xfrm>
          </p:grpSpPr>
          <p:pic>
            <p:nvPicPr>
              <p:cNvPr id="5193" name="Picture 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8339" t="19073" r="76567" b="52963"/>
              <a:stretch>
                <a:fillRect/>
              </a:stretch>
            </p:blipFill>
            <p:spPr bwMode="auto">
              <a:xfrm>
                <a:off x="370" y="1429"/>
                <a:ext cx="486" cy="297"/>
              </a:xfrm>
              <a:prstGeom prst="rect">
                <a:avLst/>
              </a:prstGeom>
              <a:noFill/>
              <a:ln w="3175" algn="ctr">
                <a:noFill/>
                <a:prstDash val="dash"/>
                <a:miter lim="800000"/>
                <a:headEnd/>
                <a:tailEnd/>
              </a:ln>
            </p:spPr>
          </p:pic>
          <p:pic>
            <p:nvPicPr>
              <p:cNvPr id="5194" name="Picture 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8339" t="19073" r="76567" b="52963"/>
              <a:stretch>
                <a:fillRect/>
              </a:stretch>
            </p:blipFill>
            <p:spPr bwMode="auto">
              <a:xfrm>
                <a:off x="371" y="1719"/>
                <a:ext cx="487" cy="297"/>
              </a:xfrm>
              <a:prstGeom prst="rect">
                <a:avLst/>
              </a:prstGeom>
              <a:noFill/>
              <a:ln w="3175" algn="ctr">
                <a:noFill/>
                <a:prstDash val="dash"/>
                <a:miter lim="800000"/>
                <a:headEnd/>
                <a:tailEnd/>
              </a:ln>
            </p:spPr>
          </p:pic>
          <p:pic>
            <p:nvPicPr>
              <p:cNvPr id="5196" name="Picture 11" descr="head_back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6" y="2051"/>
                <a:ext cx="349" cy="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97" name="Oval 12"/>
              <p:cNvSpPr>
                <a:spLocks noChangeArrowheads="1"/>
              </p:cNvSpPr>
              <p:nvPr/>
            </p:nvSpPr>
            <p:spPr bwMode="auto">
              <a:xfrm>
                <a:off x="540" y="2019"/>
                <a:ext cx="220" cy="339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:endParaRPr lang="ko-KR" altLang="ko-KR" sz="1400">
                  <a:solidFill>
                    <a:srgbClr val="000000"/>
                  </a:solidFill>
                  <a:latin typeface="돋움" pitchFamily="50" charset="-127"/>
                </a:endParaRPr>
              </a:p>
            </p:txBody>
          </p:sp>
          <p:sp>
            <p:nvSpPr>
              <p:cNvPr id="5198" name="Line 13"/>
              <p:cNvSpPr>
                <a:spLocks noChangeShapeType="1"/>
              </p:cNvSpPr>
              <p:nvPr/>
            </p:nvSpPr>
            <p:spPr bwMode="auto">
              <a:xfrm>
                <a:off x="732" y="1465"/>
                <a:ext cx="0" cy="447"/>
              </a:xfrm>
              <a:prstGeom prst="line">
                <a:avLst/>
              </a:prstGeom>
              <a:noFill/>
              <a:ln w="3175">
                <a:solidFill>
                  <a:schemeClr val="tx2"/>
                </a:solidFill>
                <a:prstDash val="dash"/>
                <a:round/>
                <a:headEnd type="triangle" w="med" len="med"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:endParaRPr lang="ko-KR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99" name="Line 14"/>
              <p:cNvSpPr>
                <a:spLocks noChangeShapeType="1"/>
              </p:cNvSpPr>
              <p:nvPr/>
            </p:nvSpPr>
            <p:spPr bwMode="auto">
              <a:xfrm flipV="1">
                <a:off x="671" y="1466"/>
                <a:ext cx="57" cy="705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:endParaRPr lang="ko-KR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00" name="Line 15"/>
              <p:cNvSpPr>
                <a:spLocks noChangeShapeType="1"/>
              </p:cNvSpPr>
              <p:nvPr/>
            </p:nvSpPr>
            <p:spPr bwMode="auto">
              <a:xfrm flipV="1">
                <a:off x="671" y="1925"/>
                <a:ext cx="62" cy="25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:endParaRPr lang="ko-KR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01" name="Freeform 16"/>
              <p:cNvSpPr>
                <a:spLocks/>
              </p:cNvSpPr>
              <p:nvPr/>
            </p:nvSpPr>
            <p:spPr bwMode="auto">
              <a:xfrm rot="19598373">
                <a:off x="708" y="1818"/>
                <a:ext cx="15" cy="241"/>
              </a:xfrm>
              <a:custGeom>
                <a:avLst/>
                <a:gdLst>
                  <a:gd name="T0" fmla="*/ 0 w 37"/>
                  <a:gd name="T1" fmla="*/ 0 h 176"/>
                  <a:gd name="T2" fmla="*/ 0 w 37"/>
                  <a:gd name="T3" fmla="*/ 0 h 176"/>
                  <a:gd name="T4" fmla="*/ 0 w 37"/>
                  <a:gd name="T5" fmla="*/ 0 h 176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176"/>
                  <a:gd name="T11" fmla="*/ 37 w 37"/>
                  <a:gd name="T12" fmla="*/ 176 h 1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176">
                    <a:moveTo>
                      <a:pt x="0" y="0"/>
                    </a:moveTo>
                    <a:cubicBezTo>
                      <a:pt x="15" y="19"/>
                      <a:pt x="31" y="38"/>
                      <a:pt x="34" y="67"/>
                    </a:cubicBezTo>
                    <a:cubicBezTo>
                      <a:pt x="37" y="96"/>
                      <a:pt x="27" y="136"/>
                      <a:pt x="17" y="176"/>
                    </a:cubicBezTo>
                  </a:path>
                </a:pathLst>
              </a:custGeom>
              <a:noFill/>
              <a:ln w="31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  <a:buFontTx/>
                  <a:buNone/>
                </a:pPr>
                <a:endParaRPr lang="ko-KR" alt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02" name="Text Box 17"/>
              <p:cNvSpPr txBox="1">
                <a:spLocks noChangeArrowheads="1"/>
              </p:cNvSpPr>
              <p:nvPr/>
            </p:nvSpPr>
            <p:spPr bwMode="auto">
              <a:xfrm rot="-2021404">
                <a:off x="726" y="2105"/>
                <a:ext cx="289" cy="193"/>
              </a:xfrm>
              <a:prstGeom prst="rect">
                <a:avLst/>
              </a:prstGeom>
              <a:noFill/>
              <a:ln w="3175" algn="ctr">
                <a:noFill/>
                <a:prstDash val="dash"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76213" indent="-176213" algn="r">
                  <a:spcBef>
                    <a:spcPct val="0"/>
                  </a:spcBef>
                  <a:buFontTx/>
                  <a:buNone/>
                </a:pPr>
                <a:r>
                  <a:rPr lang="en-US" altLang="ko-KR" sz="1000" dirty="0">
                    <a:solidFill>
                      <a:srgbClr val="000000"/>
                    </a:solidFill>
                    <a:sym typeface="Wingdings" pitchFamily="2" charset="2"/>
                  </a:rPr>
                  <a:t>10</a:t>
                </a:r>
                <a:r>
                  <a:rPr lang="en-US" altLang="ko-KR" sz="1000" dirty="0">
                    <a:solidFill>
                      <a:srgbClr val="000000"/>
                    </a:solidFill>
                    <a:cs typeface="Arial" pitchFamily="34" charset="0"/>
                    <a:sym typeface="Wingdings" pitchFamily="2" charset="2"/>
                  </a:rPr>
                  <a:t>°</a:t>
                </a:r>
              </a:p>
            </p:txBody>
          </p:sp>
        </p:grpSp>
      </p:grpSp>
      <p:sp>
        <p:nvSpPr>
          <p:cNvPr id="5126" name="AutoShape 18"/>
          <p:cNvSpPr>
            <a:spLocks noChangeArrowheads="1"/>
          </p:cNvSpPr>
          <p:nvPr/>
        </p:nvSpPr>
        <p:spPr bwMode="auto">
          <a:xfrm>
            <a:off x="301626" y="39719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127" name="Text Box 19" descr="격자 울타리"/>
          <p:cNvSpPr txBox="1">
            <a:spLocks noChangeArrowheads="1"/>
          </p:cNvSpPr>
          <p:nvPr/>
        </p:nvSpPr>
        <p:spPr bwMode="auto">
          <a:xfrm>
            <a:off x="301625" y="397192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 Подключение смартфона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5128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44738" y="1965327"/>
            <a:ext cx="23399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27451" y="2208215"/>
            <a:ext cx="866043" cy="69355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5130" name="AutoShape 22"/>
          <p:cNvSpPr>
            <a:spLocks noChangeArrowheads="1"/>
          </p:cNvSpPr>
          <p:nvPr/>
        </p:nvSpPr>
        <p:spPr bwMode="auto">
          <a:xfrm>
            <a:off x="3475881" y="2215258"/>
            <a:ext cx="180975" cy="611386"/>
          </a:xfrm>
          <a:prstGeom prst="rightArrow">
            <a:avLst>
              <a:gd name="adj1" fmla="val 50000"/>
              <a:gd name="adj2" fmla="val 61764"/>
            </a:avLst>
          </a:prstGeom>
          <a:solidFill>
            <a:schemeClr val="bg2"/>
          </a:solidFill>
          <a:ln w="317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574926" y="2126102"/>
            <a:ext cx="937914" cy="870850"/>
            <a:chOff x="2355" y="1535"/>
            <a:chExt cx="624" cy="561"/>
          </a:xfrm>
        </p:grpSpPr>
        <p:pic>
          <p:nvPicPr>
            <p:cNvPr id="5181" name="Picture 2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355" y="1593"/>
              <a:ext cx="567" cy="4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5182" name="Rectangle 25"/>
            <p:cNvSpPr>
              <a:spLocks noChangeArrowheads="1"/>
            </p:cNvSpPr>
            <p:nvPr/>
          </p:nvSpPr>
          <p:spPr bwMode="auto">
            <a:xfrm>
              <a:off x="2355" y="1543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5183" name="Rectangle 26"/>
            <p:cNvSpPr>
              <a:spLocks noChangeArrowheads="1"/>
            </p:cNvSpPr>
            <p:nvPr/>
          </p:nvSpPr>
          <p:spPr bwMode="auto">
            <a:xfrm>
              <a:off x="2484" y="1639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5184" name="Rectangle 27"/>
            <p:cNvSpPr>
              <a:spLocks noChangeArrowheads="1"/>
            </p:cNvSpPr>
            <p:nvPr/>
          </p:nvSpPr>
          <p:spPr bwMode="auto">
            <a:xfrm>
              <a:off x="2594" y="153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5185" name="Rectangle 28"/>
            <p:cNvSpPr>
              <a:spLocks noChangeArrowheads="1"/>
            </p:cNvSpPr>
            <p:nvPr/>
          </p:nvSpPr>
          <p:spPr bwMode="auto">
            <a:xfrm>
              <a:off x="2355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5186" name="Rectangle 29"/>
            <p:cNvSpPr>
              <a:spLocks noChangeArrowheads="1"/>
            </p:cNvSpPr>
            <p:nvPr/>
          </p:nvSpPr>
          <p:spPr bwMode="auto">
            <a:xfrm>
              <a:off x="2484" y="187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5187" name="Rectangle 30"/>
            <p:cNvSpPr>
              <a:spLocks noChangeArrowheads="1"/>
            </p:cNvSpPr>
            <p:nvPr/>
          </p:nvSpPr>
          <p:spPr bwMode="auto">
            <a:xfrm>
              <a:off x="2594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5188" name="Rectangle 31"/>
            <p:cNvSpPr>
              <a:spLocks noChangeArrowheads="1"/>
            </p:cNvSpPr>
            <p:nvPr/>
          </p:nvSpPr>
          <p:spPr bwMode="auto">
            <a:xfrm>
              <a:off x="2723" y="187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5189" name="Rectangle 32"/>
            <p:cNvSpPr>
              <a:spLocks noChangeArrowheads="1"/>
            </p:cNvSpPr>
            <p:nvPr/>
          </p:nvSpPr>
          <p:spPr bwMode="auto">
            <a:xfrm>
              <a:off x="2723" y="1639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  <p:sp>
          <p:nvSpPr>
            <p:cNvPr id="5190" name="Rectangle 33"/>
            <p:cNvSpPr>
              <a:spLocks noChangeArrowheads="1"/>
            </p:cNvSpPr>
            <p:nvPr/>
          </p:nvSpPr>
          <p:spPr bwMode="auto">
            <a:xfrm>
              <a:off x="2840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</p:grpSp>
      <p:sp>
        <p:nvSpPr>
          <p:cNvPr id="5132" name="Rectangle 34"/>
          <p:cNvSpPr>
            <a:spLocks noChangeArrowheads="1"/>
          </p:cNvSpPr>
          <p:nvPr/>
        </p:nvSpPr>
        <p:spPr bwMode="auto">
          <a:xfrm>
            <a:off x="2562226" y="2369445"/>
            <a:ext cx="184820" cy="307777"/>
          </a:xfrm>
          <a:prstGeom prst="rect">
            <a:avLst/>
          </a:prstGeom>
          <a:solidFill>
            <a:schemeClr val="folHlink">
              <a:alpha val="25098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134" name="Oval 36"/>
          <p:cNvSpPr>
            <a:spLocks noChangeArrowheads="1"/>
          </p:cNvSpPr>
          <p:nvPr/>
        </p:nvSpPr>
        <p:spPr bwMode="auto">
          <a:xfrm>
            <a:off x="434975" y="17383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35" name="Text Box 37"/>
          <p:cNvSpPr txBox="1">
            <a:spLocks noChangeArrowheads="1"/>
          </p:cNvSpPr>
          <p:nvPr/>
        </p:nvSpPr>
        <p:spPr bwMode="auto">
          <a:xfrm>
            <a:off x="351386" y="3419128"/>
            <a:ext cx="2441374" cy="1538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000" u="sng" dirty="0" smtClean="0">
                <a:solidFill>
                  <a:srgbClr val="000099"/>
                </a:solidFill>
                <a:cs typeface="Tahoma" pitchFamily="34" charset="0"/>
              </a:rPr>
              <a:t>Цвет не искажается под любым углом</a:t>
            </a:r>
            <a:endParaRPr lang="ko-KR" altLang="en-US" sz="1000" u="sng" dirty="0">
              <a:solidFill>
                <a:srgbClr val="000099"/>
              </a:solidFill>
              <a:cs typeface="Tahoma" pitchFamily="34" charset="0"/>
            </a:endParaRPr>
          </a:p>
        </p:txBody>
      </p:sp>
      <p:sp>
        <p:nvSpPr>
          <p:cNvPr id="5136" name="Text Box 38"/>
          <p:cNvSpPr txBox="1">
            <a:spLocks noChangeArrowheads="1"/>
          </p:cNvSpPr>
          <p:nvPr/>
        </p:nvSpPr>
        <p:spPr bwMode="auto">
          <a:xfrm>
            <a:off x="571501" y="1644650"/>
            <a:ext cx="1158138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300" i="1" dirty="0" smtClean="0">
                <a:solidFill>
                  <a:srgbClr val="000000"/>
                </a:solidFill>
              </a:rPr>
              <a:t> Панель </a:t>
            </a:r>
            <a:r>
              <a:rPr lang="en-US" altLang="ko-KR" sz="1300" i="1" dirty="0" smtClean="0">
                <a:solidFill>
                  <a:srgbClr val="000000"/>
                </a:solidFill>
              </a:rPr>
              <a:t>IPS</a:t>
            </a:r>
            <a:endParaRPr lang="en-US" altLang="ko-KR" sz="1300" i="1" dirty="0">
              <a:solidFill>
                <a:srgbClr val="000000"/>
              </a:solidFill>
            </a:endParaRPr>
          </a:p>
        </p:txBody>
      </p:sp>
      <p:sp>
        <p:nvSpPr>
          <p:cNvPr id="5137" name="Oval 39"/>
          <p:cNvSpPr>
            <a:spLocks noChangeArrowheads="1"/>
          </p:cNvSpPr>
          <p:nvPr/>
        </p:nvSpPr>
        <p:spPr bwMode="auto">
          <a:xfrm>
            <a:off x="2439988" y="17383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38" name="Text Box 40"/>
          <p:cNvSpPr txBox="1">
            <a:spLocks noChangeArrowheads="1"/>
          </p:cNvSpPr>
          <p:nvPr/>
        </p:nvSpPr>
        <p:spPr bwMode="auto">
          <a:xfrm>
            <a:off x="2641600" y="1644652"/>
            <a:ext cx="1809534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300" i="1" dirty="0" smtClean="0">
                <a:solidFill>
                  <a:srgbClr val="000000"/>
                </a:solidFill>
              </a:rPr>
              <a:t>Подавление шумов</a:t>
            </a:r>
            <a:endParaRPr lang="en-US" altLang="ko-KR" sz="1300" i="1" dirty="0">
              <a:solidFill>
                <a:srgbClr val="000000"/>
              </a:solidFill>
            </a:endParaRPr>
          </a:p>
        </p:txBody>
      </p:sp>
      <p:sp>
        <p:nvSpPr>
          <p:cNvPr id="5139" name="Text Box 41"/>
          <p:cNvSpPr txBox="1">
            <a:spLocks noChangeArrowheads="1"/>
          </p:cNvSpPr>
          <p:nvPr/>
        </p:nvSpPr>
        <p:spPr bwMode="auto">
          <a:xfrm>
            <a:off x="3224808" y="3429000"/>
            <a:ext cx="1322478" cy="1538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000" u="sng" dirty="0" smtClean="0">
                <a:solidFill>
                  <a:srgbClr val="000099"/>
                </a:solidFill>
                <a:cs typeface="Tahoma" pitchFamily="34" charset="0"/>
              </a:rPr>
              <a:t>Чистое изображение</a:t>
            </a:r>
            <a:endParaRPr lang="ko-KR" altLang="en-US" sz="1000" u="sng" dirty="0">
              <a:solidFill>
                <a:srgbClr val="000099"/>
              </a:solidFill>
              <a:cs typeface="Tahoma" pitchFamily="34" charset="0"/>
            </a:endParaRPr>
          </a:p>
        </p:txBody>
      </p:sp>
      <p:sp>
        <p:nvSpPr>
          <p:cNvPr id="5140" name="AutoShape 60"/>
          <p:cNvSpPr>
            <a:spLocks noChangeArrowheads="1"/>
          </p:cNvSpPr>
          <p:nvPr/>
        </p:nvSpPr>
        <p:spPr bwMode="auto">
          <a:xfrm>
            <a:off x="5149851" y="39719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5142" name="Rectangle 102"/>
          <p:cNvSpPr>
            <a:spLocks noChangeArrowheads="1"/>
          </p:cNvSpPr>
          <p:nvPr/>
        </p:nvSpPr>
        <p:spPr bwMode="auto">
          <a:xfrm>
            <a:off x="1352600" y="770037"/>
            <a:ext cx="7705724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Персональный</a:t>
            </a:r>
            <a:r>
              <a:rPr lang="en-US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Smart TV – </a:t>
            </a: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платформа для развлечений  </a:t>
            </a:r>
            <a:endParaRPr lang="en-US" altLang="ko-KR" sz="2000" dirty="0">
              <a:solidFill>
                <a:srgbClr val="000000"/>
              </a:solidFill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143" name="Picture 1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16539" y="5038727"/>
            <a:ext cx="1087437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4" name="Oval 105"/>
          <p:cNvSpPr>
            <a:spLocks noChangeArrowheads="1"/>
          </p:cNvSpPr>
          <p:nvPr/>
        </p:nvSpPr>
        <p:spPr bwMode="auto">
          <a:xfrm>
            <a:off x="5190456" y="44148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46" name="Line 112"/>
          <p:cNvSpPr>
            <a:spLocks noChangeShapeType="1"/>
          </p:cNvSpPr>
          <p:nvPr/>
        </p:nvSpPr>
        <p:spPr bwMode="auto">
          <a:xfrm>
            <a:off x="6653213" y="44513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5147" name="Oval 113"/>
          <p:cNvSpPr>
            <a:spLocks noChangeArrowheads="1"/>
          </p:cNvSpPr>
          <p:nvPr/>
        </p:nvSpPr>
        <p:spPr bwMode="auto">
          <a:xfrm>
            <a:off x="6775450" y="44148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49" name="Oval 115"/>
          <p:cNvSpPr>
            <a:spLocks noChangeArrowheads="1"/>
          </p:cNvSpPr>
          <p:nvPr/>
        </p:nvSpPr>
        <p:spPr bwMode="auto">
          <a:xfrm>
            <a:off x="8051801" y="4414838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151" name="AutoShape 117" descr="USB"/>
          <p:cNvSpPr>
            <a:spLocks noChangeArrowheads="1"/>
          </p:cNvSpPr>
          <p:nvPr/>
        </p:nvSpPr>
        <p:spPr bwMode="auto">
          <a:xfrm>
            <a:off x="8275639" y="4995865"/>
            <a:ext cx="1177925" cy="669925"/>
          </a:xfrm>
          <a:prstGeom prst="roundRect">
            <a:avLst>
              <a:gd name="adj" fmla="val 16667"/>
            </a:avLst>
          </a:prstGeom>
          <a:blipFill dpi="0" rotWithShape="1">
            <a:blip r:embed="rId15" cstate="print"/>
            <a:srcRect/>
            <a:stretch>
              <a:fillRect/>
            </a:stretch>
          </a:blipFill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6837364" y="5026027"/>
            <a:ext cx="1031875" cy="563563"/>
            <a:chOff x="4333" y="2984"/>
            <a:chExt cx="650" cy="355"/>
          </a:xfrm>
        </p:grpSpPr>
        <p:pic>
          <p:nvPicPr>
            <p:cNvPr id="5178" name="Picture 119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333" y="2984"/>
              <a:ext cx="638" cy="35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pic>
          <p:nvPicPr>
            <p:cNvPr id="5179" name="Picture 12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675" y="3132"/>
              <a:ext cx="296" cy="20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5180" name="Rectangle 121"/>
            <p:cNvSpPr>
              <a:spLocks noChangeArrowheads="1"/>
            </p:cNvSpPr>
            <p:nvPr/>
          </p:nvSpPr>
          <p:spPr bwMode="auto">
            <a:xfrm>
              <a:off x="4675" y="3138"/>
              <a:ext cx="308" cy="194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ko-KR" sz="1400">
                <a:solidFill>
                  <a:srgbClr val="000000"/>
                </a:solidFill>
                <a:latin typeface="돋움" pitchFamily="50" charset="-127"/>
              </a:endParaRPr>
            </a:p>
          </p:txBody>
        </p:sp>
      </p:grpSp>
      <p:sp>
        <p:nvSpPr>
          <p:cNvPr id="5153" name="Line 122"/>
          <p:cNvSpPr>
            <a:spLocks noChangeShapeType="1"/>
          </p:cNvSpPr>
          <p:nvPr/>
        </p:nvSpPr>
        <p:spPr bwMode="auto">
          <a:xfrm>
            <a:off x="8016875" y="44640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5158" name="Rectangle 103"/>
          <p:cNvSpPr>
            <a:spLocks noChangeArrowheads="1"/>
          </p:cNvSpPr>
          <p:nvPr/>
        </p:nvSpPr>
        <p:spPr bwMode="auto">
          <a:xfrm>
            <a:off x="3667125" y="1352550"/>
            <a:ext cx="471488" cy="217488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MA53</a:t>
            </a:r>
          </a:p>
        </p:txBody>
      </p:sp>
      <p:sp>
        <p:nvSpPr>
          <p:cNvPr id="5159" name="Rectangle 103"/>
          <p:cNvSpPr>
            <a:spLocks noChangeArrowheads="1"/>
          </p:cNvSpPr>
          <p:nvPr/>
        </p:nvSpPr>
        <p:spPr bwMode="auto">
          <a:xfrm>
            <a:off x="4238626" y="1352550"/>
            <a:ext cx="471488" cy="217488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MS53</a:t>
            </a:r>
          </a:p>
        </p:txBody>
      </p:sp>
      <p:sp>
        <p:nvSpPr>
          <p:cNvPr id="5160" name="Rectangle 103"/>
          <p:cNvSpPr>
            <a:spLocks noChangeArrowheads="1"/>
          </p:cNvSpPr>
          <p:nvPr/>
        </p:nvSpPr>
        <p:spPr bwMode="auto">
          <a:xfrm>
            <a:off x="3667125" y="4021140"/>
            <a:ext cx="471488" cy="217487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MA53</a:t>
            </a:r>
          </a:p>
        </p:txBody>
      </p:sp>
      <p:sp>
        <p:nvSpPr>
          <p:cNvPr id="5161" name="Rectangle 103"/>
          <p:cNvSpPr>
            <a:spLocks noChangeArrowheads="1"/>
          </p:cNvSpPr>
          <p:nvPr/>
        </p:nvSpPr>
        <p:spPr bwMode="auto">
          <a:xfrm>
            <a:off x="4238626" y="4021140"/>
            <a:ext cx="471488" cy="217487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MS53</a:t>
            </a:r>
          </a:p>
        </p:txBody>
      </p:sp>
      <p:sp>
        <p:nvSpPr>
          <p:cNvPr id="5162" name="Rectangle 103"/>
          <p:cNvSpPr>
            <a:spLocks noChangeArrowheads="1"/>
          </p:cNvSpPr>
          <p:nvPr/>
        </p:nvSpPr>
        <p:spPr bwMode="auto">
          <a:xfrm>
            <a:off x="8461376" y="4021140"/>
            <a:ext cx="471488" cy="217487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MA53</a:t>
            </a:r>
          </a:p>
        </p:txBody>
      </p:sp>
      <p:sp>
        <p:nvSpPr>
          <p:cNvPr id="5163" name="Rectangle 103"/>
          <p:cNvSpPr>
            <a:spLocks noChangeArrowheads="1"/>
          </p:cNvSpPr>
          <p:nvPr/>
        </p:nvSpPr>
        <p:spPr bwMode="auto">
          <a:xfrm>
            <a:off x="9032876" y="4021140"/>
            <a:ext cx="471488" cy="217487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MS53</a:t>
            </a:r>
          </a:p>
        </p:txBody>
      </p:sp>
      <p:pic>
        <p:nvPicPr>
          <p:cNvPr id="5165" name="Picture 21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6213" y="5232400"/>
            <a:ext cx="1168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66" name="Picture 10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84513" y="5673727"/>
            <a:ext cx="16986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7" name="Rectangle 10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54376" y="5786438"/>
            <a:ext cx="1089273" cy="307456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Подзарядка</a:t>
            </a:r>
            <a:endParaRPr lang="en-US" altLang="ko-KR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5168" name="Picture 109" descr="썸네일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617788" y="6053138"/>
            <a:ext cx="392112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Freeform 110"/>
          <p:cNvSpPr>
            <a:spLocks/>
          </p:cNvSpPr>
          <p:nvPr/>
        </p:nvSpPr>
        <p:spPr bwMode="auto">
          <a:xfrm>
            <a:off x="2552701" y="5781675"/>
            <a:ext cx="269875" cy="363538"/>
          </a:xfrm>
          <a:custGeom>
            <a:avLst/>
            <a:gdLst>
              <a:gd name="T0" fmla="*/ 2147483647 w 286"/>
              <a:gd name="T1" fmla="*/ 2147483647 h 454"/>
              <a:gd name="T2" fmla="*/ 2147483647 w 286"/>
              <a:gd name="T3" fmla="*/ 2147483647 h 454"/>
              <a:gd name="T4" fmla="*/ 2147483647 w 286"/>
              <a:gd name="T5" fmla="*/ 2147483647 h 454"/>
              <a:gd name="T6" fmla="*/ 2147483647 w 286"/>
              <a:gd name="T7" fmla="*/ 2147483647 h 454"/>
              <a:gd name="T8" fmla="*/ 2147483647 w 286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"/>
              <a:gd name="T16" fmla="*/ 0 h 454"/>
              <a:gd name="T17" fmla="*/ 286 w 286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" h="454">
                <a:moveTo>
                  <a:pt x="94" y="454"/>
                </a:moveTo>
                <a:cubicBezTo>
                  <a:pt x="47" y="440"/>
                  <a:pt x="0" y="427"/>
                  <a:pt x="26" y="385"/>
                </a:cubicBezTo>
                <a:cubicBezTo>
                  <a:pt x="52" y="343"/>
                  <a:pt x="218" y="261"/>
                  <a:pt x="252" y="204"/>
                </a:cubicBezTo>
                <a:cubicBezTo>
                  <a:pt x="286" y="147"/>
                  <a:pt x="268" y="79"/>
                  <a:pt x="230" y="45"/>
                </a:cubicBezTo>
                <a:cubicBezTo>
                  <a:pt x="192" y="11"/>
                  <a:pt x="109" y="5"/>
                  <a:pt x="26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pic>
        <p:nvPicPr>
          <p:cNvPr id="5170" name="Picture 11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89076" y="5330825"/>
            <a:ext cx="10636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" name="Freeform 112"/>
          <p:cNvSpPr>
            <a:spLocks/>
          </p:cNvSpPr>
          <p:nvPr/>
        </p:nvSpPr>
        <p:spPr bwMode="auto">
          <a:xfrm>
            <a:off x="1489076" y="5264150"/>
            <a:ext cx="1071563" cy="71438"/>
          </a:xfrm>
          <a:custGeom>
            <a:avLst/>
            <a:gdLst>
              <a:gd name="T0" fmla="*/ 0 w 1134"/>
              <a:gd name="T1" fmla="*/ 2147483647 h 90"/>
              <a:gd name="T2" fmla="*/ 2147483647 w 1134"/>
              <a:gd name="T3" fmla="*/ 0 h 90"/>
              <a:gd name="T4" fmla="*/ 2147483647 w 1134"/>
              <a:gd name="T5" fmla="*/ 2147483647 h 90"/>
              <a:gd name="T6" fmla="*/ 0 w 1134"/>
              <a:gd name="T7" fmla="*/ 2147483647 h 90"/>
              <a:gd name="T8" fmla="*/ 0 60000 65536"/>
              <a:gd name="T9" fmla="*/ 0 60000 65536"/>
              <a:gd name="T10" fmla="*/ 0 60000 65536"/>
              <a:gd name="T11" fmla="*/ 0 60000 65536"/>
              <a:gd name="T12" fmla="*/ 0 w 1134"/>
              <a:gd name="T13" fmla="*/ 0 h 90"/>
              <a:gd name="T14" fmla="*/ 1134 w 1134"/>
              <a:gd name="T15" fmla="*/ 90 h 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34" h="90">
                <a:moveTo>
                  <a:pt x="0" y="90"/>
                </a:moveTo>
                <a:lnTo>
                  <a:pt x="1134" y="0"/>
                </a:lnTo>
                <a:lnTo>
                  <a:pt x="1134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grpSp>
        <p:nvGrpSpPr>
          <p:cNvPr id="6" name="Group 113"/>
          <p:cNvGrpSpPr>
            <a:grpSpLocks/>
          </p:cNvGrpSpPr>
          <p:nvPr/>
        </p:nvGrpSpPr>
        <p:grpSpPr bwMode="auto">
          <a:xfrm rot="203983">
            <a:off x="2701926" y="6099175"/>
            <a:ext cx="257175" cy="109538"/>
            <a:chOff x="3324" y="2886"/>
            <a:chExt cx="1134" cy="839"/>
          </a:xfrm>
        </p:grpSpPr>
        <p:pic>
          <p:nvPicPr>
            <p:cNvPr id="5176" name="Picture 11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324" y="2969"/>
              <a:ext cx="112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77" name="Freeform 115"/>
            <p:cNvSpPr>
              <a:spLocks/>
            </p:cNvSpPr>
            <p:nvPr/>
          </p:nvSpPr>
          <p:spPr bwMode="auto">
            <a:xfrm>
              <a:off x="3324" y="2886"/>
              <a:ext cx="1134" cy="90"/>
            </a:xfrm>
            <a:custGeom>
              <a:avLst/>
              <a:gdLst>
                <a:gd name="T0" fmla="*/ 0 w 1134"/>
                <a:gd name="T1" fmla="*/ 90 h 90"/>
                <a:gd name="T2" fmla="*/ 1134 w 1134"/>
                <a:gd name="T3" fmla="*/ 0 h 90"/>
                <a:gd name="T4" fmla="*/ 1134 w 1134"/>
                <a:gd name="T5" fmla="*/ 90 h 90"/>
                <a:gd name="T6" fmla="*/ 0 w 1134"/>
                <a:gd name="T7" fmla="*/ 9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4"/>
                <a:gd name="T13" fmla="*/ 0 h 90"/>
                <a:gd name="T14" fmla="*/ 1134 w 1134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4" h="90">
                  <a:moveTo>
                    <a:pt x="0" y="90"/>
                  </a:moveTo>
                  <a:lnTo>
                    <a:pt x="1134" y="0"/>
                  </a:lnTo>
                  <a:lnTo>
                    <a:pt x="1134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5173" name="Rectangle 1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7514" y="4387850"/>
            <a:ext cx="4073423" cy="54752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Вывод </a:t>
            </a:r>
            <a:r>
              <a:rPr lang="ru-RU" altLang="ko-KR" dirty="0" err="1" smtClean="0">
                <a:solidFill>
                  <a:srgbClr val="000000"/>
                </a:solidFill>
                <a:sym typeface="Wingdings" pitchFamily="2" charset="2"/>
              </a:rPr>
              <a:t>контента</a:t>
            </a: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 на экран монитора + подзарядка</a:t>
            </a:r>
            <a:endParaRPr lang="ko-KR" altLang="en-US" dirty="0" smtClean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ko-KR" altLang="en-US" dirty="0" smtClean="0">
                <a:solidFill>
                  <a:srgbClr val="000000"/>
                </a:solidFill>
                <a:sym typeface="Wingdings" pitchFamily="2" charset="2"/>
              </a:rPr>
              <a:t>  </a:t>
            </a:r>
            <a:r>
              <a:rPr lang="en-US" altLang="ko-KR" dirty="0" smtClean="0">
                <a:solidFill>
                  <a:srgbClr val="000000"/>
                </a:solidFill>
                <a:sym typeface="Wingdings" pitchFamily="2" charset="2"/>
              </a:rPr>
              <a:t>- </a:t>
            </a:r>
            <a:r>
              <a:rPr lang="ru-RU" altLang="ko-KR" dirty="0" smtClean="0">
                <a:solidFill>
                  <a:srgbClr val="000000"/>
                </a:solidFill>
                <a:sym typeface="Wingdings" pitchFamily="2" charset="2"/>
              </a:rPr>
              <a:t>Соединение</a:t>
            </a:r>
            <a:r>
              <a:rPr lang="en-US" altLang="ko-KR" dirty="0" smtClean="0">
                <a:solidFill>
                  <a:srgbClr val="000000"/>
                </a:solidFill>
                <a:sym typeface="Wingdings" pitchFamily="2" charset="2"/>
              </a:rPr>
              <a:t>: Micro USB  HDMI port</a:t>
            </a:r>
            <a:endParaRPr lang="ko-KR" altLang="en-US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5174" name="Picture 117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17814" y="5091115"/>
            <a:ext cx="1481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 Box 5"/>
          <p:cNvSpPr txBox="1">
            <a:spLocks noChangeArrowheads="1"/>
          </p:cNvSpPr>
          <p:nvPr/>
        </p:nvSpPr>
        <p:spPr bwMode="auto">
          <a:xfrm>
            <a:off x="1" y="87313"/>
            <a:ext cx="4801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11.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MA/MS53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" name="Rectangle 51"/>
          <p:cNvSpPr>
            <a:spLocks noChangeArrowheads="1"/>
          </p:cNvSpPr>
          <p:nvPr/>
        </p:nvSpPr>
        <p:spPr bwMode="auto">
          <a:xfrm>
            <a:off x="8688075" y="213261"/>
            <a:ext cx="315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USP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6" name="AutoShape 4"/>
          <p:cNvSpPr>
            <a:spLocks noChangeArrowheads="1"/>
          </p:cNvSpPr>
          <p:nvPr/>
        </p:nvSpPr>
        <p:spPr bwMode="auto">
          <a:xfrm>
            <a:off x="5154612" y="1312864"/>
            <a:ext cx="4478907" cy="2447600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400">
              <a:solidFill>
                <a:srgbClr val="000000"/>
              </a:solidFill>
              <a:latin typeface="돋움" pitchFamily="50" charset="-127"/>
            </a:endParaRPr>
          </a:p>
        </p:txBody>
      </p:sp>
      <p:sp>
        <p:nvSpPr>
          <p:cNvPr id="87" name="Text Box 5" descr="격자 울타리"/>
          <p:cNvSpPr txBox="1">
            <a:spLocks noChangeArrowheads="1"/>
          </p:cNvSpPr>
          <p:nvPr/>
        </p:nvSpPr>
        <p:spPr bwMode="auto">
          <a:xfrm>
            <a:off x="5154613" y="1312862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, Функции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 Smart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5169024" y="1600224"/>
            <a:ext cx="4464496" cy="2102472"/>
            <a:chOff x="5169024" y="1628800"/>
            <a:chExt cx="4464496" cy="2102472"/>
          </a:xfrm>
        </p:grpSpPr>
        <p:pic>
          <p:nvPicPr>
            <p:cNvPr id="89" name="Picture 11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169024" y="1628800"/>
              <a:ext cx="4249738" cy="206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Box 89"/>
            <p:cNvSpPr txBox="1"/>
            <p:nvPr/>
          </p:nvSpPr>
          <p:spPr>
            <a:xfrm>
              <a:off x="5392192" y="1792271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Социальное ТВ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b="0" dirty="0" smtClean="0"/>
                <a:t>(соц. </a:t>
              </a:r>
              <a:r>
                <a:rPr lang="ru-RU" sz="900" b="0" dirty="0" err="1" smtClean="0"/>
                <a:t>медиа</a:t>
              </a:r>
              <a:r>
                <a:rPr lang="ru-RU" sz="900" b="0" dirty="0" smtClean="0"/>
                <a:t>)</a:t>
              </a:r>
              <a:endParaRPr lang="en-US" sz="900" b="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241032" y="2132856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Запись ТВ 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ru-RU" sz="900" dirty="0" smtClean="0"/>
                <a:t>программ</a:t>
              </a:r>
              <a:endParaRPr lang="en-US" sz="900" b="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241032" y="256490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Интернет</a:t>
              </a:r>
            </a:p>
            <a:p>
              <a:pPr>
                <a:spcBef>
                  <a:spcPts val="0"/>
                </a:spcBef>
                <a:buNone/>
              </a:pPr>
              <a:endParaRPr lang="en-US" sz="900" b="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41032" y="2932259"/>
              <a:ext cx="266429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Удобный пользовательский интерфейс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1232" y="3126160"/>
              <a:ext cx="100811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Видеозвонки</a:t>
              </a:r>
              <a:endParaRPr lang="en-US" sz="900" b="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609184" y="1684372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LG Apps.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разнообразие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121352" y="1691516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uk-UA" sz="900" dirty="0" err="1" smtClean="0"/>
                <a:t>Прямой</a:t>
              </a:r>
              <a:r>
                <a:rPr lang="uk-UA" sz="900" dirty="0" smtClean="0"/>
                <a:t> </a:t>
              </a:r>
              <a:r>
                <a:rPr lang="en-US" sz="900" dirty="0" err="1" smtClean="0"/>
                <a:t>WiFi</a:t>
              </a:r>
              <a:r>
                <a:rPr lang="en-US" sz="900" dirty="0" smtClean="0"/>
                <a:t>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251080" y="2420888"/>
              <a:ext cx="1296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en-US" sz="900" dirty="0" smtClean="0"/>
                <a:t>DLNA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900" b="0" dirty="0" smtClean="0"/>
                <a:t>(</a:t>
              </a:r>
              <a:r>
                <a:rPr lang="ru-RU" sz="900" b="0" dirty="0" smtClean="0"/>
                <a:t>передача </a:t>
              </a:r>
              <a:r>
                <a:rPr lang="ru-RU" sz="900" b="0" dirty="0" err="1" smtClean="0"/>
                <a:t>контента</a:t>
              </a:r>
              <a:r>
                <a:rPr lang="en-US" sz="900" b="0" dirty="0" smtClean="0"/>
                <a:t>)</a:t>
              </a:r>
              <a:endParaRPr lang="en-US" sz="900" b="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457056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</a:t>
              </a:r>
              <a:r>
                <a:rPr lang="ru-RU" sz="900" dirty="0" err="1" smtClean="0"/>
                <a:t>Десктоп</a:t>
              </a:r>
              <a:endParaRPr lang="en-US" sz="900" b="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609184" y="3500440"/>
              <a:ext cx="108012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ru-RU" sz="900" dirty="0" smtClean="0"/>
                <a:t> Телевизор</a:t>
              </a:r>
              <a:endParaRPr lang="en-US" sz="900" b="0" dirty="0"/>
            </a:p>
          </p:txBody>
        </p:sp>
      </p:grpSp>
      <p:sp>
        <p:nvSpPr>
          <p:cNvPr id="100" name="Rectangle 100"/>
          <p:cNvSpPr>
            <a:spLocks noChangeArrowheads="1"/>
          </p:cNvSpPr>
          <p:nvPr/>
        </p:nvSpPr>
        <p:spPr bwMode="auto">
          <a:xfrm>
            <a:off x="9090024" y="1368449"/>
            <a:ext cx="471488" cy="217487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 dirty="0" smtClean="0">
                <a:solidFill>
                  <a:srgbClr val="000000"/>
                </a:solidFill>
              </a:rPr>
              <a:t>MS</a:t>
            </a:r>
            <a:r>
              <a:rPr lang="ru-RU" altLang="ko-KR" sz="800" dirty="0" smtClean="0">
                <a:solidFill>
                  <a:srgbClr val="000000"/>
                </a:solidFill>
              </a:rPr>
              <a:t>5</a:t>
            </a:r>
            <a:r>
              <a:rPr lang="en-US" altLang="ko-KR" sz="800" dirty="0" smtClean="0">
                <a:solidFill>
                  <a:srgbClr val="000000"/>
                </a:solidFill>
              </a:rPr>
              <a:t>3</a:t>
            </a:r>
            <a:endParaRPr lang="en-US" altLang="ko-KR" sz="800" dirty="0">
              <a:solidFill>
                <a:srgbClr val="000000"/>
              </a:solidFill>
            </a:endParaRPr>
          </a:p>
        </p:txBody>
      </p:sp>
      <p:sp>
        <p:nvSpPr>
          <p:cNvPr id="101" name="Text Box 61" descr="격자 울타리"/>
          <p:cNvSpPr txBox="1">
            <a:spLocks noChangeArrowheads="1"/>
          </p:cNvSpPr>
          <p:nvPr/>
        </p:nvSpPr>
        <p:spPr bwMode="auto">
          <a:xfrm>
            <a:off x="5149851" y="397192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uk-UA" altLang="ko-KR" sz="1400" dirty="0" smtClean="0">
                <a:solidFill>
                  <a:srgbClr val="000000"/>
                </a:solidFill>
                <a:sym typeface="Wingdings" pitchFamily="2" charset="2"/>
              </a:rPr>
              <a:t>  </a:t>
            </a: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Удобство</a:t>
            </a:r>
            <a:r>
              <a:rPr lang="uk-UA" altLang="ko-KR" sz="1400" dirty="0" smtClean="0">
                <a:solidFill>
                  <a:srgbClr val="000000"/>
                </a:solidFill>
                <a:sym typeface="Wingdings" pitchFamily="2" charset="2"/>
              </a:rPr>
              <a:t> для </a:t>
            </a: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пользователя</a:t>
            </a:r>
            <a:r>
              <a:rPr lang="en-US" altLang="ko-K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02" name="Text Box 106"/>
          <p:cNvSpPr txBox="1">
            <a:spLocks noChangeArrowheads="1"/>
          </p:cNvSpPr>
          <p:nvPr/>
        </p:nvSpPr>
        <p:spPr bwMode="auto">
          <a:xfrm>
            <a:off x="5366604" y="4321177"/>
            <a:ext cx="1321196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err="1" smtClean="0">
                <a:solidFill>
                  <a:srgbClr val="000000"/>
                </a:solidFill>
              </a:rPr>
              <a:t>Экологичность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103" name="Text Box 114"/>
          <p:cNvSpPr txBox="1">
            <a:spLocks noChangeArrowheads="1"/>
          </p:cNvSpPr>
          <p:nvPr/>
        </p:nvSpPr>
        <p:spPr bwMode="auto">
          <a:xfrm>
            <a:off x="6954044" y="4321177"/>
            <a:ext cx="1058303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sz="1100" i="1" dirty="0" smtClean="0">
                <a:solidFill>
                  <a:srgbClr val="000000"/>
                </a:solidFill>
              </a:rPr>
              <a:t>PIP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104" name="Text Box 116"/>
          <p:cNvSpPr txBox="1">
            <a:spLocks noChangeArrowheads="1"/>
          </p:cNvSpPr>
          <p:nvPr/>
        </p:nvSpPr>
        <p:spPr bwMode="auto">
          <a:xfrm>
            <a:off x="8216399" y="4365104"/>
            <a:ext cx="12731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Функция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1100" i="1" dirty="0" smtClean="0">
                <a:solidFill>
                  <a:srgbClr val="000000"/>
                </a:solidFill>
              </a:rPr>
              <a:t>USB </a:t>
            </a:r>
            <a:r>
              <a:rPr lang="en-US" altLang="ko-KR" sz="1100" i="1" dirty="0">
                <a:solidFill>
                  <a:srgbClr val="000000"/>
                </a:solidFill>
              </a:rPr>
              <a:t>Quick View</a:t>
            </a:r>
          </a:p>
        </p:txBody>
      </p:sp>
      <p:sp>
        <p:nvSpPr>
          <p:cNvPr id="105" name="Rectangle 103"/>
          <p:cNvSpPr>
            <a:spLocks noChangeArrowheads="1"/>
          </p:cNvSpPr>
          <p:nvPr/>
        </p:nvSpPr>
        <p:spPr bwMode="auto">
          <a:xfrm>
            <a:off x="8515099" y="4019352"/>
            <a:ext cx="471488" cy="217488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MA53</a:t>
            </a:r>
          </a:p>
        </p:txBody>
      </p:sp>
      <p:sp>
        <p:nvSpPr>
          <p:cNvPr id="106" name="Rectangle 103"/>
          <p:cNvSpPr>
            <a:spLocks noChangeArrowheads="1"/>
          </p:cNvSpPr>
          <p:nvPr/>
        </p:nvSpPr>
        <p:spPr bwMode="auto">
          <a:xfrm>
            <a:off x="9086600" y="4019352"/>
            <a:ext cx="471488" cy="217488"/>
          </a:xfrm>
          <a:prstGeom prst="rect">
            <a:avLst/>
          </a:prstGeom>
          <a:noFill/>
          <a:ln w="3175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91381" tIns="45693" rIns="91381" bIns="45693" anchor="ctr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800" dirty="0">
                <a:solidFill>
                  <a:srgbClr val="000000"/>
                </a:solidFill>
              </a:rPr>
              <a:t>MS53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88"/>
          <p:cNvSpPr txBox="1">
            <a:spLocks noChangeArrowheads="1"/>
          </p:cNvSpPr>
          <p:nvPr/>
        </p:nvSpPr>
        <p:spPr bwMode="auto">
          <a:xfrm>
            <a:off x="65088" y="104775"/>
            <a:ext cx="36449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ru-RU" altLang="ko-KR" sz="1800" dirty="0" smtClean="0"/>
              <a:t>Модельный ряд - </a:t>
            </a:r>
            <a:r>
              <a:rPr lang="ru-RU" altLang="ko-KR" sz="1800" dirty="0" smtClean="0">
                <a:solidFill>
                  <a:srgbClr val="CC0066"/>
                </a:solidFill>
              </a:rPr>
              <a:t>МОНИТОРЫ</a:t>
            </a:r>
            <a:endParaRPr lang="en-US" altLang="ko-KR" sz="1800" dirty="0">
              <a:solidFill>
                <a:srgbClr val="CC0066"/>
              </a:solidFill>
            </a:endParaRPr>
          </a:p>
        </p:txBody>
      </p:sp>
      <p:sp>
        <p:nvSpPr>
          <p:cNvPr id="47108" name="Rectangle 4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70750" y="6527800"/>
            <a:ext cx="750888" cy="263525"/>
          </a:xfrm>
          <a:prstGeom prst="rect">
            <a:avLst/>
          </a:prstGeom>
          <a:solidFill>
            <a:srgbClr val="FF99CC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lnSpc>
                <a:spcPct val="50000"/>
              </a:lnSpc>
              <a:spcBef>
                <a:spcPct val="20000"/>
              </a:spcBef>
              <a:buFontTx/>
              <a:buNone/>
            </a:pPr>
            <a:r>
              <a:rPr kumimoji="0" lang="en-US" altLang="ko-KR" sz="1000">
                <a:solidFill>
                  <a:srgbClr val="000000"/>
                </a:solidFill>
              </a:rPr>
              <a:t>Cinema</a:t>
            </a:r>
          </a:p>
          <a:p>
            <a:pPr algn="ctr" latinLnBrk="0">
              <a:lnSpc>
                <a:spcPct val="50000"/>
              </a:lnSpc>
              <a:spcBef>
                <a:spcPct val="20000"/>
              </a:spcBef>
              <a:buFontTx/>
              <a:buNone/>
            </a:pPr>
            <a:r>
              <a:rPr kumimoji="0" lang="en-US" altLang="ko-KR" sz="1000">
                <a:solidFill>
                  <a:srgbClr val="000000"/>
                </a:solidFill>
              </a:rPr>
              <a:t>Screen</a:t>
            </a:r>
          </a:p>
        </p:txBody>
      </p:sp>
      <p:sp>
        <p:nvSpPr>
          <p:cNvPr id="47109" name="Rectangle 4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104188" y="6527800"/>
            <a:ext cx="750887" cy="263525"/>
          </a:xfrm>
          <a:prstGeom prst="rect">
            <a:avLst/>
          </a:prstGeom>
          <a:solidFill>
            <a:srgbClr val="FFE1FF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 sz="1000">
                <a:solidFill>
                  <a:srgbClr val="000000"/>
                </a:solidFill>
              </a:rPr>
              <a:t>IPS</a:t>
            </a:r>
          </a:p>
        </p:txBody>
      </p:sp>
      <p:sp>
        <p:nvSpPr>
          <p:cNvPr id="47110" name="Rectangle 4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48738" y="6527800"/>
            <a:ext cx="750887" cy="2635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lnSpc>
                <a:spcPct val="80000"/>
              </a:lnSpc>
              <a:buFontTx/>
              <a:buNone/>
            </a:pPr>
            <a:r>
              <a:rPr kumimoji="0" lang="en-US" altLang="ko-KR" sz="1000">
                <a:solidFill>
                  <a:srgbClr val="000000"/>
                </a:solidFill>
              </a:rPr>
              <a:t>TN</a:t>
            </a:r>
          </a:p>
        </p:txBody>
      </p:sp>
      <p:sp>
        <p:nvSpPr>
          <p:cNvPr id="47111" name="TextBox 29"/>
          <p:cNvSpPr txBox="1">
            <a:spLocks noChangeArrowheads="1"/>
          </p:cNvSpPr>
          <p:nvPr/>
        </p:nvSpPr>
        <p:spPr bwMode="auto">
          <a:xfrm>
            <a:off x="6897688" y="620713"/>
            <a:ext cx="2500312" cy="21907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ru-RU" altLang="ko-KR" sz="1100" dirty="0" smtClean="0">
                <a:solidFill>
                  <a:srgbClr val="000000"/>
                </a:solidFill>
              </a:rPr>
              <a:t>Уникальные свойства продукта</a:t>
            </a:r>
            <a:endParaRPr kumimoji="0" lang="ko-KR" altLang="en-US" sz="1100" dirty="0">
              <a:solidFill>
                <a:srgbClr val="000000"/>
              </a:solidFill>
            </a:endParaRPr>
          </a:p>
        </p:txBody>
      </p:sp>
      <p:sp>
        <p:nvSpPr>
          <p:cNvPr id="47112" name="Text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06664" y="903288"/>
            <a:ext cx="46006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57263" latinLnBrk="0"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</a:rPr>
              <a:t>Дизайн</a:t>
            </a:r>
            <a:endParaRPr kumimoji="0" lang="ko-KR" altLang="en-US" sz="1000" u="sng" dirty="0">
              <a:solidFill>
                <a:srgbClr val="000000"/>
              </a:solidFill>
            </a:endParaRPr>
          </a:p>
        </p:txBody>
      </p:sp>
      <p:sp>
        <p:nvSpPr>
          <p:cNvPr id="47113" name="Text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542823" y="903288"/>
            <a:ext cx="556243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57263" latinLnBrk="0"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</a:rPr>
              <a:t>Функции</a:t>
            </a:r>
            <a:endParaRPr kumimoji="0" lang="en-US" altLang="ko-KR" sz="1000" u="sng" dirty="0">
              <a:solidFill>
                <a:srgbClr val="000000"/>
              </a:solidFill>
            </a:endParaRPr>
          </a:p>
        </p:txBody>
      </p:sp>
      <p:sp>
        <p:nvSpPr>
          <p:cNvPr id="47114" name="Text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09334" y="903288"/>
            <a:ext cx="54662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57263" latinLnBrk="0"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</a:rPr>
              <a:t>Матрица</a:t>
            </a:r>
            <a:endParaRPr kumimoji="0" lang="ko-KR" altLang="en-US" sz="1000" u="sng" dirty="0">
              <a:solidFill>
                <a:srgbClr val="000000"/>
              </a:solidFill>
            </a:endParaRPr>
          </a:p>
        </p:txBody>
      </p:sp>
      <p:sp>
        <p:nvSpPr>
          <p:cNvPr id="47115" name="AutoShape 126"/>
          <p:cNvSpPr>
            <a:spLocks noChangeArrowheads="1"/>
          </p:cNvSpPr>
          <p:nvPr/>
        </p:nvSpPr>
        <p:spPr bwMode="auto">
          <a:xfrm rot="5400000">
            <a:off x="6942931" y="2285207"/>
            <a:ext cx="1785937" cy="501650"/>
          </a:xfrm>
          <a:prstGeom prst="homePlate">
            <a:avLst>
              <a:gd name="adj" fmla="val 43298"/>
            </a:avLst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endParaRPr kumimoji="0" lang="ko-KR" altLang="en-US" sz="900" i="1"/>
          </a:p>
        </p:txBody>
      </p:sp>
      <p:sp>
        <p:nvSpPr>
          <p:cNvPr id="47116" name="Text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10475" y="2587625"/>
            <a:ext cx="45561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57263" latinLnBrk="0">
              <a:lnSpc>
                <a:spcPct val="80000"/>
              </a:lnSpc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</a:rPr>
              <a:t>CINEMA</a:t>
            </a:r>
          </a:p>
          <a:p>
            <a:pPr algn="ctr" defTabSz="957263" latinLnBrk="0">
              <a:lnSpc>
                <a:spcPct val="80000"/>
              </a:lnSpc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</a:rPr>
              <a:t>Screen</a:t>
            </a:r>
          </a:p>
        </p:txBody>
      </p:sp>
      <p:sp>
        <p:nvSpPr>
          <p:cNvPr id="47117" name="AutoShape 126"/>
          <p:cNvSpPr>
            <a:spLocks noChangeArrowheads="1"/>
          </p:cNvSpPr>
          <p:nvPr/>
        </p:nvSpPr>
        <p:spPr bwMode="auto">
          <a:xfrm rot="5400000">
            <a:off x="5368132" y="2721769"/>
            <a:ext cx="3625850" cy="503237"/>
          </a:xfrm>
          <a:prstGeom prst="homePlate">
            <a:avLst>
              <a:gd name="adj" fmla="val 43130"/>
            </a:avLst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endParaRPr kumimoji="0" lang="ko-KR" altLang="en-US" sz="900"/>
          </a:p>
        </p:txBody>
      </p:sp>
      <p:sp>
        <p:nvSpPr>
          <p:cNvPr id="47118" name="Text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064375" y="1338263"/>
            <a:ext cx="185738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57263" latinLnBrk="0"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</a:rPr>
              <a:t>IPS</a:t>
            </a:r>
          </a:p>
        </p:txBody>
      </p:sp>
      <p:sp>
        <p:nvSpPr>
          <p:cNvPr id="47119" name="Line 73"/>
          <p:cNvSpPr>
            <a:spLocks noChangeShapeType="1"/>
          </p:cNvSpPr>
          <p:nvPr/>
        </p:nvSpPr>
        <p:spPr bwMode="auto">
          <a:xfrm>
            <a:off x="80963" y="2522538"/>
            <a:ext cx="662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20" name="Rectangle 5"/>
          <p:cNvSpPr>
            <a:spLocks noChangeArrowheads="1"/>
          </p:cNvSpPr>
          <p:nvPr/>
        </p:nvSpPr>
        <p:spPr bwMode="auto">
          <a:xfrm>
            <a:off x="3930650" y="1065213"/>
            <a:ext cx="257175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QHD</a:t>
            </a:r>
          </a:p>
        </p:txBody>
      </p:sp>
      <p:sp>
        <p:nvSpPr>
          <p:cNvPr id="47121" name="Text Box 7"/>
          <p:cNvSpPr txBox="1">
            <a:spLocks noChangeArrowheads="1"/>
          </p:cNvSpPr>
          <p:nvPr/>
        </p:nvSpPr>
        <p:spPr bwMode="auto">
          <a:xfrm>
            <a:off x="3930650" y="1236663"/>
            <a:ext cx="128588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27</a:t>
            </a:r>
          </a:p>
        </p:txBody>
      </p:sp>
      <p:sp>
        <p:nvSpPr>
          <p:cNvPr id="47122" name="Rectangle 50"/>
          <p:cNvSpPr>
            <a:spLocks noChangeArrowheads="1"/>
          </p:cNvSpPr>
          <p:nvPr/>
        </p:nvSpPr>
        <p:spPr bwMode="auto">
          <a:xfrm>
            <a:off x="76200" y="882650"/>
            <a:ext cx="628328" cy="1546225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46794" tIns="45714" rIns="46794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uk-UA" altLang="ko-KR" sz="1000" dirty="0" err="1" smtClean="0">
                <a:solidFill>
                  <a:srgbClr val="000000"/>
                </a:solidFill>
                <a:sym typeface="Wingdings" pitchFamily="2" charset="2"/>
              </a:rPr>
              <a:t>Премиум</a:t>
            </a:r>
            <a:endParaRPr kumimoji="0" lang="uk-UA" altLang="ko-KR" sz="10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uk-UA" altLang="ko-KR" sz="1000" dirty="0" err="1" smtClean="0">
                <a:solidFill>
                  <a:srgbClr val="000000"/>
                </a:solidFill>
                <a:sym typeface="Wingdings" pitchFamily="2" charset="2"/>
              </a:rPr>
              <a:t>сегм</a:t>
            </a:r>
            <a:r>
              <a:rPr kumimoji="0" lang="uk-UA" altLang="ko-KR" dirty="0" smtClean="0">
                <a:solidFill>
                  <a:srgbClr val="000000"/>
                </a:solidFill>
                <a:sym typeface="Wingdings" pitchFamily="2" charset="2"/>
              </a:rPr>
              <a:t>. </a:t>
            </a: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uk-UA" altLang="ko-KR" dirty="0" smtClean="0">
                <a:solidFill>
                  <a:srgbClr val="000000"/>
                </a:solidFill>
                <a:sym typeface="Wingdings" pitchFamily="2" charset="2"/>
              </a:rPr>
              <a:t>/</a:t>
            </a: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 dirty="0" smtClean="0">
                <a:solidFill>
                  <a:srgbClr val="CC0066"/>
                </a:solidFill>
                <a:sym typeface="Wingdings" pitchFamily="2" charset="2"/>
              </a:rPr>
              <a:t>High</a:t>
            </a:r>
            <a:endParaRPr kumimoji="0" lang="en-US" altLang="ko-KR" dirty="0">
              <a:solidFill>
                <a:srgbClr val="CC0066"/>
              </a:solidFill>
              <a:sym typeface="Wingdings" pitchFamily="2" charset="2"/>
            </a:endParaRP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 dirty="0">
                <a:solidFill>
                  <a:srgbClr val="CC0066"/>
                </a:solidFill>
                <a:sym typeface="Wingdings" pitchFamily="2" charset="2"/>
              </a:rPr>
              <a:t>-end</a:t>
            </a:r>
          </a:p>
        </p:txBody>
      </p:sp>
      <p:sp>
        <p:nvSpPr>
          <p:cNvPr id="47123" name="Rectangle 51"/>
          <p:cNvSpPr>
            <a:spLocks noChangeArrowheads="1"/>
          </p:cNvSpPr>
          <p:nvPr/>
        </p:nvSpPr>
        <p:spPr bwMode="auto">
          <a:xfrm>
            <a:off x="76200" y="2571750"/>
            <a:ext cx="628328" cy="2286000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46794" tIns="45714" rIns="46794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ru-RU" altLang="ko-KR" sz="1000" dirty="0" smtClean="0">
                <a:sym typeface="Wingdings" pitchFamily="2" charset="2"/>
              </a:rPr>
              <a:t>Средний</a:t>
            </a: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ru-RU" altLang="ko-KR" sz="1000" dirty="0" err="1" smtClean="0">
                <a:sym typeface="Wingdings" pitchFamily="2" charset="2"/>
              </a:rPr>
              <a:t>сегм</a:t>
            </a:r>
            <a:r>
              <a:rPr kumimoji="0" lang="ru-RU" altLang="ko-KR" sz="1000" dirty="0" smtClean="0">
                <a:sym typeface="Wingdings" pitchFamily="2" charset="2"/>
              </a:rPr>
              <a:t>.</a:t>
            </a: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ru-RU" altLang="ko-KR" sz="1000" dirty="0" smtClean="0">
                <a:sym typeface="Wingdings" pitchFamily="2" charset="2"/>
              </a:rPr>
              <a:t>/</a:t>
            </a: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 dirty="0" smtClean="0">
                <a:solidFill>
                  <a:srgbClr val="CC0066"/>
                </a:solidFill>
                <a:sym typeface="Wingdings" pitchFamily="2" charset="2"/>
              </a:rPr>
              <a:t>Mid</a:t>
            </a:r>
            <a:endParaRPr kumimoji="0" lang="en-US" altLang="ko-KR" dirty="0">
              <a:solidFill>
                <a:srgbClr val="CC0066"/>
              </a:solidFill>
              <a:sym typeface="Wingdings" pitchFamily="2" charset="2"/>
            </a:endParaRP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 dirty="0">
                <a:solidFill>
                  <a:srgbClr val="CC0066"/>
                </a:solidFill>
                <a:sym typeface="Wingdings" pitchFamily="2" charset="2"/>
              </a:rPr>
              <a:t>-end</a:t>
            </a:r>
          </a:p>
        </p:txBody>
      </p:sp>
      <p:sp>
        <p:nvSpPr>
          <p:cNvPr id="47124" name="Rectangle 35"/>
          <p:cNvSpPr>
            <a:spLocks noChangeArrowheads="1"/>
          </p:cNvSpPr>
          <p:nvPr/>
        </p:nvSpPr>
        <p:spPr bwMode="auto">
          <a:xfrm>
            <a:off x="4471988" y="2601913"/>
            <a:ext cx="1836737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CINEMA SCREEN, MHL, Speaker</a:t>
            </a:r>
          </a:p>
        </p:txBody>
      </p:sp>
      <p:sp>
        <p:nvSpPr>
          <p:cNvPr id="47125" name="Text Box 36"/>
          <p:cNvSpPr txBox="1">
            <a:spLocks noChangeArrowheads="1"/>
          </p:cNvSpPr>
          <p:nvPr/>
        </p:nvSpPr>
        <p:spPr bwMode="auto">
          <a:xfrm>
            <a:off x="4471988" y="2763838"/>
            <a:ext cx="288925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27/23</a:t>
            </a:r>
          </a:p>
        </p:txBody>
      </p:sp>
      <p:sp>
        <p:nvSpPr>
          <p:cNvPr id="47126" name="Rectangle 56"/>
          <p:cNvSpPr>
            <a:spLocks noChangeArrowheads="1"/>
          </p:cNvSpPr>
          <p:nvPr/>
        </p:nvSpPr>
        <p:spPr bwMode="auto">
          <a:xfrm>
            <a:off x="2749550" y="2860675"/>
            <a:ext cx="390525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AH-IPS</a:t>
            </a:r>
          </a:p>
        </p:txBody>
      </p:sp>
      <p:sp>
        <p:nvSpPr>
          <p:cNvPr id="47127" name="Text Box 57"/>
          <p:cNvSpPr txBox="1">
            <a:spLocks noChangeArrowheads="1"/>
          </p:cNvSpPr>
          <p:nvPr/>
        </p:nvSpPr>
        <p:spPr bwMode="gray">
          <a:xfrm>
            <a:off x="2101850" y="2838450"/>
            <a:ext cx="128588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10</a:t>
            </a:r>
          </a:p>
        </p:txBody>
      </p:sp>
      <p:sp>
        <p:nvSpPr>
          <p:cNvPr id="47128" name="Text Box 58"/>
          <p:cNvSpPr txBox="1">
            <a:spLocks noChangeArrowheads="1"/>
          </p:cNvSpPr>
          <p:nvPr/>
        </p:nvSpPr>
        <p:spPr bwMode="auto">
          <a:xfrm>
            <a:off x="2749550" y="3062288"/>
            <a:ext cx="287338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27/23</a:t>
            </a:r>
          </a:p>
        </p:txBody>
      </p:sp>
      <p:sp>
        <p:nvSpPr>
          <p:cNvPr id="47129" name="Rectangle 59"/>
          <p:cNvSpPr>
            <a:spLocks noChangeArrowheads="1"/>
          </p:cNvSpPr>
          <p:nvPr/>
        </p:nvSpPr>
        <p:spPr bwMode="auto">
          <a:xfrm>
            <a:off x="2271713" y="2943225"/>
            <a:ext cx="438150" cy="219075"/>
          </a:xfrm>
          <a:prstGeom prst="rect">
            <a:avLst/>
          </a:prstGeom>
          <a:solidFill>
            <a:srgbClr val="FF99CC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IPS7</a:t>
            </a:r>
          </a:p>
        </p:txBody>
      </p:sp>
      <p:cxnSp>
        <p:nvCxnSpPr>
          <p:cNvPr id="47130" name="AutoShape 69"/>
          <p:cNvCxnSpPr>
            <a:cxnSpLocks noChangeShapeType="1"/>
            <a:stCxn id="47129" idx="3"/>
          </p:cNvCxnSpPr>
          <p:nvPr/>
        </p:nvCxnSpPr>
        <p:spPr bwMode="auto">
          <a:xfrm>
            <a:off x="2709863" y="3052763"/>
            <a:ext cx="3497262" cy="15875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47131" name="Text Box 36"/>
          <p:cNvSpPr txBox="1">
            <a:spLocks noChangeArrowheads="1"/>
          </p:cNvSpPr>
          <p:nvPr/>
        </p:nvSpPr>
        <p:spPr bwMode="auto">
          <a:xfrm>
            <a:off x="4471988" y="3524250"/>
            <a:ext cx="546100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27/23/21.5</a:t>
            </a:r>
          </a:p>
        </p:txBody>
      </p:sp>
      <p:sp>
        <p:nvSpPr>
          <p:cNvPr id="47132" name="Rectangle 56"/>
          <p:cNvSpPr>
            <a:spLocks noChangeArrowheads="1"/>
          </p:cNvSpPr>
          <p:nvPr/>
        </p:nvSpPr>
        <p:spPr bwMode="auto">
          <a:xfrm>
            <a:off x="1390650" y="3367088"/>
            <a:ext cx="392113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AH-IPS</a:t>
            </a:r>
          </a:p>
        </p:txBody>
      </p:sp>
      <p:sp>
        <p:nvSpPr>
          <p:cNvPr id="47133" name="Text Box 57"/>
          <p:cNvSpPr txBox="1">
            <a:spLocks noChangeArrowheads="1"/>
          </p:cNvSpPr>
          <p:nvPr/>
        </p:nvSpPr>
        <p:spPr bwMode="gray">
          <a:xfrm>
            <a:off x="808038" y="3344863"/>
            <a:ext cx="63500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3</a:t>
            </a:r>
          </a:p>
        </p:txBody>
      </p:sp>
      <p:sp>
        <p:nvSpPr>
          <p:cNvPr id="47134" name="Text Box 58"/>
          <p:cNvSpPr txBox="1">
            <a:spLocks noChangeArrowheads="1"/>
          </p:cNvSpPr>
          <p:nvPr/>
        </p:nvSpPr>
        <p:spPr bwMode="auto">
          <a:xfrm>
            <a:off x="1390650" y="3529013"/>
            <a:ext cx="385763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23/21.5</a:t>
            </a:r>
          </a:p>
        </p:txBody>
      </p:sp>
      <p:sp>
        <p:nvSpPr>
          <p:cNvPr id="47135" name="Rectangle 59"/>
          <p:cNvSpPr>
            <a:spLocks noChangeArrowheads="1"/>
          </p:cNvSpPr>
          <p:nvPr/>
        </p:nvSpPr>
        <p:spPr bwMode="auto">
          <a:xfrm>
            <a:off x="912813" y="3408363"/>
            <a:ext cx="438150" cy="219075"/>
          </a:xfrm>
          <a:prstGeom prst="rect">
            <a:avLst/>
          </a:prstGeom>
          <a:solidFill>
            <a:srgbClr val="FFE1FF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IPS5</a:t>
            </a:r>
          </a:p>
        </p:txBody>
      </p:sp>
      <p:cxnSp>
        <p:nvCxnSpPr>
          <p:cNvPr id="47136" name="AutoShape 69"/>
          <p:cNvCxnSpPr>
            <a:cxnSpLocks noChangeShapeType="1"/>
            <a:stCxn id="47135" idx="3"/>
            <a:endCxn id="47140" idx="1"/>
          </p:cNvCxnSpPr>
          <p:nvPr/>
        </p:nvCxnSpPr>
        <p:spPr bwMode="auto">
          <a:xfrm>
            <a:off x="1350963" y="3517900"/>
            <a:ext cx="2643187" cy="1588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47137" name="Rectangle 50"/>
          <p:cNvSpPr>
            <a:spLocks noChangeArrowheads="1"/>
          </p:cNvSpPr>
          <p:nvPr/>
        </p:nvSpPr>
        <p:spPr bwMode="auto">
          <a:xfrm>
            <a:off x="76200" y="4929188"/>
            <a:ext cx="628328" cy="1439862"/>
          </a:xfrm>
          <a:prstGeom prst="rect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46794" tIns="45714" rIns="46794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ru-RU" altLang="ko-KR" sz="1000" dirty="0" smtClean="0">
                <a:solidFill>
                  <a:srgbClr val="000000"/>
                </a:solidFill>
                <a:sym typeface="Wingdings" pitchFamily="2" charset="2"/>
              </a:rPr>
              <a:t>Базовый</a:t>
            </a: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ru-RU" altLang="ko-KR" sz="1000" dirty="0" err="1" smtClean="0">
                <a:solidFill>
                  <a:srgbClr val="000000"/>
                </a:solidFill>
                <a:sym typeface="Wingdings" pitchFamily="2" charset="2"/>
              </a:rPr>
              <a:t>сегм</a:t>
            </a:r>
            <a:r>
              <a:rPr kumimoji="0" lang="ru-RU" altLang="ko-KR" sz="1000" dirty="0" smtClean="0">
                <a:solidFill>
                  <a:srgbClr val="000000"/>
                </a:solidFill>
                <a:sym typeface="Wingdings" pitchFamily="2" charset="2"/>
              </a:rPr>
              <a:t>.</a:t>
            </a: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ru-RU" altLang="ko-KR" sz="1000" dirty="0" smtClean="0">
                <a:solidFill>
                  <a:srgbClr val="000000"/>
                </a:solidFill>
                <a:sym typeface="Wingdings" pitchFamily="2" charset="2"/>
              </a:rPr>
              <a:t>/</a:t>
            </a: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 dirty="0" smtClean="0">
                <a:solidFill>
                  <a:srgbClr val="CC0066"/>
                </a:solidFill>
                <a:sym typeface="Wingdings" pitchFamily="2" charset="2"/>
              </a:rPr>
              <a:t>Low</a:t>
            </a:r>
            <a:endParaRPr kumimoji="0" lang="en-US" altLang="ko-KR" dirty="0">
              <a:solidFill>
                <a:srgbClr val="CC0066"/>
              </a:solidFill>
              <a:sym typeface="Wingdings" pitchFamily="2" charset="2"/>
            </a:endParaRPr>
          </a:p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 dirty="0">
                <a:solidFill>
                  <a:srgbClr val="CC0066"/>
                </a:solidFill>
                <a:sym typeface="Wingdings" pitchFamily="2" charset="2"/>
              </a:rPr>
              <a:t>-end</a:t>
            </a:r>
          </a:p>
        </p:txBody>
      </p:sp>
      <p:sp>
        <p:nvSpPr>
          <p:cNvPr id="47138" name="Line 37"/>
          <p:cNvSpPr>
            <a:spLocks noChangeShapeType="1"/>
          </p:cNvSpPr>
          <p:nvPr/>
        </p:nvSpPr>
        <p:spPr bwMode="auto">
          <a:xfrm>
            <a:off x="4430713" y="2752725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39" name="Line 37"/>
          <p:cNvSpPr>
            <a:spLocks noChangeShapeType="1"/>
          </p:cNvSpPr>
          <p:nvPr/>
        </p:nvSpPr>
        <p:spPr bwMode="auto">
          <a:xfrm>
            <a:off x="4430713" y="3514725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40" name="Rectangle 38"/>
          <p:cNvSpPr>
            <a:spLocks noChangeArrowheads="1"/>
          </p:cNvSpPr>
          <p:nvPr/>
        </p:nvSpPr>
        <p:spPr bwMode="auto">
          <a:xfrm>
            <a:off x="3994150" y="3408363"/>
            <a:ext cx="436563" cy="219075"/>
          </a:xfrm>
          <a:prstGeom prst="rect">
            <a:avLst/>
          </a:prstGeom>
          <a:solidFill>
            <a:srgbClr val="FF99CC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EA63</a:t>
            </a:r>
          </a:p>
        </p:txBody>
      </p:sp>
      <p:sp>
        <p:nvSpPr>
          <p:cNvPr id="47141" name="Rectangle 38"/>
          <p:cNvSpPr>
            <a:spLocks noChangeArrowheads="1"/>
          </p:cNvSpPr>
          <p:nvPr/>
        </p:nvSpPr>
        <p:spPr bwMode="auto">
          <a:xfrm>
            <a:off x="3994150" y="2646363"/>
            <a:ext cx="436563" cy="219075"/>
          </a:xfrm>
          <a:prstGeom prst="rect">
            <a:avLst/>
          </a:prstGeom>
          <a:solidFill>
            <a:srgbClr val="FF99CC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EA73</a:t>
            </a:r>
          </a:p>
        </p:txBody>
      </p:sp>
      <p:sp>
        <p:nvSpPr>
          <p:cNvPr id="47142" name="Line 73"/>
          <p:cNvSpPr>
            <a:spLocks noChangeShapeType="1"/>
          </p:cNvSpPr>
          <p:nvPr/>
        </p:nvSpPr>
        <p:spPr bwMode="auto">
          <a:xfrm>
            <a:off x="80963" y="4897438"/>
            <a:ext cx="662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43" name="Rectangle 26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6536" y="882650"/>
            <a:ext cx="5930652" cy="54991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latinLnBrk="0">
              <a:spcBef>
                <a:spcPct val="20000"/>
              </a:spcBef>
              <a:buFontTx/>
              <a:buNone/>
            </a:pPr>
            <a:endParaRPr kumimoji="0" lang="ko-KR" altLang="ko-KR">
              <a:solidFill>
                <a:srgbClr val="000000"/>
              </a:solidFill>
            </a:endParaRPr>
          </a:p>
        </p:txBody>
      </p:sp>
      <p:sp>
        <p:nvSpPr>
          <p:cNvPr id="47144" name="Line 118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511550" y="892175"/>
            <a:ext cx="0" cy="548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47145" name="AutoShape 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76536" y="549275"/>
            <a:ext cx="2735014" cy="287338"/>
          </a:xfrm>
          <a:prstGeom prst="homePlate">
            <a:avLst>
              <a:gd name="adj" fmla="val 45584"/>
            </a:avLst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</a:rPr>
              <a:t>2012</a:t>
            </a:r>
          </a:p>
        </p:txBody>
      </p:sp>
      <p:sp>
        <p:nvSpPr>
          <p:cNvPr id="47146" name="AutoShape 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40138" y="549275"/>
            <a:ext cx="2333625" cy="295275"/>
          </a:xfrm>
          <a:prstGeom prst="homePlate">
            <a:avLst>
              <a:gd name="adj" fmla="val 49798"/>
            </a:avLst>
          </a:prstGeom>
          <a:solidFill>
            <a:schemeClr val="tx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2013</a:t>
            </a:r>
          </a:p>
        </p:txBody>
      </p:sp>
      <p:sp>
        <p:nvSpPr>
          <p:cNvPr id="47147" name="Line 37"/>
          <p:cNvSpPr>
            <a:spLocks noChangeShapeType="1"/>
          </p:cNvSpPr>
          <p:nvPr/>
        </p:nvSpPr>
        <p:spPr bwMode="auto">
          <a:xfrm>
            <a:off x="3951288" y="1219200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48" name="Text Box 4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3367088" y="982663"/>
            <a:ext cx="128587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>
                <a:sym typeface="Wingdings" pitchFamily="2" charset="2"/>
              </a:rPr>
              <a:t>12</a:t>
            </a:r>
          </a:p>
        </p:txBody>
      </p:sp>
      <p:sp>
        <p:nvSpPr>
          <p:cNvPr id="47149" name="Text Box 4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4000500" y="2500313"/>
            <a:ext cx="63500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>
                <a:sym typeface="Wingdings" pitchFamily="2" charset="2"/>
              </a:rPr>
              <a:t>3</a:t>
            </a:r>
          </a:p>
        </p:txBody>
      </p:sp>
      <p:sp>
        <p:nvSpPr>
          <p:cNvPr id="47150" name="Text Box 4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4000500" y="3267075"/>
            <a:ext cx="63500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>
                <a:sym typeface="Wingdings" pitchFamily="2" charset="2"/>
              </a:rPr>
              <a:t>3</a:t>
            </a:r>
          </a:p>
        </p:txBody>
      </p:sp>
      <p:sp>
        <p:nvSpPr>
          <p:cNvPr id="47151" name="Line 118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6753225" y="1101725"/>
            <a:ext cx="0" cy="520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ko-KR" altLang="en-US"/>
          </a:p>
        </p:txBody>
      </p:sp>
      <p:sp>
        <p:nvSpPr>
          <p:cNvPr id="47152" name="Text Box 43"/>
          <p:cNvSpPr txBox="1">
            <a:spLocks noChangeArrowheads="1"/>
          </p:cNvSpPr>
          <p:nvPr/>
        </p:nvSpPr>
        <p:spPr bwMode="auto">
          <a:xfrm>
            <a:off x="6929438" y="5154613"/>
            <a:ext cx="503237" cy="846137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TN</a:t>
            </a:r>
          </a:p>
        </p:txBody>
      </p:sp>
      <p:sp>
        <p:nvSpPr>
          <p:cNvPr id="47153" name="Text Box 43"/>
          <p:cNvSpPr txBox="1">
            <a:spLocks noChangeArrowheads="1"/>
          </p:cNvSpPr>
          <p:nvPr/>
        </p:nvSpPr>
        <p:spPr bwMode="auto">
          <a:xfrm>
            <a:off x="8616950" y="5722938"/>
            <a:ext cx="385763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200nits</a:t>
            </a:r>
          </a:p>
        </p:txBody>
      </p:sp>
      <p:sp>
        <p:nvSpPr>
          <p:cNvPr id="47154" name="Text Box 43"/>
          <p:cNvSpPr txBox="1">
            <a:spLocks noChangeArrowheads="1"/>
          </p:cNvSpPr>
          <p:nvPr/>
        </p:nvSpPr>
        <p:spPr bwMode="auto">
          <a:xfrm>
            <a:off x="8612188" y="5176838"/>
            <a:ext cx="385762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250nits</a:t>
            </a:r>
          </a:p>
        </p:txBody>
      </p:sp>
      <p:sp>
        <p:nvSpPr>
          <p:cNvPr id="47155" name="Rectangle 5"/>
          <p:cNvSpPr>
            <a:spLocks noChangeArrowheads="1"/>
          </p:cNvSpPr>
          <p:nvPr/>
        </p:nvSpPr>
        <p:spPr bwMode="auto">
          <a:xfrm>
            <a:off x="4176713" y="1398588"/>
            <a:ext cx="582612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Touch Ten</a:t>
            </a:r>
          </a:p>
        </p:txBody>
      </p:sp>
      <p:sp>
        <p:nvSpPr>
          <p:cNvPr id="47156" name="Text Box 7"/>
          <p:cNvSpPr txBox="1">
            <a:spLocks noChangeArrowheads="1"/>
          </p:cNvSpPr>
          <p:nvPr/>
        </p:nvSpPr>
        <p:spPr bwMode="auto">
          <a:xfrm>
            <a:off x="4176713" y="1608138"/>
            <a:ext cx="127000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23</a:t>
            </a:r>
          </a:p>
        </p:txBody>
      </p:sp>
      <p:sp>
        <p:nvSpPr>
          <p:cNvPr id="47157" name="Rectangle 9"/>
          <p:cNvSpPr>
            <a:spLocks noChangeArrowheads="1"/>
          </p:cNvSpPr>
          <p:nvPr/>
        </p:nvSpPr>
        <p:spPr bwMode="auto">
          <a:xfrm>
            <a:off x="3740150" y="1485900"/>
            <a:ext cx="436563" cy="220663"/>
          </a:xfrm>
          <a:prstGeom prst="rect">
            <a:avLst/>
          </a:prstGeom>
          <a:solidFill>
            <a:srgbClr val="FFE1FF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ET83</a:t>
            </a:r>
          </a:p>
        </p:txBody>
      </p:sp>
      <p:sp>
        <p:nvSpPr>
          <p:cNvPr id="47158" name="Line 37"/>
          <p:cNvSpPr>
            <a:spLocks noChangeShapeType="1"/>
          </p:cNvSpPr>
          <p:nvPr/>
        </p:nvSpPr>
        <p:spPr bwMode="auto">
          <a:xfrm>
            <a:off x="4195763" y="1590675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59" name="Text Box 4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3676650" y="1354138"/>
            <a:ext cx="63500" cy="139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>
                <a:sym typeface="Wingdings" pitchFamily="2" charset="2"/>
              </a:rPr>
              <a:t>2</a:t>
            </a:r>
          </a:p>
        </p:txBody>
      </p:sp>
      <p:sp>
        <p:nvSpPr>
          <p:cNvPr id="47160" name="Rectangle 5"/>
          <p:cNvSpPr>
            <a:spLocks noChangeArrowheads="1"/>
          </p:cNvSpPr>
          <p:nvPr/>
        </p:nvSpPr>
        <p:spPr bwMode="auto">
          <a:xfrm>
            <a:off x="3952875" y="1766888"/>
            <a:ext cx="544513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21:9, MHL</a:t>
            </a:r>
          </a:p>
        </p:txBody>
      </p:sp>
      <p:sp>
        <p:nvSpPr>
          <p:cNvPr id="47161" name="Text Box 7"/>
          <p:cNvSpPr txBox="1">
            <a:spLocks noChangeArrowheads="1"/>
          </p:cNvSpPr>
          <p:nvPr/>
        </p:nvSpPr>
        <p:spPr bwMode="auto">
          <a:xfrm>
            <a:off x="3944938" y="1955800"/>
            <a:ext cx="128587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29</a:t>
            </a:r>
          </a:p>
        </p:txBody>
      </p:sp>
      <p:sp>
        <p:nvSpPr>
          <p:cNvPr id="47162" name="Rectangle 9"/>
          <p:cNvSpPr>
            <a:spLocks noChangeArrowheads="1"/>
          </p:cNvSpPr>
          <p:nvPr/>
        </p:nvSpPr>
        <p:spPr bwMode="auto">
          <a:xfrm>
            <a:off x="3508375" y="1833563"/>
            <a:ext cx="436563" cy="220662"/>
          </a:xfrm>
          <a:prstGeom prst="rect">
            <a:avLst/>
          </a:prstGeom>
          <a:solidFill>
            <a:srgbClr val="FF99CC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EA93</a:t>
            </a:r>
          </a:p>
        </p:txBody>
      </p:sp>
      <p:sp>
        <p:nvSpPr>
          <p:cNvPr id="47163" name="Line 37"/>
          <p:cNvSpPr>
            <a:spLocks noChangeShapeType="1"/>
          </p:cNvSpPr>
          <p:nvPr/>
        </p:nvSpPr>
        <p:spPr bwMode="auto">
          <a:xfrm>
            <a:off x="3963988" y="1938338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64" name="Text Box 4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3381375" y="1701800"/>
            <a:ext cx="127000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>
                <a:sym typeface="Wingdings" pitchFamily="2" charset="2"/>
              </a:rPr>
              <a:t>12</a:t>
            </a:r>
          </a:p>
        </p:txBody>
      </p:sp>
      <p:sp>
        <p:nvSpPr>
          <p:cNvPr id="47165" name="Rectangle 9"/>
          <p:cNvSpPr>
            <a:spLocks noChangeArrowheads="1"/>
          </p:cNvSpPr>
          <p:nvPr/>
        </p:nvSpPr>
        <p:spPr bwMode="auto">
          <a:xfrm>
            <a:off x="3495675" y="1114425"/>
            <a:ext cx="436563" cy="220663"/>
          </a:xfrm>
          <a:prstGeom prst="rect">
            <a:avLst/>
          </a:prstGeom>
          <a:solidFill>
            <a:srgbClr val="FFE1FF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EA83</a:t>
            </a:r>
          </a:p>
        </p:txBody>
      </p:sp>
      <p:sp>
        <p:nvSpPr>
          <p:cNvPr id="47166" name="Text Box 36"/>
          <p:cNvSpPr txBox="1">
            <a:spLocks noChangeArrowheads="1"/>
          </p:cNvSpPr>
          <p:nvPr/>
        </p:nvSpPr>
        <p:spPr bwMode="auto">
          <a:xfrm>
            <a:off x="4471988" y="4071938"/>
            <a:ext cx="801687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27/23.8/23/21.5</a:t>
            </a:r>
          </a:p>
        </p:txBody>
      </p:sp>
      <p:sp>
        <p:nvSpPr>
          <p:cNvPr id="47167" name="Rectangle 56"/>
          <p:cNvSpPr>
            <a:spLocks noChangeArrowheads="1"/>
          </p:cNvSpPr>
          <p:nvPr/>
        </p:nvSpPr>
        <p:spPr bwMode="auto">
          <a:xfrm>
            <a:off x="2924175" y="4343400"/>
            <a:ext cx="390525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AH-IPS</a:t>
            </a:r>
          </a:p>
        </p:txBody>
      </p:sp>
      <p:sp>
        <p:nvSpPr>
          <p:cNvPr id="47168" name="Text Box 57"/>
          <p:cNvSpPr txBox="1">
            <a:spLocks noChangeArrowheads="1"/>
          </p:cNvSpPr>
          <p:nvPr/>
        </p:nvSpPr>
        <p:spPr bwMode="gray">
          <a:xfrm>
            <a:off x="2308225" y="4321175"/>
            <a:ext cx="65088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3</a:t>
            </a:r>
          </a:p>
        </p:txBody>
      </p:sp>
      <p:sp>
        <p:nvSpPr>
          <p:cNvPr id="47169" name="Text Box 58"/>
          <p:cNvSpPr txBox="1">
            <a:spLocks noChangeArrowheads="1"/>
          </p:cNvSpPr>
          <p:nvPr/>
        </p:nvSpPr>
        <p:spPr bwMode="auto">
          <a:xfrm>
            <a:off x="2924175" y="4505325"/>
            <a:ext cx="384175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23/21.5</a:t>
            </a:r>
          </a:p>
        </p:txBody>
      </p:sp>
      <p:sp>
        <p:nvSpPr>
          <p:cNvPr id="47170" name="Rectangle 59"/>
          <p:cNvSpPr>
            <a:spLocks noChangeArrowheads="1"/>
          </p:cNvSpPr>
          <p:nvPr/>
        </p:nvSpPr>
        <p:spPr bwMode="auto">
          <a:xfrm>
            <a:off x="2441575" y="4384675"/>
            <a:ext cx="438150" cy="219075"/>
          </a:xfrm>
          <a:prstGeom prst="rect">
            <a:avLst/>
          </a:prstGeom>
          <a:solidFill>
            <a:srgbClr val="FFE1FF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IPS4</a:t>
            </a:r>
          </a:p>
        </p:txBody>
      </p:sp>
      <p:cxnSp>
        <p:nvCxnSpPr>
          <p:cNvPr id="47171" name="AutoShape 69"/>
          <p:cNvCxnSpPr>
            <a:cxnSpLocks noChangeShapeType="1"/>
            <a:stCxn id="47170" idx="3"/>
          </p:cNvCxnSpPr>
          <p:nvPr/>
        </p:nvCxnSpPr>
        <p:spPr bwMode="auto">
          <a:xfrm>
            <a:off x="2879725" y="4494213"/>
            <a:ext cx="2643188" cy="1587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47172" name="Line 37"/>
          <p:cNvSpPr>
            <a:spLocks noChangeShapeType="1"/>
          </p:cNvSpPr>
          <p:nvPr/>
        </p:nvSpPr>
        <p:spPr bwMode="auto">
          <a:xfrm>
            <a:off x="4430713" y="4062413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73" name="Rectangle 38"/>
          <p:cNvSpPr>
            <a:spLocks noChangeArrowheads="1"/>
          </p:cNvSpPr>
          <p:nvPr/>
        </p:nvSpPr>
        <p:spPr bwMode="auto">
          <a:xfrm>
            <a:off x="3994150" y="3956050"/>
            <a:ext cx="436563" cy="219075"/>
          </a:xfrm>
          <a:prstGeom prst="rect">
            <a:avLst/>
          </a:prstGeom>
          <a:solidFill>
            <a:srgbClr val="FFE1FF"/>
          </a:solidFill>
          <a:ln w="12700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0" tIns="45714" rIns="0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EA53</a:t>
            </a:r>
          </a:p>
        </p:txBody>
      </p:sp>
      <p:sp>
        <p:nvSpPr>
          <p:cNvPr id="47174" name="Text Box 4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4000500" y="3814763"/>
            <a:ext cx="63500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>
                <a:sym typeface="Wingdings" pitchFamily="2" charset="2"/>
              </a:rPr>
              <a:t>3</a:t>
            </a:r>
          </a:p>
        </p:txBody>
      </p:sp>
      <p:sp>
        <p:nvSpPr>
          <p:cNvPr id="47175" name="Text Box 36"/>
          <p:cNvSpPr txBox="1">
            <a:spLocks noChangeArrowheads="1"/>
          </p:cNvSpPr>
          <p:nvPr/>
        </p:nvSpPr>
        <p:spPr bwMode="auto">
          <a:xfrm>
            <a:off x="4522788" y="5337175"/>
            <a:ext cx="961802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 dirty="0" smtClean="0">
                <a:solidFill>
                  <a:srgbClr val="000000"/>
                </a:solidFill>
                <a:sym typeface="Wingdings" pitchFamily="2" charset="2"/>
              </a:rPr>
              <a:t>27/24/23/21.5/18.5</a:t>
            </a:r>
            <a:endParaRPr kumimoji="0" lang="en-US" altLang="ko-KR" sz="900" i="1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47177" name="Text Box 57"/>
          <p:cNvSpPr txBox="1">
            <a:spLocks noChangeArrowheads="1"/>
          </p:cNvSpPr>
          <p:nvPr/>
        </p:nvSpPr>
        <p:spPr bwMode="gray">
          <a:xfrm>
            <a:off x="858838" y="5157788"/>
            <a:ext cx="63500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3</a:t>
            </a:r>
          </a:p>
        </p:txBody>
      </p:sp>
      <p:sp>
        <p:nvSpPr>
          <p:cNvPr id="47178" name="Text Box 58"/>
          <p:cNvSpPr txBox="1">
            <a:spLocks noChangeArrowheads="1"/>
          </p:cNvSpPr>
          <p:nvPr/>
        </p:nvSpPr>
        <p:spPr bwMode="auto">
          <a:xfrm>
            <a:off x="1441450" y="5341938"/>
            <a:ext cx="385763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23/21.5</a:t>
            </a:r>
          </a:p>
        </p:txBody>
      </p:sp>
      <p:sp>
        <p:nvSpPr>
          <p:cNvPr id="47179" name="Rectangle 59"/>
          <p:cNvSpPr>
            <a:spLocks noChangeArrowheads="1"/>
          </p:cNvSpPr>
          <p:nvPr/>
        </p:nvSpPr>
        <p:spPr bwMode="auto">
          <a:xfrm>
            <a:off x="963613" y="5221288"/>
            <a:ext cx="438150" cy="21907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lnSpc>
                <a:spcPct val="80000"/>
              </a:lnSpc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E42</a:t>
            </a:r>
          </a:p>
        </p:txBody>
      </p:sp>
      <p:cxnSp>
        <p:nvCxnSpPr>
          <p:cNvPr id="47180" name="AutoShape 69"/>
          <p:cNvCxnSpPr>
            <a:cxnSpLocks noChangeShapeType="1"/>
            <a:stCxn id="47179" idx="3"/>
            <a:endCxn id="47182" idx="1"/>
          </p:cNvCxnSpPr>
          <p:nvPr/>
        </p:nvCxnSpPr>
        <p:spPr bwMode="auto">
          <a:xfrm>
            <a:off x="1401763" y="5330825"/>
            <a:ext cx="2643187" cy="1588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47181" name="Line 37"/>
          <p:cNvSpPr>
            <a:spLocks noChangeShapeType="1"/>
          </p:cNvSpPr>
          <p:nvPr/>
        </p:nvSpPr>
        <p:spPr bwMode="auto">
          <a:xfrm>
            <a:off x="4481513" y="5327650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82" name="Rectangle 38"/>
          <p:cNvSpPr>
            <a:spLocks noChangeArrowheads="1"/>
          </p:cNvSpPr>
          <p:nvPr/>
        </p:nvSpPr>
        <p:spPr bwMode="auto">
          <a:xfrm>
            <a:off x="4044950" y="5221288"/>
            <a:ext cx="436563" cy="21907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lnSpc>
                <a:spcPct val="80000"/>
              </a:lnSpc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EN43</a:t>
            </a:r>
          </a:p>
        </p:txBody>
      </p:sp>
      <p:sp>
        <p:nvSpPr>
          <p:cNvPr id="47183" name="Text Box 45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4051300" y="5080000"/>
            <a:ext cx="63500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>
                <a:sym typeface="Wingdings" pitchFamily="2" charset="2"/>
              </a:rPr>
              <a:t>4</a:t>
            </a:r>
          </a:p>
        </p:txBody>
      </p:sp>
      <p:sp>
        <p:nvSpPr>
          <p:cNvPr id="47184" name="Text Box 36"/>
          <p:cNvSpPr txBox="1">
            <a:spLocks noChangeArrowheads="1"/>
          </p:cNvSpPr>
          <p:nvPr/>
        </p:nvSpPr>
        <p:spPr bwMode="auto">
          <a:xfrm>
            <a:off x="4543425" y="5857875"/>
            <a:ext cx="1474763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 dirty="0" smtClean="0">
                <a:solidFill>
                  <a:srgbClr val="000000"/>
                </a:solidFill>
                <a:sym typeface="Wingdings" pitchFamily="2" charset="2"/>
              </a:rPr>
              <a:t>27/23.6/23/21.5/20/19.5/18.5</a:t>
            </a:r>
            <a:endParaRPr kumimoji="0" lang="en-US" altLang="ko-KR" sz="900" i="1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47186" name="Text Box 57"/>
          <p:cNvSpPr txBox="1">
            <a:spLocks noChangeArrowheads="1"/>
          </p:cNvSpPr>
          <p:nvPr/>
        </p:nvSpPr>
        <p:spPr bwMode="gray">
          <a:xfrm>
            <a:off x="879475" y="5678488"/>
            <a:ext cx="63500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3</a:t>
            </a:r>
          </a:p>
        </p:txBody>
      </p:sp>
      <p:sp>
        <p:nvSpPr>
          <p:cNvPr id="47187" name="Text Box 58"/>
          <p:cNvSpPr txBox="1">
            <a:spLocks noChangeArrowheads="1"/>
          </p:cNvSpPr>
          <p:nvPr/>
        </p:nvSpPr>
        <p:spPr bwMode="auto">
          <a:xfrm>
            <a:off x="1462088" y="5862638"/>
            <a:ext cx="385762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23/21.5</a:t>
            </a:r>
          </a:p>
        </p:txBody>
      </p:sp>
      <p:sp>
        <p:nvSpPr>
          <p:cNvPr id="47188" name="Rectangle 59"/>
          <p:cNvSpPr>
            <a:spLocks noChangeArrowheads="1"/>
          </p:cNvSpPr>
          <p:nvPr/>
        </p:nvSpPr>
        <p:spPr bwMode="auto">
          <a:xfrm>
            <a:off x="984250" y="5741988"/>
            <a:ext cx="438150" cy="21907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lnSpc>
                <a:spcPct val="80000"/>
              </a:lnSpc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E42C</a:t>
            </a:r>
          </a:p>
        </p:txBody>
      </p:sp>
      <p:cxnSp>
        <p:nvCxnSpPr>
          <p:cNvPr id="47189" name="AutoShape 69"/>
          <p:cNvCxnSpPr>
            <a:cxnSpLocks noChangeShapeType="1"/>
            <a:stCxn id="47188" idx="3"/>
            <a:endCxn id="47191" idx="1"/>
          </p:cNvCxnSpPr>
          <p:nvPr/>
        </p:nvCxnSpPr>
        <p:spPr bwMode="auto">
          <a:xfrm>
            <a:off x="1422400" y="5851525"/>
            <a:ext cx="2643188" cy="1588"/>
          </a:xfrm>
          <a:prstGeom prst="straightConnector1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</p:cxnSp>
      <p:sp>
        <p:nvSpPr>
          <p:cNvPr id="47190" name="Line 37"/>
          <p:cNvSpPr>
            <a:spLocks noChangeShapeType="1"/>
          </p:cNvSpPr>
          <p:nvPr/>
        </p:nvSpPr>
        <p:spPr bwMode="auto">
          <a:xfrm>
            <a:off x="4502150" y="5848350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91" name="Rectangle 38"/>
          <p:cNvSpPr>
            <a:spLocks noChangeArrowheads="1"/>
          </p:cNvSpPr>
          <p:nvPr/>
        </p:nvSpPr>
        <p:spPr bwMode="auto">
          <a:xfrm>
            <a:off x="4065588" y="5741988"/>
            <a:ext cx="436562" cy="21907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lnSpc>
                <a:spcPct val="80000"/>
              </a:lnSpc>
              <a:buFontTx/>
              <a:buNone/>
            </a:pPr>
            <a:r>
              <a:rPr kumimoji="0" lang="en-US" altLang="ko-KR">
                <a:solidFill>
                  <a:srgbClr val="000000"/>
                </a:solidFill>
                <a:sym typeface="Wingdings" pitchFamily="2" charset="2"/>
              </a:rPr>
              <a:t>EN33</a:t>
            </a:r>
          </a:p>
        </p:txBody>
      </p:sp>
      <p:sp>
        <p:nvSpPr>
          <p:cNvPr id="47192" name="Text Box 4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4071938" y="5600700"/>
            <a:ext cx="63500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>
                <a:sym typeface="Wingdings" pitchFamily="2" charset="2"/>
              </a:rPr>
              <a:t>3</a:t>
            </a:r>
          </a:p>
        </p:txBody>
      </p:sp>
      <p:sp>
        <p:nvSpPr>
          <p:cNvPr id="47193" name="Rectangle 5"/>
          <p:cNvSpPr>
            <a:spLocks noChangeArrowheads="1"/>
          </p:cNvSpPr>
          <p:nvPr/>
        </p:nvSpPr>
        <p:spPr bwMode="auto">
          <a:xfrm>
            <a:off x="4175125" y="2122488"/>
            <a:ext cx="474663" cy="138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Wireless</a:t>
            </a:r>
          </a:p>
        </p:txBody>
      </p:sp>
      <p:sp>
        <p:nvSpPr>
          <p:cNvPr id="47194" name="Text Box 7"/>
          <p:cNvSpPr txBox="1">
            <a:spLocks noChangeArrowheads="1"/>
          </p:cNvSpPr>
          <p:nvPr/>
        </p:nvSpPr>
        <p:spPr bwMode="auto">
          <a:xfrm>
            <a:off x="4167188" y="2311400"/>
            <a:ext cx="128587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  <a:sym typeface="Wingdings" pitchFamily="2" charset="2"/>
              </a:rPr>
              <a:t>23</a:t>
            </a:r>
          </a:p>
        </p:txBody>
      </p:sp>
      <p:sp>
        <p:nvSpPr>
          <p:cNvPr id="47195" name="Rectangle 9"/>
          <p:cNvSpPr>
            <a:spLocks noChangeArrowheads="1"/>
          </p:cNvSpPr>
          <p:nvPr/>
        </p:nvSpPr>
        <p:spPr bwMode="auto">
          <a:xfrm>
            <a:off x="3730625" y="2189163"/>
            <a:ext cx="436563" cy="220662"/>
          </a:xfrm>
          <a:prstGeom prst="rect">
            <a:avLst/>
          </a:prstGeom>
          <a:solidFill>
            <a:srgbClr val="FF99CC"/>
          </a:solidFill>
          <a:ln w="9525" algn="ctr">
            <a:solidFill>
              <a:srgbClr val="969696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en-US" altLang="ko-KR" dirty="0" smtClean="0">
                <a:solidFill>
                  <a:srgbClr val="000000"/>
                </a:solidFill>
                <a:sym typeface="Wingdings" pitchFamily="2" charset="2"/>
              </a:rPr>
              <a:t>ES73</a:t>
            </a:r>
            <a:endParaRPr kumimoji="0" lang="en-US" altLang="ko-KR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47196" name="Line 37"/>
          <p:cNvSpPr>
            <a:spLocks noChangeShapeType="1"/>
          </p:cNvSpPr>
          <p:nvPr/>
        </p:nvSpPr>
        <p:spPr bwMode="auto">
          <a:xfrm>
            <a:off x="4186238" y="2293938"/>
            <a:ext cx="1819275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97" name="Text Box 4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3667125" y="2057400"/>
            <a:ext cx="63500" cy="13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342900" indent="-342900" algn="r">
              <a:buFontTx/>
              <a:buNone/>
            </a:pPr>
            <a:r>
              <a:rPr lang="en-US" altLang="ko-KR" sz="900" dirty="0" smtClean="0">
                <a:sym typeface="Wingdings" pitchFamily="2" charset="2"/>
              </a:rPr>
              <a:t>2</a:t>
            </a:r>
            <a:endParaRPr lang="en-US" altLang="ko-KR" sz="900" dirty="0">
              <a:sym typeface="Wingdings" pitchFamily="2" charset="2"/>
            </a:endParaRPr>
          </a:p>
        </p:txBody>
      </p:sp>
      <p:sp>
        <p:nvSpPr>
          <p:cNvPr id="47198" name="Text Box 43"/>
          <p:cNvSpPr txBox="1">
            <a:spLocks noChangeArrowheads="1"/>
          </p:cNvSpPr>
          <p:nvPr/>
        </p:nvSpPr>
        <p:spPr bwMode="auto">
          <a:xfrm>
            <a:off x="8596313" y="2643188"/>
            <a:ext cx="385762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MHL</a:t>
            </a:r>
          </a:p>
        </p:txBody>
      </p:sp>
      <p:sp>
        <p:nvSpPr>
          <p:cNvPr id="47199" name="Text Box 43"/>
          <p:cNvSpPr txBox="1">
            <a:spLocks noChangeArrowheads="1"/>
          </p:cNvSpPr>
          <p:nvPr/>
        </p:nvSpPr>
        <p:spPr bwMode="auto">
          <a:xfrm>
            <a:off x="8977313" y="2644775"/>
            <a:ext cx="385762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Speaker</a:t>
            </a:r>
          </a:p>
        </p:txBody>
      </p:sp>
      <p:sp>
        <p:nvSpPr>
          <p:cNvPr id="47200" name="Text Box 43"/>
          <p:cNvSpPr txBox="1">
            <a:spLocks noChangeArrowheads="1"/>
          </p:cNvSpPr>
          <p:nvPr/>
        </p:nvSpPr>
        <p:spPr bwMode="auto">
          <a:xfrm>
            <a:off x="8566150" y="2184400"/>
            <a:ext cx="387350" cy="241300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MHL</a:t>
            </a:r>
          </a:p>
        </p:txBody>
      </p:sp>
      <p:sp>
        <p:nvSpPr>
          <p:cNvPr id="47201" name="Text Box 43"/>
          <p:cNvSpPr txBox="1">
            <a:spLocks noChangeArrowheads="1"/>
          </p:cNvSpPr>
          <p:nvPr/>
        </p:nvSpPr>
        <p:spPr bwMode="auto">
          <a:xfrm>
            <a:off x="8947150" y="2184400"/>
            <a:ext cx="385763" cy="231775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Wireless</a:t>
            </a:r>
          </a:p>
        </p:txBody>
      </p:sp>
      <p:sp>
        <p:nvSpPr>
          <p:cNvPr id="47202" name="Text Box 43"/>
          <p:cNvSpPr txBox="1">
            <a:spLocks noChangeArrowheads="1"/>
          </p:cNvSpPr>
          <p:nvPr/>
        </p:nvSpPr>
        <p:spPr bwMode="auto">
          <a:xfrm>
            <a:off x="8567738" y="1806575"/>
            <a:ext cx="385762" cy="241300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21:9</a:t>
            </a:r>
          </a:p>
        </p:txBody>
      </p:sp>
      <p:sp>
        <p:nvSpPr>
          <p:cNvPr id="47203" name="Text Box 43"/>
          <p:cNvSpPr txBox="1">
            <a:spLocks noChangeArrowheads="1"/>
          </p:cNvSpPr>
          <p:nvPr/>
        </p:nvSpPr>
        <p:spPr bwMode="auto">
          <a:xfrm>
            <a:off x="8948738" y="1806575"/>
            <a:ext cx="385762" cy="231775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MHL</a:t>
            </a:r>
          </a:p>
        </p:txBody>
      </p:sp>
      <p:sp>
        <p:nvSpPr>
          <p:cNvPr id="47204" name="Text Box 43"/>
          <p:cNvSpPr txBox="1">
            <a:spLocks noChangeArrowheads="1"/>
          </p:cNvSpPr>
          <p:nvPr/>
        </p:nvSpPr>
        <p:spPr bwMode="auto">
          <a:xfrm>
            <a:off x="9337675" y="1806575"/>
            <a:ext cx="385763" cy="231775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Speaker</a:t>
            </a:r>
          </a:p>
        </p:txBody>
      </p:sp>
      <p:sp>
        <p:nvSpPr>
          <p:cNvPr id="47205" name="Text Box 43"/>
          <p:cNvSpPr txBox="1">
            <a:spLocks noChangeArrowheads="1"/>
          </p:cNvSpPr>
          <p:nvPr/>
        </p:nvSpPr>
        <p:spPr bwMode="auto">
          <a:xfrm>
            <a:off x="8566150" y="1398588"/>
            <a:ext cx="387350" cy="241300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 dirty="0"/>
              <a:t>Touch </a:t>
            </a:r>
            <a:r>
              <a:rPr kumimoji="0" lang="ru-RU" altLang="ko-KR" sz="900" i="1" dirty="0" smtClean="0"/>
              <a:t>10</a:t>
            </a:r>
            <a:endParaRPr kumimoji="0" lang="en-US" altLang="ko-KR" sz="900" i="1" dirty="0"/>
          </a:p>
        </p:txBody>
      </p:sp>
      <p:sp>
        <p:nvSpPr>
          <p:cNvPr id="47206" name="Text Box 43"/>
          <p:cNvSpPr txBox="1">
            <a:spLocks noChangeArrowheads="1"/>
          </p:cNvSpPr>
          <p:nvPr/>
        </p:nvSpPr>
        <p:spPr bwMode="auto">
          <a:xfrm>
            <a:off x="8583613" y="1112838"/>
            <a:ext cx="387350" cy="241300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QHD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AutoShape 2"/>
          <p:cNvSpPr>
            <a:spLocks noChangeArrowheads="1"/>
          </p:cNvSpPr>
          <p:nvPr/>
        </p:nvSpPr>
        <p:spPr bwMode="auto">
          <a:xfrm>
            <a:off x="534989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>
              <a:solidFill>
                <a:srgbClr val="000000"/>
              </a:solidFill>
            </a:endParaRP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4875559" y="746450"/>
            <a:ext cx="4613945" cy="35018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Компактный </a:t>
            </a:r>
            <a:r>
              <a:rPr lang="en-US" altLang="ko-KR" sz="1800" dirty="0" smtClean="0">
                <a:solidFill>
                  <a:srgbClr val="A50021"/>
                </a:solidFill>
              </a:rPr>
              <a:t>Full HD </a:t>
            </a:r>
            <a:r>
              <a:rPr lang="ru-RU" altLang="ko-KR" sz="1800" dirty="0" smtClean="0">
                <a:solidFill>
                  <a:srgbClr val="A50021"/>
                </a:solidFill>
              </a:rPr>
              <a:t>Персональный ТВ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983332" y="771525"/>
            <a:ext cx="1798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MN/MA43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27654" name="Rectangle 17"/>
          <p:cNvSpPr>
            <a:spLocks noChangeArrowheads="1"/>
          </p:cNvSpPr>
          <p:nvPr/>
        </p:nvSpPr>
        <p:spPr bwMode="auto">
          <a:xfrm>
            <a:off x="4591051" y="4119513"/>
            <a:ext cx="16240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cs typeface="Arial" pitchFamily="34" charset="0"/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27655" name="AutoShape 18"/>
          <p:cNvSpPr>
            <a:spLocks noChangeArrowheads="1"/>
          </p:cNvSpPr>
          <p:nvPr/>
        </p:nvSpPr>
        <p:spPr bwMode="auto">
          <a:xfrm>
            <a:off x="4656138" y="4410026"/>
            <a:ext cx="4756150" cy="16097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Панель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27 / 23.6 / 21.5 / 18.5 LED 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200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 кд/м²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(23.6” 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250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 кд/м²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altLang="ko-KR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Углы обзора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178/178(27”), 170/160(23.6”), 90/65(21.5”/18.5”)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Время отклика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5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 мс</a:t>
            </a:r>
            <a:endParaRPr lang="en-US" altLang="ko-KR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Интерфейс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D-Sub,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Компонент, Композит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HDMIx1, USBx1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Динамики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5W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x 2</a:t>
            </a:r>
            <a:endParaRPr lang="en-US" altLang="ko-KR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656" name="Rectangle 31"/>
          <p:cNvSpPr>
            <a:spLocks noChangeArrowheads="1"/>
          </p:cNvSpPr>
          <p:nvPr/>
        </p:nvSpPr>
        <p:spPr bwMode="auto">
          <a:xfrm>
            <a:off x="4591051" y="1556792"/>
            <a:ext cx="15478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>
                <a:solidFill>
                  <a:srgbClr val="000000"/>
                </a:solidFill>
                <a:cs typeface="Arial" pitchFamily="34" charset="0"/>
              </a:rPr>
              <a:t>■ USP</a:t>
            </a:r>
          </a:p>
        </p:txBody>
      </p:sp>
      <p:sp>
        <p:nvSpPr>
          <p:cNvPr id="27657" name="AutoShape 32"/>
          <p:cNvSpPr>
            <a:spLocks noChangeArrowheads="1"/>
          </p:cNvSpPr>
          <p:nvPr/>
        </p:nvSpPr>
        <p:spPr bwMode="auto">
          <a:xfrm>
            <a:off x="4656138" y="1869529"/>
            <a:ext cx="4756150" cy="1961951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1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658" name="Line 21"/>
          <p:cNvSpPr>
            <a:spLocks noChangeShapeType="1"/>
          </p:cNvSpPr>
          <p:nvPr/>
        </p:nvSpPr>
        <p:spPr bwMode="auto">
          <a:xfrm>
            <a:off x="6964363" y="1913980"/>
            <a:ext cx="0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4710113" y="2006055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921251" y="1929656"/>
            <a:ext cx="1905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en-US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Реалистичность 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en-US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чёткость изображения</a:t>
            </a:r>
            <a:endParaRPr lang="ko-KR" altLang="en-US" dirty="0">
              <a:solidFill>
                <a:srgbClr val="000000"/>
              </a:solidFill>
              <a:cs typeface="Arial" pitchFamily="34" charset="0"/>
              <a:sym typeface="돋움체" pitchFamily="49" charset="-127"/>
            </a:endParaRPr>
          </a:p>
        </p:txBody>
      </p:sp>
      <p:sp>
        <p:nvSpPr>
          <p:cNvPr id="27661" name="TextBox 26"/>
          <p:cNvSpPr txBox="1">
            <a:spLocks noChangeArrowheads="1"/>
          </p:cNvSpPr>
          <p:nvPr/>
        </p:nvSpPr>
        <p:spPr bwMode="auto">
          <a:xfrm>
            <a:off x="1281113" y="1844676"/>
            <a:ext cx="1517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ko-KR" altLang="en-US">
                <a:solidFill>
                  <a:srgbClr val="000000"/>
                </a:solidFill>
                <a:cs typeface="Arial" pitchFamily="34" charset="0"/>
              </a:rPr>
              <a:t>고화질 이미지 유첨</a:t>
            </a:r>
          </a:p>
        </p:txBody>
      </p:sp>
      <p:sp>
        <p:nvSpPr>
          <p:cNvPr id="27662" name="Oval 11"/>
          <p:cNvSpPr>
            <a:spLocks noChangeArrowheads="1"/>
          </p:cNvSpPr>
          <p:nvPr/>
        </p:nvSpPr>
        <p:spPr bwMode="auto">
          <a:xfrm>
            <a:off x="7000875" y="200605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7210425" y="1922428"/>
            <a:ext cx="2183611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ko-KR" sz="1100" dirty="0" err="1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Удобство</a:t>
            </a:r>
            <a:r>
              <a:rPr lang="uk-UA" altLang="ko-KR" sz="1100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 для </a:t>
            </a:r>
            <a:r>
              <a:rPr lang="uk-UA" altLang="ko-KR" sz="1100" dirty="0" err="1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пользователя</a:t>
            </a:r>
            <a:endParaRPr lang="en-US" altLang="ko-KR" sz="11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7664" name="Picture 7" descr="C:\Documents and Settings\LG\바탕 화면\M52\studio 사진\other\M53,M43\B.12.06.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1546227"/>
            <a:ext cx="2895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6951" y="2432770"/>
            <a:ext cx="1439863" cy="61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7666" name="AutoShape 87" descr="USB"/>
          <p:cNvSpPr>
            <a:spLocks noChangeArrowheads="1"/>
          </p:cNvSpPr>
          <p:nvPr/>
        </p:nvSpPr>
        <p:spPr bwMode="auto">
          <a:xfrm>
            <a:off x="8032750" y="2909344"/>
            <a:ext cx="1169988" cy="576263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7035801" y="2312444"/>
            <a:ext cx="1117600" cy="563563"/>
            <a:chOff x="4333" y="2984"/>
            <a:chExt cx="650" cy="355"/>
          </a:xfrm>
        </p:grpSpPr>
        <p:pic>
          <p:nvPicPr>
            <p:cNvPr id="27675" name="Picture 8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33" y="2984"/>
              <a:ext cx="638" cy="35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pic>
          <p:nvPicPr>
            <p:cNvPr id="27676" name="Picture 9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75" y="3132"/>
              <a:ext cx="296" cy="20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27677" name="Rectangle 91"/>
            <p:cNvSpPr>
              <a:spLocks noChangeArrowheads="1"/>
            </p:cNvSpPr>
            <p:nvPr/>
          </p:nvSpPr>
          <p:spPr bwMode="auto">
            <a:xfrm>
              <a:off x="4675" y="3137"/>
              <a:ext cx="308" cy="194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7668" name="Text Box 12"/>
          <p:cNvSpPr txBox="1">
            <a:spLocks noChangeArrowheads="1"/>
          </p:cNvSpPr>
          <p:nvPr/>
        </p:nvSpPr>
        <p:spPr bwMode="auto">
          <a:xfrm>
            <a:off x="7372351" y="2809330"/>
            <a:ext cx="430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0000"/>
                </a:solidFill>
                <a:cs typeface="Arial" pitchFamily="34" charset="0"/>
              </a:rPr>
              <a:t>PIP</a:t>
            </a:r>
          </a:p>
        </p:txBody>
      </p:sp>
      <p:sp>
        <p:nvSpPr>
          <p:cNvPr id="27669" name="Text Box 12"/>
          <p:cNvSpPr txBox="1">
            <a:spLocks noChangeArrowheads="1"/>
          </p:cNvSpPr>
          <p:nvPr/>
        </p:nvSpPr>
        <p:spPr bwMode="auto">
          <a:xfrm>
            <a:off x="8004030" y="3399433"/>
            <a:ext cx="126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USB HD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плеер</a:t>
            </a:r>
            <a:endParaRPr lang="en-US" altLang="ko-KR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670" name="Text Box 14"/>
          <p:cNvSpPr txBox="1">
            <a:spLocks noChangeArrowheads="1"/>
          </p:cNvSpPr>
          <p:nvPr/>
        </p:nvSpPr>
        <p:spPr bwMode="auto">
          <a:xfrm>
            <a:off x="449264" y="4066559"/>
            <a:ext cx="3855664" cy="201577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Реалистичность и чёткость картинки</a:t>
            </a:r>
            <a:endParaRPr lang="en-US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 smtClean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Разрешение </a:t>
            </a:r>
            <a:r>
              <a:rPr lang="en-US" altLang="ko-KR" b="0" dirty="0" smtClean="0">
                <a:solidFill>
                  <a:srgbClr val="000000"/>
                </a:solidFill>
              </a:rPr>
              <a:t>Full HD (1920 x 1080)</a:t>
            </a:r>
            <a:endParaRPr lang="ko-KR" altLang="en-US" b="0" dirty="0" smtClean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</a:rPr>
              <a:t>   - LED </a:t>
            </a:r>
            <a:r>
              <a:rPr lang="ru-RU" altLang="ko-KR" b="0" dirty="0" smtClean="0">
                <a:solidFill>
                  <a:srgbClr val="000000"/>
                </a:solidFill>
              </a:rPr>
              <a:t>подсветка</a:t>
            </a:r>
            <a:endParaRPr lang="en-US" altLang="ko-KR" b="0" dirty="0" smtClean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Удобство для пользователя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sz="13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300" b="0" dirty="0">
                <a:solidFill>
                  <a:srgbClr val="000000"/>
                </a:solidFill>
                <a:sym typeface="돋움체" pitchFamily="49" charset="-127"/>
              </a:rPr>
              <a:t>- PIP 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(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картинка в картинке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)</a:t>
            </a:r>
            <a:endParaRPr lang="en-US" altLang="ko-KR" sz="13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Проигрывание </a:t>
            </a:r>
            <a:r>
              <a:rPr lang="ru-RU" altLang="ko-KR" sz="1300" dirty="0" err="1" smtClean="0">
                <a:solidFill>
                  <a:srgbClr val="000000"/>
                </a:solidFill>
                <a:sym typeface="돋움체" pitchFamily="49" charset="-127"/>
              </a:rPr>
              <a:t>мультимедийного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300" dirty="0" err="1" smtClean="0">
                <a:solidFill>
                  <a:srgbClr val="000000"/>
                </a:solidFill>
                <a:sym typeface="돋움체" pitchFamily="49" charset="-127"/>
              </a:rPr>
              <a:t>контента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sz="13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300" b="0" dirty="0">
                <a:solidFill>
                  <a:srgbClr val="000000"/>
                </a:solidFill>
                <a:sym typeface="돋움체" pitchFamily="49" charset="-127"/>
              </a:rPr>
              <a:t>- USB HD 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плеер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 (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кино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, 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фото,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музыка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)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</p:txBody>
      </p:sp>
      <p:pic>
        <p:nvPicPr>
          <p:cNvPr id="27671" name="Picture 17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13425" y="3220170"/>
            <a:ext cx="90011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" y="87313"/>
            <a:ext cx="48269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12.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MN/MA43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33122" name="think-cell Slide" r:id="rId4" imgW="360" imgH="360" progId="">
              <p:embed/>
            </p:oleObj>
          </a:graphicData>
        </a:graphic>
      </p:graphicFrame>
      <p:sp>
        <p:nvSpPr>
          <p:cNvPr id="6147" name="AutoShape 51"/>
          <p:cNvSpPr>
            <a:spLocks noChangeArrowheads="1"/>
          </p:cNvSpPr>
          <p:nvPr/>
        </p:nvSpPr>
        <p:spPr bwMode="auto">
          <a:xfrm>
            <a:off x="317501" y="14065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6148" name="Text Box 52" descr="격자 울타리"/>
          <p:cNvSpPr txBox="1">
            <a:spLocks noChangeArrowheads="1"/>
          </p:cNvSpPr>
          <p:nvPr/>
        </p:nvSpPr>
        <p:spPr bwMode="auto">
          <a:xfrm>
            <a:off x="317501" y="140652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Реалистичная и чёткая картинка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6149" name="Picture 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51" y="2074863"/>
            <a:ext cx="18462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AutoShape 54"/>
          <p:cNvSpPr>
            <a:spLocks noChangeArrowheads="1"/>
          </p:cNvSpPr>
          <p:nvPr/>
        </p:nvSpPr>
        <p:spPr bwMode="auto">
          <a:xfrm>
            <a:off x="5149851" y="14065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6151" name="Text Box 55" descr="격자 울타리"/>
          <p:cNvSpPr txBox="1">
            <a:spLocks noChangeArrowheads="1"/>
          </p:cNvSpPr>
          <p:nvPr/>
        </p:nvSpPr>
        <p:spPr bwMode="auto">
          <a:xfrm>
            <a:off x="5149851" y="140652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Живой звук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6152" name="Picture 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4738" y="2074863"/>
            <a:ext cx="23399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7451" y="2317752"/>
            <a:ext cx="765175" cy="6127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6154" name="AutoShape 58"/>
          <p:cNvSpPr>
            <a:spLocks noChangeArrowheads="1"/>
          </p:cNvSpPr>
          <p:nvPr/>
        </p:nvSpPr>
        <p:spPr bwMode="auto">
          <a:xfrm>
            <a:off x="3443288" y="2324102"/>
            <a:ext cx="180975" cy="612775"/>
          </a:xfrm>
          <a:prstGeom prst="rightArrow">
            <a:avLst>
              <a:gd name="adj1" fmla="val 50000"/>
              <a:gd name="adj2" fmla="val 61764"/>
            </a:avLst>
          </a:prstGeom>
          <a:solidFill>
            <a:schemeClr val="bg2"/>
          </a:solidFill>
          <a:ln w="317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2574926" y="2236788"/>
            <a:ext cx="828675" cy="779462"/>
            <a:chOff x="2355" y="1535"/>
            <a:chExt cx="624" cy="561"/>
          </a:xfrm>
        </p:grpSpPr>
        <p:pic>
          <p:nvPicPr>
            <p:cNvPr id="6196" name="Picture 6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55" y="1593"/>
              <a:ext cx="567" cy="4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6197" name="Rectangle 61"/>
            <p:cNvSpPr>
              <a:spLocks noChangeArrowheads="1"/>
            </p:cNvSpPr>
            <p:nvPr/>
          </p:nvSpPr>
          <p:spPr bwMode="auto">
            <a:xfrm>
              <a:off x="2355" y="1543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198" name="Rectangle 62"/>
            <p:cNvSpPr>
              <a:spLocks noChangeArrowheads="1"/>
            </p:cNvSpPr>
            <p:nvPr/>
          </p:nvSpPr>
          <p:spPr bwMode="auto">
            <a:xfrm>
              <a:off x="2484" y="1639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199" name="Rectangle 63"/>
            <p:cNvSpPr>
              <a:spLocks noChangeArrowheads="1"/>
            </p:cNvSpPr>
            <p:nvPr/>
          </p:nvSpPr>
          <p:spPr bwMode="auto">
            <a:xfrm>
              <a:off x="2594" y="153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00" name="Rectangle 64"/>
            <p:cNvSpPr>
              <a:spLocks noChangeArrowheads="1"/>
            </p:cNvSpPr>
            <p:nvPr/>
          </p:nvSpPr>
          <p:spPr bwMode="auto">
            <a:xfrm>
              <a:off x="2355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01" name="Rectangle 65"/>
            <p:cNvSpPr>
              <a:spLocks noChangeArrowheads="1"/>
            </p:cNvSpPr>
            <p:nvPr/>
          </p:nvSpPr>
          <p:spPr bwMode="auto">
            <a:xfrm>
              <a:off x="2484" y="187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02" name="Rectangle 66"/>
            <p:cNvSpPr>
              <a:spLocks noChangeArrowheads="1"/>
            </p:cNvSpPr>
            <p:nvPr/>
          </p:nvSpPr>
          <p:spPr bwMode="auto">
            <a:xfrm>
              <a:off x="2594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03" name="Rectangle 67"/>
            <p:cNvSpPr>
              <a:spLocks noChangeArrowheads="1"/>
            </p:cNvSpPr>
            <p:nvPr/>
          </p:nvSpPr>
          <p:spPr bwMode="auto">
            <a:xfrm>
              <a:off x="2723" y="187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04" name="Rectangle 68"/>
            <p:cNvSpPr>
              <a:spLocks noChangeArrowheads="1"/>
            </p:cNvSpPr>
            <p:nvPr/>
          </p:nvSpPr>
          <p:spPr bwMode="auto">
            <a:xfrm>
              <a:off x="2723" y="1639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6205" name="Rectangle 69"/>
            <p:cNvSpPr>
              <a:spLocks noChangeArrowheads="1"/>
            </p:cNvSpPr>
            <p:nvPr/>
          </p:nvSpPr>
          <p:spPr bwMode="auto">
            <a:xfrm>
              <a:off x="2840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6156" name="Rectangle 70"/>
          <p:cNvSpPr>
            <a:spLocks noChangeArrowheads="1"/>
          </p:cNvSpPr>
          <p:nvPr/>
        </p:nvSpPr>
        <p:spPr bwMode="auto">
          <a:xfrm>
            <a:off x="2562226" y="2479675"/>
            <a:ext cx="184150" cy="306388"/>
          </a:xfrm>
          <a:prstGeom prst="rect">
            <a:avLst/>
          </a:prstGeom>
          <a:solidFill>
            <a:schemeClr val="folHlink">
              <a:alpha val="25098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6158" name="Oval 72"/>
          <p:cNvSpPr>
            <a:spLocks noChangeArrowheads="1"/>
          </p:cNvSpPr>
          <p:nvPr/>
        </p:nvSpPr>
        <p:spPr bwMode="auto">
          <a:xfrm>
            <a:off x="434975" y="18478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160" name="Text Box 74"/>
          <p:cNvSpPr txBox="1">
            <a:spLocks noChangeArrowheads="1"/>
          </p:cNvSpPr>
          <p:nvPr/>
        </p:nvSpPr>
        <p:spPr bwMode="auto">
          <a:xfrm>
            <a:off x="571500" y="1754190"/>
            <a:ext cx="1657826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100" i="1" dirty="0" smtClean="0">
                <a:solidFill>
                  <a:srgbClr val="000000"/>
                </a:solidFill>
              </a:rPr>
              <a:t>  </a:t>
            </a:r>
            <a:r>
              <a:rPr lang="ru-RU" altLang="ko-KR" sz="1100" i="1" dirty="0" smtClean="0">
                <a:solidFill>
                  <a:srgbClr val="000000"/>
                </a:solidFill>
              </a:rPr>
              <a:t>Разрешение </a:t>
            </a:r>
            <a:r>
              <a:rPr lang="en-US" altLang="ko-KR" sz="1100" i="1" dirty="0" smtClean="0">
                <a:solidFill>
                  <a:srgbClr val="000000"/>
                </a:solidFill>
              </a:rPr>
              <a:t>Full HD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6161" name="Oval 75"/>
          <p:cNvSpPr>
            <a:spLocks noChangeArrowheads="1"/>
          </p:cNvSpPr>
          <p:nvPr/>
        </p:nvSpPr>
        <p:spPr bwMode="auto">
          <a:xfrm>
            <a:off x="2439988" y="18478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162" name="Text Box 76"/>
          <p:cNvSpPr txBox="1">
            <a:spLocks noChangeArrowheads="1"/>
          </p:cNvSpPr>
          <p:nvPr/>
        </p:nvSpPr>
        <p:spPr bwMode="auto">
          <a:xfrm>
            <a:off x="2641600" y="1754190"/>
            <a:ext cx="1556836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Подавление шумов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6164" name="AutoShape 78"/>
          <p:cNvSpPr>
            <a:spLocks noChangeArrowheads="1"/>
          </p:cNvSpPr>
          <p:nvPr/>
        </p:nvSpPr>
        <p:spPr bwMode="auto">
          <a:xfrm>
            <a:off x="5149851" y="3911600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6165" name="Text Box 79" descr="격자 울타리"/>
          <p:cNvSpPr txBox="1">
            <a:spLocks noChangeArrowheads="1"/>
          </p:cNvSpPr>
          <p:nvPr/>
        </p:nvSpPr>
        <p:spPr bwMode="auto">
          <a:xfrm>
            <a:off x="5149851" y="3911600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Удобство для пользователя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6166" name="Oval 80"/>
          <p:cNvSpPr>
            <a:spLocks noChangeArrowheads="1"/>
          </p:cNvSpPr>
          <p:nvPr/>
        </p:nvSpPr>
        <p:spPr bwMode="auto">
          <a:xfrm>
            <a:off x="5240338" y="43894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168" name="Line 82"/>
          <p:cNvSpPr>
            <a:spLocks noChangeShapeType="1"/>
          </p:cNvSpPr>
          <p:nvPr/>
        </p:nvSpPr>
        <p:spPr bwMode="auto">
          <a:xfrm>
            <a:off x="6653213" y="44259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6169" name="Oval 83"/>
          <p:cNvSpPr>
            <a:spLocks noChangeArrowheads="1"/>
          </p:cNvSpPr>
          <p:nvPr/>
        </p:nvSpPr>
        <p:spPr bwMode="auto">
          <a:xfrm>
            <a:off x="6775450" y="43894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171" name="Oval 85"/>
          <p:cNvSpPr>
            <a:spLocks noChangeArrowheads="1"/>
          </p:cNvSpPr>
          <p:nvPr/>
        </p:nvSpPr>
        <p:spPr bwMode="auto">
          <a:xfrm>
            <a:off x="8145463" y="4389438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172" name="Text Box 86"/>
          <p:cNvSpPr txBox="1">
            <a:spLocks noChangeArrowheads="1"/>
          </p:cNvSpPr>
          <p:nvPr/>
        </p:nvSpPr>
        <p:spPr bwMode="auto">
          <a:xfrm>
            <a:off x="8337376" y="4293096"/>
            <a:ext cx="1199367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100" i="1" dirty="0">
                <a:solidFill>
                  <a:srgbClr val="000000"/>
                </a:solidFill>
              </a:rPr>
              <a:t>USB HD </a:t>
            </a:r>
            <a:r>
              <a:rPr lang="uk-UA" altLang="ko-KR" sz="1100" i="1" dirty="0" err="1" smtClean="0">
                <a:solidFill>
                  <a:srgbClr val="000000"/>
                </a:solidFill>
              </a:rPr>
              <a:t>Плеер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6173" name="AutoShape 87" descr="USB"/>
          <p:cNvSpPr>
            <a:spLocks noChangeArrowheads="1"/>
          </p:cNvSpPr>
          <p:nvPr/>
        </p:nvSpPr>
        <p:spPr bwMode="auto">
          <a:xfrm>
            <a:off x="8275639" y="4970465"/>
            <a:ext cx="1177925" cy="669925"/>
          </a:xfrm>
          <a:prstGeom prst="roundRect">
            <a:avLst>
              <a:gd name="adj" fmla="val 16667"/>
            </a:avLst>
          </a:prstGeom>
          <a:blipFill dpi="0" rotWithShape="1">
            <a:blip r:embed="rId8" cstate="print"/>
            <a:srcRect/>
            <a:stretch>
              <a:fillRect/>
            </a:stretch>
          </a:blipFill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6837364" y="5000627"/>
            <a:ext cx="1031875" cy="563563"/>
            <a:chOff x="4333" y="2984"/>
            <a:chExt cx="650" cy="355"/>
          </a:xfrm>
        </p:grpSpPr>
        <p:pic>
          <p:nvPicPr>
            <p:cNvPr id="6193" name="Picture 8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333" y="2984"/>
              <a:ext cx="638" cy="35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pic>
          <p:nvPicPr>
            <p:cNvPr id="6194" name="Picture 9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75" y="3132"/>
              <a:ext cx="296" cy="20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6195" name="Rectangle 91"/>
            <p:cNvSpPr>
              <a:spLocks noChangeArrowheads="1"/>
            </p:cNvSpPr>
            <p:nvPr/>
          </p:nvSpPr>
          <p:spPr bwMode="auto">
            <a:xfrm>
              <a:off x="4675" y="3135"/>
              <a:ext cx="308" cy="198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6175" name="Line 92"/>
          <p:cNvSpPr>
            <a:spLocks noChangeShapeType="1"/>
          </p:cNvSpPr>
          <p:nvPr/>
        </p:nvSpPr>
        <p:spPr bwMode="auto">
          <a:xfrm>
            <a:off x="8016875" y="44386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pic>
        <p:nvPicPr>
          <p:cNvPr id="6176" name="Picture 9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16539" y="1941513"/>
            <a:ext cx="1754187" cy="13144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6177" name="Text Box 94"/>
          <p:cNvSpPr txBox="1">
            <a:spLocks noChangeArrowheads="1"/>
          </p:cNvSpPr>
          <p:nvPr/>
        </p:nvSpPr>
        <p:spPr bwMode="auto">
          <a:xfrm>
            <a:off x="5611813" y="3403101"/>
            <a:ext cx="1237518" cy="16927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u="sng" dirty="0" smtClean="0">
                <a:solidFill>
                  <a:srgbClr val="000099"/>
                </a:solidFill>
                <a:cs typeface="Tahoma" pitchFamily="34" charset="0"/>
              </a:rPr>
              <a:t>Динамики </a:t>
            </a:r>
            <a:r>
              <a:rPr lang="en-US" altLang="ko-KR" sz="1100" u="sng" dirty="0" smtClean="0">
                <a:solidFill>
                  <a:srgbClr val="000099"/>
                </a:solidFill>
                <a:cs typeface="Tahoma" pitchFamily="34" charset="0"/>
              </a:rPr>
              <a:t>5W </a:t>
            </a:r>
            <a:r>
              <a:rPr lang="en-US" altLang="ko-KR" sz="1100" u="sng" dirty="0">
                <a:solidFill>
                  <a:srgbClr val="000099"/>
                </a:solidFill>
                <a:cs typeface="Tahoma" pitchFamily="34" charset="0"/>
              </a:rPr>
              <a:t>X 2 </a:t>
            </a:r>
            <a:endParaRPr lang="ko-KR" altLang="en-US" sz="1100" u="sng" dirty="0">
              <a:solidFill>
                <a:srgbClr val="000099"/>
              </a:solidFill>
              <a:cs typeface="Tahoma" pitchFamily="34" charset="0"/>
            </a:endParaRPr>
          </a:p>
        </p:txBody>
      </p:sp>
      <p:pic>
        <p:nvPicPr>
          <p:cNvPr id="6178" name="Picture 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6300" y="2001838"/>
            <a:ext cx="240722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9" name="Rectangle 96"/>
          <p:cNvSpPr>
            <a:spLocks noChangeArrowheads="1"/>
          </p:cNvSpPr>
          <p:nvPr/>
        </p:nvSpPr>
        <p:spPr bwMode="auto">
          <a:xfrm>
            <a:off x="7300688" y="2315555"/>
            <a:ext cx="2448272" cy="4653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2064" tIns="46032" rIns="92064" bIns="46032">
            <a:spAutoFit/>
          </a:bodyPr>
          <a:lstStyle/>
          <a:p>
            <a:pPr marL="182563" indent="-182563" defTabSz="762000">
              <a:spcBef>
                <a:spcPct val="20000"/>
              </a:spcBef>
              <a:buFont typeface="Wingdings" pitchFamily="2" charset="2"/>
              <a:buNone/>
            </a:pPr>
            <a:r>
              <a:rPr lang="ru-RU" altLang="ko-KR" sz="1100" dirty="0" smtClean="0">
                <a:solidFill>
                  <a:srgbClr val="000000"/>
                </a:solidFill>
              </a:rPr>
              <a:t>Система объёмного звучания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 marL="182563" indent="-182563" defTabSz="7620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1100" dirty="0">
                <a:solidFill>
                  <a:srgbClr val="000000"/>
                </a:solidFill>
              </a:rPr>
              <a:t>   - </a:t>
            </a:r>
            <a:r>
              <a:rPr lang="ru-RU" altLang="ko-KR" sz="1100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sz="1100" dirty="0" smtClean="0">
                <a:solidFill>
                  <a:srgbClr val="000000"/>
                </a:solidFill>
              </a:rPr>
              <a:t>Clear </a:t>
            </a:r>
            <a:r>
              <a:rPr lang="en-US" altLang="ko-KR" sz="1100" dirty="0">
                <a:solidFill>
                  <a:srgbClr val="000000"/>
                </a:solidFill>
              </a:rPr>
              <a:t>voice</a:t>
            </a:r>
          </a:p>
        </p:txBody>
      </p:sp>
      <p:sp>
        <p:nvSpPr>
          <p:cNvPr id="6180" name="AutoShape 97"/>
          <p:cNvSpPr>
            <a:spLocks noChangeArrowheads="1"/>
          </p:cNvSpPr>
          <p:nvPr/>
        </p:nvSpPr>
        <p:spPr bwMode="auto">
          <a:xfrm>
            <a:off x="317501" y="3911600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6181" name="Text Box 98" descr="격자 울타리"/>
          <p:cNvSpPr txBox="1">
            <a:spLocks noChangeArrowheads="1"/>
          </p:cNvSpPr>
          <p:nvPr/>
        </p:nvSpPr>
        <p:spPr bwMode="auto">
          <a:xfrm>
            <a:off x="317501" y="3911600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uk-UA" altLang="ko-KR" sz="1400" dirty="0" smtClean="0">
                <a:solidFill>
                  <a:srgbClr val="000000"/>
                </a:solidFill>
                <a:sym typeface="Wingdings" pitchFamily="2" charset="2"/>
              </a:rPr>
              <a:t>Простота и </a:t>
            </a: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лаконичность</a:t>
            </a:r>
            <a:r>
              <a:rPr lang="uk-UA" altLang="ko-K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дизайна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6182" name="AutoShape 99"/>
          <p:cNvSpPr>
            <a:spLocks noChangeArrowheads="1"/>
          </p:cNvSpPr>
          <p:nvPr/>
        </p:nvSpPr>
        <p:spPr bwMode="auto">
          <a:xfrm>
            <a:off x="5535613" y="5484815"/>
            <a:ext cx="809625" cy="339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175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pic>
        <p:nvPicPr>
          <p:cNvPr id="6183" name="Picture 10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35613" y="4883150"/>
            <a:ext cx="7921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4" name="Text Box 101"/>
          <p:cNvSpPr txBox="1">
            <a:spLocks noChangeArrowheads="1"/>
          </p:cNvSpPr>
          <p:nvPr/>
        </p:nvSpPr>
        <p:spPr bwMode="auto">
          <a:xfrm>
            <a:off x="5510213" y="5507040"/>
            <a:ext cx="895350" cy="2746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  <a:sym typeface="Wingdings" pitchFamily="2" charset="2"/>
              </a:rPr>
              <a:t>Eco Level</a:t>
            </a:r>
          </a:p>
        </p:txBody>
      </p:sp>
      <p:sp>
        <p:nvSpPr>
          <p:cNvPr id="6185" name="Text Box 102"/>
          <p:cNvSpPr txBox="1">
            <a:spLocks noChangeArrowheads="1"/>
          </p:cNvSpPr>
          <p:nvPr/>
        </p:nvSpPr>
        <p:spPr bwMode="auto">
          <a:xfrm>
            <a:off x="5786439" y="5224463"/>
            <a:ext cx="287337" cy="3048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1400">
                <a:solidFill>
                  <a:srgbClr val="000000"/>
                </a:solidFill>
                <a:sym typeface="Wingdings" pitchFamily="2" charset="2"/>
              </a:rPr>
              <a:t>+</a:t>
            </a:r>
          </a:p>
        </p:txBody>
      </p:sp>
      <p:sp>
        <p:nvSpPr>
          <p:cNvPr id="6186" name="Rectangle 106"/>
          <p:cNvSpPr>
            <a:spLocks noChangeArrowheads="1"/>
          </p:cNvSpPr>
          <p:nvPr/>
        </p:nvSpPr>
        <p:spPr bwMode="auto">
          <a:xfrm>
            <a:off x="1843088" y="890687"/>
            <a:ext cx="6265862" cy="30777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Компактный </a:t>
            </a:r>
            <a:r>
              <a:rPr lang="en-US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Full HD </a:t>
            </a: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Персональный ТВ</a:t>
            </a:r>
            <a:endParaRPr lang="en-US" altLang="ko-KR" sz="2000" dirty="0">
              <a:solidFill>
                <a:srgbClr val="000000"/>
              </a:solidFill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6187" name="Picture 109"/>
          <p:cNvPicPr>
            <a:picLocks noChangeAspect="1" noChangeArrowheads="1"/>
          </p:cNvPicPr>
          <p:nvPr/>
        </p:nvPicPr>
        <p:blipFill>
          <a:blip r:embed="rId13" cstate="print"/>
          <a:srcRect r="74872" b="54561"/>
          <a:stretch>
            <a:fillRect/>
          </a:stretch>
        </p:blipFill>
        <p:spPr bwMode="auto">
          <a:xfrm>
            <a:off x="627063" y="4492627"/>
            <a:ext cx="1016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8" name="Picture 1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1339" y="2252663"/>
            <a:ext cx="1031875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189" name="Picture 1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7914" y="2909890"/>
            <a:ext cx="9286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190" name="Picture 7" descr="C:\Documents and Settings\LG\바탕 화면\M52\studio 사진\other\M53,M43\B.12.06.031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11364" y="4357688"/>
            <a:ext cx="24415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1" y="87313"/>
            <a:ext cx="48269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12.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MN/MA43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Rectangle 51"/>
          <p:cNvSpPr>
            <a:spLocks noChangeArrowheads="1"/>
          </p:cNvSpPr>
          <p:nvPr/>
        </p:nvSpPr>
        <p:spPr bwMode="auto">
          <a:xfrm>
            <a:off x="8688075" y="213261"/>
            <a:ext cx="315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USP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" name="Text Box 41"/>
          <p:cNvSpPr txBox="1">
            <a:spLocks noChangeArrowheads="1"/>
          </p:cNvSpPr>
          <p:nvPr/>
        </p:nvSpPr>
        <p:spPr bwMode="auto">
          <a:xfrm>
            <a:off x="1424608" y="3501008"/>
            <a:ext cx="1926810" cy="1538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000" u="sng" dirty="0" smtClean="0">
                <a:solidFill>
                  <a:srgbClr val="000099"/>
                </a:solidFill>
                <a:cs typeface="Tahoma" pitchFamily="34" charset="0"/>
              </a:rPr>
              <a:t>Чистое и чёткое изображение </a:t>
            </a:r>
            <a:endParaRPr lang="ko-KR" altLang="en-US" sz="1000" u="sng" dirty="0">
              <a:solidFill>
                <a:srgbClr val="000099"/>
              </a:solidFill>
              <a:cs typeface="Tahoma" pitchFamily="34" charset="0"/>
            </a:endParaRPr>
          </a:p>
        </p:txBody>
      </p:sp>
      <p:sp>
        <p:nvSpPr>
          <p:cNvPr id="67" name="Text Box 106"/>
          <p:cNvSpPr txBox="1">
            <a:spLocks noChangeArrowheads="1"/>
          </p:cNvSpPr>
          <p:nvPr/>
        </p:nvSpPr>
        <p:spPr bwMode="auto">
          <a:xfrm>
            <a:off x="5366604" y="4293096"/>
            <a:ext cx="1321196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err="1" smtClean="0">
                <a:solidFill>
                  <a:srgbClr val="000000"/>
                </a:solidFill>
              </a:rPr>
              <a:t>Экологичность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68" name="Text Box 114"/>
          <p:cNvSpPr txBox="1">
            <a:spLocks noChangeArrowheads="1"/>
          </p:cNvSpPr>
          <p:nvPr/>
        </p:nvSpPr>
        <p:spPr bwMode="auto">
          <a:xfrm>
            <a:off x="6954044" y="4293096"/>
            <a:ext cx="1058303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sz="1100" i="1" dirty="0" smtClean="0">
                <a:solidFill>
                  <a:srgbClr val="000000"/>
                </a:solidFill>
              </a:rPr>
              <a:t>PIP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534989" y="760413"/>
            <a:ext cx="2695575" cy="360362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defTabSz="977900">
              <a:spcBef>
                <a:spcPct val="0"/>
              </a:spcBef>
              <a:buFontTx/>
              <a:buNone/>
            </a:pPr>
            <a:endParaRPr lang="ko-KR" altLang="ko-KR">
              <a:solidFill>
                <a:srgbClr val="000000"/>
              </a:solidFill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4947567" y="734652"/>
            <a:ext cx="4267697" cy="37378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1800" dirty="0" smtClean="0">
                <a:solidFill>
                  <a:srgbClr val="A50021"/>
                </a:solidFill>
              </a:rPr>
              <a:t>Компактный </a:t>
            </a:r>
            <a:r>
              <a:rPr lang="en-US" altLang="ko-KR" sz="1800" dirty="0" smtClean="0">
                <a:solidFill>
                  <a:srgbClr val="A50021"/>
                </a:solidFill>
              </a:rPr>
              <a:t>HD </a:t>
            </a:r>
            <a:r>
              <a:rPr lang="ru-RU" altLang="ko-KR" sz="1800" dirty="0" smtClean="0">
                <a:solidFill>
                  <a:srgbClr val="A50021"/>
                </a:solidFill>
              </a:rPr>
              <a:t>Персональный ТВ</a:t>
            </a:r>
            <a:endParaRPr lang="ko-KR" altLang="en-US" sz="1800" dirty="0">
              <a:solidFill>
                <a:srgbClr val="A50021"/>
              </a:solidFill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983331" y="771525"/>
            <a:ext cx="17988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1600" dirty="0" smtClean="0">
                <a:solidFill>
                  <a:srgbClr val="FFFFFF"/>
                </a:solidFill>
              </a:rPr>
              <a:t>Серия </a:t>
            </a:r>
            <a:r>
              <a:rPr lang="en-US" altLang="ko-KR" sz="1600" dirty="0" smtClean="0">
                <a:solidFill>
                  <a:srgbClr val="FFFFFF"/>
                </a:solidFill>
              </a:rPr>
              <a:t>MN/MA33</a:t>
            </a:r>
            <a:endParaRPr lang="en-US" altLang="ko-KR" sz="1600" dirty="0">
              <a:solidFill>
                <a:srgbClr val="FFFFFF"/>
              </a:solidFill>
            </a:endParaRPr>
          </a:p>
        </p:txBody>
      </p:sp>
      <p:sp>
        <p:nvSpPr>
          <p:cNvPr id="28678" name="Rectangle 17"/>
          <p:cNvSpPr>
            <a:spLocks noChangeArrowheads="1"/>
          </p:cNvSpPr>
          <p:nvPr/>
        </p:nvSpPr>
        <p:spPr bwMode="auto">
          <a:xfrm>
            <a:off x="4879976" y="4403727"/>
            <a:ext cx="16240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cs typeface="Arial" pitchFamily="34" charset="0"/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</a:rPr>
              <a:t>Спецификации</a:t>
            </a:r>
            <a:endParaRPr lang="ko-KR" altLang="en-US" sz="1300" dirty="0">
              <a:solidFill>
                <a:srgbClr val="000000"/>
              </a:solidFill>
            </a:endParaRPr>
          </a:p>
        </p:txBody>
      </p:sp>
      <p:sp>
        <p:nvSpPr>
          <p:cNvPr id="28679" name="AutoShape 18"/>
          <p:cNvSpPr>
            <a:spLocks noChangeArrowheads="1"/>
          </p:cNvSpPr>
          <p:nvPr/>
        </p:nvSpPr>
        <p:spPr bwMode="auto">
          <a:xfrm>
            <a:off x="4945063" y="4694240"/>
            <a:ext cx="4598987" cy="16097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Панель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29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/ 26 / 23.6 / 21.6 HD LED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Углы обзора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178/178(26”/21.6”), 176/176(29”/23.6”)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Время отклика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5ms GTG</a:t>
            </a:r>
            <a:endParaRPr lang="ko-KR" altLang="en-US" dirty="0">
              <a:solidFill>
                <a:srgbClr val="000000"/>
              </a:solidFill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Интерфейс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D-Sub,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Компонент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Композит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HDMIx1, USBx1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Динамики</a:t>
            </a:r>
            <a:r>
              <a:rPr lang="en-US" altLang="ko-KR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en-US" altLang="ko-KR" dirty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5Wx2</a:t>
            </a:r>
            <a:endParaRPr lang="en-US" altLang="ko-KR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8680" name="Rectangle 31"/>
          <p:cNvSpPr>
            <a:spLocks noChangeArrowheads="1"/>
          </p:cNvSpPr>
          <p:nvPr/>
        </p:nvSpPr>
        <p:spPr bwMode="auto">
          <a:xfrm>
            <a:off x="4879976" y="1708152"/>
            <a:ext cx="1547813" cy="290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en-US" altLang="ko-KR" sz="1300">
                <a:solidFill>
                  <a:srgbClr val="000000"/>
                </a:solidFill>
                <a:cs typeface="Arial" pitchFamily="34" charset="0"/>
              </a:rPr>
              <a:t>■ USP</a:t>
            </a:r>
          </a:p>
        </p:txBody>
      </p:sp>
      <p:sp>
        <p:nvSpPr>
          <p:cNvPr id="28681" name="AutoShape 32"/>
          <p:cNvSpPr>
            <a:spLocks noChangeArrowheads="1"/>
          </p:cNvSpPr>
          <p:nvPr/>
        </p:nvSpPr>
        <p:spPr bwMode="auto">
          <a:xfrm>
            <a:off x="4945063" y="2020888"/>
            <a:ext cx="4688457" cy="1912168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ko-KR" sz="11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8682" name="Line 21"/>
          <p:cNvSpPr>
            <a:spLocks noChangeShapeType="1"/>
          </p:cNvSpPr>
          <p:nvPr/>
        </p:nvSpPr>
        <p:spPr bwMode="auto">
          <a:xfrm>
            <a:off x="7253288" y="2065338"/>
            <a:ext cx="0" cy="17653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4997451" y="2157413"/>
            <a:ext cx="217488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28685" name="TextBox 26"/>
          <p:cNvSpPr txBox="1">
            <a:spLocks noChangeArrowheads="1"/>
          </p:cNvSpPr>
          <p:nvPr/>
        </p:nvSpPr>
        <p:spPr bwMode="auto">
          <a:xfrm>
            <a:off x="1281113" y="1844676"/>
            <a:ext cx="1517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ko-KR" altLang="en-US">
                <a:solidFill>
                  <a:srgbClr val="000000"/>
                </a:solidFill>
                <a:cs typeface="Arial" pitchFamily="34" charset="0"/>
              </a:rPr>
              <a:t>고화질 이미지 유첨</a:t>
            </a:r>
          </a:p>
        </p:txBody>
      </p:sp>
      <p:sp>
        <p:nvSpPr>
          <p:cNvPr id="28686" name="Oval 11"/>
          <p:cNvSpPr>
            <a:spLocks noChangeArrowheads="1"/>
          </p:cNvSpPr>
          <p:nvPr/>
        </p:nvSpPr>
        <p:spPr bwMode="auto">
          <a:xfrm>
            <a:off x="7289800" y="215741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28687" name="AutoShape 87" descr="USB"/>
          <p:cNvSpPr>
            <a:spLocks noChangeArrowheads="1"/>
          </p:cNvSpPr>
          <p:nvPr/>
        </p:nvSpPr>
        <p:spPr bwMode="auto">
          <a:xfrm>
            <a:off x="8320089" y="3060702"/>
            <a:ext cx="1171575" cy="576263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7324726" y="2463802"/>
            <a:ext cx="1116013" cy="563563"/>
            <a:chOff x="4333" y="2984"/>
            <a:chExt cx="650" cy="355"/>
          </a:xfrm>
        </p:grpSpPr>
        <p:pic>
          <p:nvPicPr>
            <p:cNvPr id="28699" name="Picture 8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33" y="2984"/>
              <a:ext cx="638" cy="35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pic>
          <p:nvPicPr>
            <p:cNvPr id="28700" name="Picture 9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" y="3132"/>
              <a:ext cx="296" cy="20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28701" name="Rectangle 91"/>
            <p:cNvSpPr>
              <a:spLocks noChangeArrowheads="1"/>
            </p:cNvSpPr>
            <p:nvPr/>
          </p:nvSpPr>
          <p:spPr bwMode="auto">
            <a:xfrm>
              <a:off x="4675" y="3137"/>
              <a:ext cx="308" cy="194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28692" name="그림 102" descr="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65725" y="2465390"/>
            <a:ext cx="12620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1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2350" y="3262314"/>
            <a:ext cx="90011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8" name="Picture 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89" y="1504950"/>
            <a:ext cx="26193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" y="87313"/>
            <a:ext cx="48269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MN/MA33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560512" y="4221088"/>
            <a:ext cx="4071688" cy="2015771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1.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Реалистичность и чёткость картинки</a:t>
            </a:r>
            <a:endParaRPr lang="en-US" altLang="ko-KR" sz="1300" dirty="0" smtClean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b="0" dirty="0" smtClean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b="0" dirty="0" smtClean="0">
                <a:solidFill>
                  <a:srgbClr val="000000"/>
                </a:solidFill>
              </a:rPr>
              <a:t>- </a:t>
            </a:r>
            <a:r>
              <a:rPr lang="ru-RU" altLang="ko-KR" b="0" dirty="0" smtClean="0">
                <a:solidFill>
                  <a:srgbClr val="000000"/>
                </a:solidFill>
              </a:rPr>
              <a:t>Широкие углы обзора и разрешение </a:t>
            </a:r>
            <a:r>
              <a:rPr lang="en-US" altLang="ko-KR" b="0" dirty="0" smtClean="0">
                <a:solidFill>
                  <a:srgbClr val="000000"/>
                </a:solidFill>
              </a:rPr>
              <a:t>HD (1</a:t>
            </a:r>
            <a:r>
              <a:rPr lang="ru-RU" altLang="ko-KR" b="0" dirty="0" smtClean="0">
                <a:solidFill>
                  <a:srgbClr val="000000"/>
                </a:solidFill>
              </a:rPr>
              <a:t>366</a:t>
            </a:r>
            <a:r>
              <a:rPr lang="en-US" altLang="ko-KR" b="0" dirty="0" smtClean="0">
                <a:solidFill>
                  <a:srgbClr val="000000"/>
                </a:solidFill>
              </a:rPr>
              <a:t> x </a:t>
            </a:r>
            <a:r>
              <a:rPr lang="ru-RU" altLang="ko-KR" b="0" dirty="0" smtClean="0">
                <a:solidFill>
                  <a:srgbClr val="000000"/>
                </a:solidFill>
              </a:rPr>
              <a:t>768</a:t>
            </a:r>
            <a:r>
              <a:rPr lang="en-US" altLang="ko-KR" b="0" dirty="0" smtClean="0">
                <a:solidFill>
                  <a:srgbClr val="000000"/>
                </a:solidFill>
              </a:rPr>
              <a:t>)</a:t>
            </a:r>
            <a:endParaRPr lang="ko-KR" altLang="en-US" b="0" dirty="0" smtClean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b="0" dirty="0" smtClean="0">
                <a:solidFill>
                  <a:srgbClr val="000000"/>
                </a:solidFill>
              </a:rPr>
              <a:t>   - LED </a:t>
            </a:r>
            <a:r>
              <a:rPr lang="ru-RU" altLang="ko-KR" b="0" dirty="0" smtClean="0">
                <a:solidFill>
                  <a:srgbClr val="000000"/>
                </a:solidFill>
              </a:rPr>
              <a:t>подсветка</a:t>
            </a:r>
            <a:endParaRPr lang="en-US" altLang="ko-KR" b="0" dirty="0" smtClean="0">
              <a:solidFill>
                <a:srgbClr val="000000"/>
              </a:solidFill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2.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Удобство для пользователя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sz="13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300" b="0" dirty="0">
                <a:solidFill>
                  <a:srgbClr val="000000"/>
                </a:solidFill>
                <a:sym typeface="돋움체" pitchFamily="49" charset="-127"/>
              </a:rPr>
              <a:t>- 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Функция 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PIP (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картинка в картинке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)</a:t>
            </a:r>
            <a:endParaRPr lang="en-US" altLang="ko-KR" sz="1300" b="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sym typeface="돋움체" pitchFamily="49" charset="-127"/>
              </a:rPr>
              <a:t>3. 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Проигрывание </a:t>
            </a:r>
            <a:r>
              <a:rPr lang="ru-RU" altLang="ko-KR" sz="1300" dirty="0" err="1" smtClean="0">
                <a:solidFill>
                  <a:srgbClr val="000000"/>
                </a:solidFill>
                <a:sym typeface="돋움체" pitchFamily="49" charset="-127"/>
              </a:rPr>
              <a:t>мультимедийного</a:t>
            </a:r>
            <a:r>
              <a:rPr lang="ru-RU" altLang="ko-KR" sz="130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300" dirty="0" err="1" smtClean="0">
                <a:solidFill>
                  <a:srgbClr val="000000"/>
                </a:solidFill>
                <a:sym typeface="돋움체" pitchFamily="49" charset="-127"/>
              </a:rPr>
              <a:t>контента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  <a:p>
            <a:pPr marL="176213" indent="-176213" defTabSz="684213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ko-KR" altLang="en-US" sz="1300" b="0" dirty="0">
                <a:solidFill>
                  <a:srgbClr val="000000"/>
                </a:solidFill>
                <a:sym typeface="돋움체" pitchFamily="49" charset="-127"/>
              </a:rPr>
              <a:t>   </a:t>
            </a:r>
            <a:r>
              <a:rPr lang="en-US" altLang="ko-KR" sz="1300" b="0" dirty="0">
                <a:solidFill>
                  <a:srgbClr val="000000"/>
                </a:solidFill>
                <a:sym typeface="돋움체" pitchFamily="49" charset="-127"/>
              </a:rPr>
              <a:t>- USB HD 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плеер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 (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кино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, 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фото,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 </a:t>
            </a:r>
            <a:r>
              <a:rPr lang="ru-RU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музыка</a:t>
            </a:r>
            <a:r>
              <a:rPr lang="en-US" altLang="ko-KR" sz="1300" b="0" dirty="0" smtClean="0">
                <a:solidFill>
                  <a:srgbClr val="000000"/>
                </a:solidFill>
                <a:sym typeface="돋움체" pitchFamily="49" charset="-127"/>
              </a:rPr>
              <a:t>)</a:t>
            </a:r>
            <a:endParaRPr lang="en-US" altLang="ko-KR" sz="1300" dirty="0">
              <a:solidFill>
                <a:srgbClr val="000000"/>
              </a:solidFill>
              <a:sym typeface="돋움체" pitchFamily="49" charset="-127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160735" y="2093947"/>
            <a:ext cx="1905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en-US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Реалистичность 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en-US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чёткость изображения</a:t>
            </a:r>
            <a:endParaRPr lang="ko-KR" altLang="en-US" dirty="0">
              <a:solidFill>
                <a:srgbClr val="000000"/>
              </a:solidFill>
              <a:cs typeface="Arial" pitchFamily="34" charset="0"/>
              <a:sym typeface="돋움체" pitchFamily="49" charset="-127"/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7449909" y="2086719"/>
            <a:ext cx="2183611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ko-KR" sz="1100" dirty="0" err="1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Удобство</a:t>
            </a:r>
            <a:r>
              <a:rPr lang="uk-UA" altLang="ko-KR" sz="1100" dirty="0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 для </a:t>
            </a:r>
            <a:r>
              <a:rPr lang="uk-UA" altLang="ko-KR" sz="1100" dirty="0" err="1" smtClean="0">
                <a:solidFill>
                  <a:srgbClr val="000000"/>
                </a:solidFill>
                <a:cs typeface="Arial" pitchFamily="34" charset="0"/>
                <a:sym typeface="돋움체" pitchFamily="49" charset="-127"/>
              </a:rPr>
              <a:t>пользователя</a:t>
            </a:r>
            <a:endParaRPr lang="en-US" altLang="ko-KR" sz="11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7611835" y="2973621"/>
            <a:ext cx="430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000000"/>
                </a:solidFill>
                <a:cs typeface="Arial" pitchFamily="34" charset="0"/>
              </a:rPr>
              <a:t>PIP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8243514" y="3563724"/>
            <a:ext cx="126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000000"/>
                </a:solidFill>
                <a:cs typeface="Arial" pitchFamily="34" charset="0"/>
              </a:rPr>
              <a:t>USB HD </a:t>
            </a:r>
            <a:r>
              <a:rPr lang="ru-RU" altLang="ko-KR" dirty="0" smtClean="0">
                <a:solidFill>
                  <a:srgbClr val="000000"/>
                </a:solidFill>
                <a:cs typeface="Arial" pitchFamily="34" charset="0"/>
              </a:rPr>
              <a:t>плеер</a:t>
            </a:r>
            <a:endParaRPr lang="en-US" altLang="ko-KR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34146" name="think-cell Slide" r:id="rId4" imgW="360" imgH="360" progId="">
              <p:embed/>
            </p:oleObj>
          </a:graphicData>
        </a:graphic>
      </p:graphicFrame>
      <p:sp>
        <p:nvSpPr>
          <p:cNvPr id="7171" name="AutoShape 52"/>
          <p:cNvSpPr>
            <a:spLocks noChangeArrowheads="1"/>
          </p:cNvSpPr>
          <p:nvPr/>
        </p:nvSpPr>
        <p:spPr bwMode="auto">
          <a:xfrm>
            <a:off x="317501" y="14065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pic>
        <p:nvPicPr>
          <p:cNvPr id="7173" name="Picture 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51" y="2074863"/>
            <a:ext cx="18462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4738" y="2074863"/>
            <a:ext cx="23399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7451" y="2317752"/>
            <a:ext cx="765175" cy="6127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7178" name="AutoShape 59"/>
          <p:cNvSpPr>
            <a:spLocks noChangeArrowheads="1"/>
          </p:cNvSpPr>
          <p:nvPr/>
        </p:nvSpPr>
        <p:spPr bwMode="auto">
          <a:xfrm>
            <a:off x="3443288" y="2324102"/>
            <a:ext cx="180975" cy="612775"/>
          </a:xfrm>
          <a:prstGeom prst="rightArrow">
            <a:avLst>
              <a:gd name="adj1" fmla="val 50000"/>
              <a:gd name="adj2" fmla="val 61764"/>
            </a:avLst>
          </a:prstGeom>
          <a:solidFill>
            <a:schemeClr val="bg2"/>
          </a:solidFill>
          <a:ln w="317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574926" y="2236788"/>
            <a:ext cx="828675" cy="779462"/>
            <a:chOff x="2355" y="1535"/>
            <a:chExt cx="624" cy="561"/>
          </a:xfrm>
        </p:grpSpPr>
        <p:pic>
          <p:nvPicPr>
            <p:cNvPr id="7219" name="Picture 6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55" y="1593"/>
              <a:ext cx="567" cy="45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7220" name="Rectangle 62"/>
            <p:cNvSpPr>
              <a:spLocks noChangeArrowheads="1"/>
            </p:cNvSpPr>
            <p:nvPr/>
          </p:nvSpPr>
          <p:spPr bwMode="auto">
            <a:xfrm>
              <a:off x="2355" y="1543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21" name="Rectangle 63"/>
            <p:cNvSpPr>
              <a:spLocks noChangeArrowheads="1"/>
            </p:cNvSpPr>
            <p:nvPr/>
          </p:nvSpPr>
          <p:spPr bwMode="auto">
            <a:xfrm>
              <a:off x="2484" y="1639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22" name="Rectangle 64"/>
            <p:cNvSpPr>
              <a:spLocks noChangeArrowheads="1"/>
            </p:cNvSpPr>
            <p:nvPr/>
          </p:nvSpPr>
          <p:spPr bwMode="auto">
            <a:xfrm>
              <a:off x="2594" y="153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23" name="Rectangle 65"/>
            <p:cNvSpPr>
              <a:spLocks noChangeArrowheads="1"/>
            </p:cNvSpPr>
            <p:nvPr/>
          </p:nvSpPr>
          <p:spPr bwMode="auto">
            <a:xfrm>
              <a:off x="2355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24" name="Rectangle 66"/>
            <p:cNvSpPr>
              <a:spLocks noChangeArrowheads="1"/>
            </p:cNvSpPr>
            <p:nvPr/>
          </p:nvSpPr>
          <p:spPr bwMode="auto">
            <a:xfrm>
              <a:off x="2484" y="187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25" name="Rectangle 67"/>
            <p:cNvSpPr>
              <a:spLocks noChangeArrowheads="1"/>
            </p:cNvSpPr>
            <p:nvPr/>
          </p:nvSpPr>
          <p:spPr bwMode="auto">
            <a:xfrm>
              <a:off x="2594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26" name="Rectangle 68"/>
            <p:cNvSpPr>
              <a:spLocks noChangeArrowheads="1"/>
            </p:cNvSpPr>
            <p:nvPr/>
          </p:nvSpPr>
          <p:spPr bwMode="auto">
            <a:xfrm>
              <a:off x="2723" y="1875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27" name="Rectangle 69"/>
            <p:cNvSpPr>
              <a:spLocks noChangeArrowheads="1"/>
            </p:cNvSpPr>
            <p:nvPr/>
          </p:nvSpPr>
          <p:spPr bwMode="auto">
            <a:xfrm>
              <a:off x="2723" y="1639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  <p:sp>
          <p:nvSpPr>
            <p:cNvPr id="7228" name="Rectangle 70"/>
            <p:cNvSpPr>
              <a:spLocks noChangeArrowheads="1"/>
            </p:cNvSpPr>
            <p:nvPr/>
          </p:nvSpPr>
          <p:spPr bwMode="auto">
            <a:xfrm>
              <a:off x="2840" y="1766"/>
              <a:ext cx="139" cy="221"/>
            </a:xfrm>
            <a:prstGeom prst="rect">
              <a:avLst/>
            </a:prstGeom>
            <a:solidFill>
              <a:schemeClr val="folHlink">
                <a:alpha val="18039"/>
              </a:scheme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7180" name="Rectangle 71"/>
          <p:cNvSpPr>
            <a:spLocks noChangeArrowheads="1"/>
          </p:cNvSpPr>
          <p:nvPr/>
        </p:nvSpPr>
        <p:spPr bwMode="auto">
          <a:xfrm>
            <a:off x="2562226" y="2479675"/>
            <a:ext cx="184150" cy="306388"/>
          </a:xfrm>
          <a:prstGeom prst="rect">
            <a:avLst/>
          </a:prstGeom>
          <a:solidFill>
            <a:schemeClr val="folHlink">
              <a:alpha val="25098"/>
            </a:schemeClr>
          </a:solidFill>
          <a:ln w="31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7182" name="Oval 73"/>
          <p:cNvSpPr>
            <a:spLocks noChangeArrowheads="1"/>
          </p:cNvSpPr>
          <p:nvPr/>
        </p:nvSpPr>
        <p:spPr bwMode="auto">
          <a:xfrm>
            <a:off x="434975" y="18478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184" name="Text Box 75"/>
          <p:cNvSpPr txBox="1">
            <a:spLocks noChangeArrowheads="1"/>
          </p:cNvSpPr>
          <p:nvPr/>
        </p:nvSpPr>
        <p:spPr bwMode="auto">
          <a:xfrm>
            <a:off x="571500" y="1754188"/>
            <a:ext cx="1755609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Широкие углы обзора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7185" name="Oval 76"/>
          <p:cNvSpPr>
            <a:spLocks noChangeArrowheads="1"/>
          </p:cNvSpPr>
          <p:nvPr/>
        </p:nvSpPr>
        <p:spPr bwMode="auto">
          <a:xfrm>
            <a:off x="2439988" y="1847850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7210" name="Picture 1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276" y="2619375"/>
            <a:ext cx="1004888" cy="69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7211" name="Picture 1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9126" y="2295525"/>
            <a:ext cx="63976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212" name="Rectangle 108"/>
          <p:cNvSpPr>
            <a:spLocks noChangeArrowheads="1"/>
          </p:cNvSpPr>
          <p:nvPr/>
        </p:nvSpPr>
        <p:spPr bwMode="auto">
          <a:xfrm>
            <a:off x="1843088" y="892175"/>
            <a:ext cx="6265862" cy="304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Компактный</a:t>
            </a:r>
            <a:r>
              <a:rPr lang="en-US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HD </a:t>
            </a:r>
            <a:r>
              <a:rPr lang="ru-RU" altLang="ko-KR" sz="2000" dirty="0" smtClean="0">
                <a:solidFill>
                  <a:srgbClr val="000000"/>
                </a:solidFill>
                <a:latin typeface="HY견명조" pitchFamily="18" charset="-127"/>
                <a:ea typeface="HY견명조" pitchFamily="18" charset="-127"/>
              </a:rPr>
              <a:t>Персональный ТВ</a:t>
            </a:r>
            <a:endParaRPr lang="en-US" altLang="ko-KR" sz="2000" dirty="0">
              <a:solidFill>
                <a:srgbClr val="000000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1" y="87313"/>
            <a:ext cx="48269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13.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Серия Персональных ТВ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– MN/MA33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Rectangle 51"/>
          <p:cNvSpPr>
            <a:spLocks noChangeArrowheads="1"/>
          </p:cNvSpPr>
          <p:nvPr/>
        </p:nvSpPr>
        <p:spPr bwMode="auto">
          <a:xfrm>
            <a:off x="8688075" y="213261"/>
            <a:ext cx="315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USP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4759038" y="6597650"/>
            <a:ext cx="387928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1000" dirty="0" smtClean="0">
                <a:solidFill>
                  <a:srgbClr val="000000"/>
                </a:solidFill>
              </a:rPr>
              <a:t>26 </a:t>
            </a:r>
            <a:r>
              <a:rPr lang="en-US" altLang="ko-KR" sz="1000" dirty="0">
                <a:solidFill>
                  <a:srgbClr val="000000"/>
                </a:solidFill>
              </a:rPr>
              <a:t>/ </a:t>
            </a:r>
            <a:r>
              <a:rPr lang="en-US" altLang="ko-KR" sz="1000" dirty="0" smtClean="0">
                <a:solidFill>
                  <a:srgbClr val="000000"/>
                </a:solidFill>
              </a:rPr>
              <a:t>26</a:t>
            </a:r>
            <a:endParaRPr lang="en-US" altLang="ko-KR" sz="1000" dirty="0">
              <a:solidFill>
                <a:srgbClr val="000000"/>
              </a:solidFill>
            </a:endParaRPr>
          </a:p>
        </p:txBody>
      </p:sp>
      <p:sp>
        <p:nvSpPr>
          <p:cNvPr id="118" name="AutoShape 54"/>
          <p:cNvSpPr>
            <a:spLocks noChangeArrowheads="1"/>
          </p:cNvSpPr>
          <p:nvPr/>
        </p:nvSpPr>
        <p:spPr bwMode="auto">
          <a:xfrm>
            <a:off x="5149851" y="1406525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119" name="Text Box 55" descr="격자 울타리"/>
          <p:cNvSpPr txBox="1">
            <a:spLocks noChangeArrowheads="1"/>
          </p:cNvSpPr>
          <p:nvPr/>
        </p:nvSpPr>
        <p:spPr bwMode="auto">
          <a:xfrm>
            <a:off x="5149851" y="140652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Живой звук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20" name="AutoShape 78"/>
          <p:cNvSpPr>
            <a:spLocks noChangeArrowheads="1"/>
          </p:cNvSpPr>
          <p:nvPr/>
        </p:nvSpPr>
        <p:spPr bwMode="auto">
          <a:xfrm>
            <a:off x="5149851" y="3911600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121" name="Text Box 79" descr="격자 울타리"/>
          <p:cNvSpPr txBox="1">
            <a:spLocks noChangeArrowheads="1"/>
          </p:cNvSpPr>
          <p:nvPr/>
        </p:nvSpPr>
        <p:spPr bwMode="auto">
          <a:xfrm>
            <a:off x="5149851" y="3911600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Удобство для пользователя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22" name="Oval 80"/>
          <p:cNvSpPr>
            <a:spLocks noChangeArrowheads="1"/>
          </p:cNvSpPr>
          <p:nvPr/>
        </p:nvSpPr>
        <p:spPr bwMode="auto">
          <a:xfrm>
            <a:off x="5240338" y="43894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23" name="Line 82"/>
          <p:cNvSpPr>
            <a:spLocks noChangeShapeType="1"/>
          </p:cNvSpPr>
          <p:nvPr/>
        </p:nvSpPr>
        <p:spPr bwMode="auto">
          <a:xfrm>
            <a:off x="6653213" y="44259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124" name="Oval 83"/>
          <p:cNvSpPr>
            <a:spLocks noChangeArrowheads="1"/>
          </p:cNvSpPr>
          <p:nvPr/>
        </p:nvSpPr>
        <p:spPr bwMode="auto">
          <a:xfrm>
            <a:off x="6775450" y="438943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5" name="Oval 85"/>
          <p:cNvSpPr>
            <a:spLocks noChangeArrowheads="1"/>
          </p:cNvSpPr>
          <p:nvPr/>
        </p:nvSpPr>
        <p:spPr bwMode="auto">
          <a:xfrm>
            <a:off x="8145463" y="4389438"/>
            <a:ext cx="217487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>
              <a:spcBef>
                <a:spcPct val="0"/>
              </a:spcBef>
              <a:buFontTx/>
              <a:buNone/>
            </a:pPr>
            <a:r>
              <a:rPr lang="en-US" altLang="ko-KR" sz="13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26" name="Text Box 86"/>
          <p:cNvSpPr txBox="1">
            <a:spLocks noChangeArrowheads="1"/>
          </p:cNvSpPr>
          <p:nvPr/>
        </p:nvSpPr>
        <p:spPr bwMode="auto">
          <a:xfrm>
            <a:off x="8337376" y="4293096"/>
            <a:ext cx="1199367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100" i="1" dirty="0">
                <a:solidFill>
                  <a:srgbClr val="000000"/>
                </a:solidFill>
              </a:rPr>
              <a:t>USB HD </a:t>
            </a:r>
            <a:r>
              <a:rPr lang="uk-UA" altLang="ko-KR" sz="1100" i="1" dirty="0" err="1" smtClean="0">
                <a:solidFill>
                  <a:srgbClr val="000000"/>
                </a:solidFill>
              </a:rPr>
              <a:t>Плеер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127" name="AutoShape 87" descr="USB"/>
          <p:cNvSpPr>
            <a:spLocks noChangeArrowheads="1"/>
          </p:cNvSpPr>
          <p:nvPr/>
        </p:nvSpPr>
        <p:spPr bwMode="auto">
          <a:xfrm>
            <a:off x="8275639" y="4970465"/>
            <a:ext cx="1177925" cy="669925"/>
          </a:xfrm>
          <a:prstGeom prst="roundRect">
            <a:avLst>
              <a:gd name="adj" fmla="val 16667"/>
            </a:avLst>
          </a:prstGeom>
          <a:blipFill dpi="0" rotWithShape="1">
            <a:blip r:embed="rId10" cstate="print"/>
            <a:srcRect/>
            <a:stretch>
              <a:fillRect/>
            </a:stretch>
          </a:blipFill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grpSp>
        <p:nvGrpSpPr>
          <p:cNvPr id="128" name="Group 88"/>
          <p:cNvGrpSpPr>
            <a:grpSpLocks/>
          </p:cNvGrpSpPr>
          <p:nvPr/>
        </p:nvGrpSpPr>
        <p:grpSpPr bwMode="auto">
          <a:xfrm>
            <a:off x="6837364" y="5000627"/>
            <a:ext cx="1031875" cy="563563"/>
            <a:chOff x="4333" y="2984"/>
            <a:chExt cx="650" cy="355"/>
          </a:xfrm>
        </p:grpSpPr>
        <p:pic>
          <p:nvPicPr>
            <p:cNvPr id="129" name="Picture 8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33" y="2984"/>
              <a:ext cx="638" cy="35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pic>
          <p:nvPicPr>
            <p:cNvPr id="130" name="Picture 9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75" y="3132"/>
              <a:ext cx="296" cy="20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</p:pic>
        <p:sp>
          <p:nvSpPr>
            <p:cNvPr id="131" name="Rectangle 91"/>
            <p:cNvSpPr>
              <a:spLocks noChangeArrowheads="1"/>
            </p:cNvSpPr>
            <p:nvPr/>
          </p:nvSpPr>
          <p:spPr bwMode="auto">
            <a:xfrm>
              <a:off x="4675" y="3135"/>
              <a:ext cx="308" cy="198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ko-KR" altLang="en-US" sz="1400">
                <a:solidFill>
                  <a:srgbClr val="000000"/>
                </a:solidFill>
              </a:endParaRPr>
            </a:p>
          </p:txBody>
        </p:sp>
      </p:grpSp>
      <p:sp>
        <p:nvSpPr>
          <p:cNvPr id="132" name="Line 92"/>
          <p:cNvSpPr>
            <a:spLocks noChangeShapeType="1"/>
          </p:cNvSpPr>
          <p:nvPr/>
        </p:nvSpPr>
        <p:spPr bwMode="auto">
          <a:xfrm>
            <a:off x="8016875" y="4438650"/>
            <a:ext cx="0" cy="1665288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pic>
        <p:nvPicPr>
          <p:cNvPr id="133" name="Picture 9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16539" y="1941513"/>
            <a:ext cx="1754187" cy="13144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</p:pic>
      <p:sp>
        <p:nvSpPr>
          <p:cNvPr id="134" name="Text Box 94"/>
          <p:cNvSpPr txBox="1">
            <a:spLocks noChangeArrowheads="1"/>
          </p:cNvSpPr>
          <p:nvPr/>
        </p:nvSpPr>
        <p:spPr bwMode="auto">
          <a:xfrm>
            <a:off x="5611813" y="3403101"/>
            <a:ext cx="1237518" cy="16927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u="sng" dirty="0" smtClean="0">
                <a:solidFill>
                  <a:srgbClr val="000099"/>
                </a:solidFill>
                <a:cs typeface="Tahoma" pitchFamily="34" charset="0"/>
              </a:rPr>
              <a:t>Динамики </a:t>
            </a:r>
            <a:r>
              <a:rPr lang="en-US" altLang="ko-KR" sz="1100" u="sng" dirty="0" smtClean="0">
                <a:solidFill>
                  <a:srgbClr val="000099"/>
                </a:solidFill>
                <a:cs typeface="Tahoma" pitchFamily="34" charset="0"/>
              </a:rPr>
              <a:t>5W </a:t>
            </a:r>
            <a:r>
              <a:rPr lang="en-US" altLang="ko-KR" sz="1100" u="sng" dirty="0">
                <a:solidFill>
                  <a:srgbClr val="000099"/>
                </a:solidFill>
                <a:cs typeface="Tahoma" pitchFamily="34" charset="0"/>
              </a:rPr>
              <a:t>X 2 </a:t>
            </a:r>
            <a:endParaRPr lang="ko-KR" altLang="en-US" sz="1100" u="sng" dirty="0">
              <a:solidFill>
                <a:srgbClr val="000099"/>
              </a:solidFill>
              <a:cs typeface="Tahoma" pitchFamily="34" charset="0"/>
            </a:endParaRPr>
          </a:p>
        </p:txBody>
      </p:sp>
      <p:pic>
        <p:nvPicPr>
          <p:cNvPr id="135" name="Picture 9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5248" y="2001838"/>
            <a:ext cx="240722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Rectangle 96"/>
          <p:cNvSpPr>
            <a:spLocks noChangeArrowheads="1"/>
          </p:cNvSpPr>
          <p:nvPr/>
        </p:nvSpPr>
        <p:spPr bwMode="auto">
          <a:xfrm>
            <a:off x="7257256" y="2315555"/>
            <a:ext cx="2448272" cy="4653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2064" tIns="46032" rIns="92064" bIns="46032">
            <a:spAutoFit/>
          </a:bodyPr>
          <a:lstStyle/>
          <a:p>
            <a:pPr marL="182563" indent="-182563" defTabSz="762000">
              <a:spcBef>
                <a:spcPct val="20000"/>
              </a:spcBef>
              <a:buFont typeface="Wingdings" pitchFamily="2" charset="2"/>
              <a:buNone/>
            </a:pPr>
            <a:r>
              <a:rPr lang="ru-RU" altLang="ko-KR" sz="1100" dirty="0" smtClean="0">
                <a:solidFill>
                  <a:srgbClr val="000000"/>
                </a:solidFill>
              </a:rPr>
              <a:t>Система объёмного звучания</a:t>
            </a:r>
            <a:endParaRPr lang="en-US" altLang="ko-KR" sz="1100" dirty="0">
              <a:solidFill>
                <a:srgbClr val="000000"/>
              </a:solidFill>
            </a:endParaRPr>
          </a:p>
          <a:p>
            <a:pPr marL="182563" indent="-182563" defTabSz="762000"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1100" dirty="0">
                <a:solidFill>
                  <a:srgbClr val="000000"/>
                </a:solidFill>
              </a:rPr>
              <a:t>   - </a:t>
            </a:r>
            <a:r>
              <a:rPr lang="ru-RU" altLang="ko-KR" sz="1100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sz="1100" dirty="0" smtClean="0">
                <a:solidFill>
                  <a:srgbClr val="000000"/>
                </a:solidFill>
              </a:rPr>
              <a:t>Clear </a:t>
            </a:r>
            <a:r>
              <a:rPr lang="en-US" altLang="ko-KR" sz="1100" dirty="0">
                <a:solidFill>
                  <a:srgbClr val="000000"/>
                </a:solidFill>
              </a:rPr>
              <a:t>voice</a:t>
            </a:r>
          </a:p>
        </p:txBody>
      </p:sp>
      <p:sp>
        <p:nvSpPr>
          <p:cNvPr id="137" name="AutoShape 99"/>
          <p:cNvSpPr>
            <a:spLocks noChangeArrowheads="1"/>
          </p:cNvSpPr>
          <p:nvPr/>
        </p:nvSpPr>
        <p:spPr bwMode="auto">
          <a:xfrm>
            <a:off x="5535613" y="5484815"/>
            <a:ext cx="809625" cy="33972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3175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pic>
        <p:nvPicPr>
          <p:cNvPr id="138" name="Picture 1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35613" y="4883150"/>
            <a:ext cx="7921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" name="Text Box 101"/>
          <p:cNvSpPr txBox="1">
            <a:spLocks noChangeArrowheads="1"/>
          </p:cNvSpPr>
          <p:nvPr/>
        </p:nvSpPr>
        <p:spPr bwMode="auto">
          <a:xfrm>
            <a:off x="5510213" y="5507040"/>
            <a:ext cx="895350" cy="2746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>
                <a:solidFill>
                  <a:srgbClr val="FFFFFF"/>
                </a:solidFill>
                <a:sym typeface="Wingdings" pitchFamily="2" charset="2"/>
              </a:rPr>
              <a:t>Eco Level</a:t>
            </a:r>
          </a:p>
        </p:txBody>
      </p:sp>
      <p:sp>
        <p:nvSpPr>
          <p:cNvPr id="140" name="Text Box 102"/>
          <p:cNvSpPr txBox="1">
            <a:spLocks noChangeArrowheads="1"/>
          </p:cNvSpPr>
          <p:nvPr/>
        </p:nvSpPr>
        <p:spPr bwMode="auto">
          <a:xfrm>
            <a:off x="5786439" y="5224463"/>
            <a:ext cx="287337" cy="3048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algn="ctr">
              <a:spcBef>
                <a:spcPct val="0"/>
              </a:spcBef>
              <a:buFontTx/>
              <a:buNone/>
            </a:pPr>
            <a:r>
              <a:rPr lang="en-US" altLang="ko-KR" sz="1400">
                <a:solidFill>
                  <a:srgbClr val="000000"/>
                </a:solidFill>
                <a:sym typeface="Wingdings" pitchFamily="2" charset="2"/>
              </a:rPr>
              <a:t>+</a:t>
            </a:r>
          </a:p>
        </p:txBody>
      </p:sp>
      <p:sp>
        <p:nvSpPr>
          <p:cNvPr id="141" name="Text Box 106"/>
          <p:cNvSpPr txBox="1">
            <a:spLocks noChangeArrowheads="1"/>
          </p:cNvSpPr>
          <p:nvPr/>
        </p:nvSpPr>
        <p:spPr bwMode="auto">
          <a:xfrm>
            <a:off x="5366604" y="4293096"/>
            <a:ext cx="1321196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err="1" smtClean="0">
                <a:solidFill>
                  <a:srgbClr val="000000"/>
                </a:solidFill>
              </a:rPr>
              <a:t>Экологичность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142" name="Text Box 114"/>
          <p:cNvSpPr txBox="1">
            <a:spLocks noChangeArrowheads="1"/>
          </p:cNvSpPr>
          <p:nvPr/>
        </p:nvSpPr>
        <p:spPr bwMode="auto">
          <a:xfrm>
            <a:off x="6954044" y="4293096"/>
            <a:ext cx="1058303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Функция </a:t>
            </a:r>
            <a:r>
              <a:rPr lang="en-US" altLang="ko-KR" sz="1100" i="1" dirty="0" smtClean="0">
                <a:solidFill>
                  <a:srgbClr val="000000"/>
                </a:solidFill>
              </a:rPr>
              <a:t>PIP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143" name="AutoShape 97"/>
          <p:cNvSpPr>
            <a:spLocks noChangeArrowheads="1"/>
          </p:cNvSpPr>
          <p:nvPr/>
        </p:nvSpPr>
        <p:spPr bwMode="auto">
          <a:xfrm>
            <a:off x="317501" y="3911600"/>
            <a:ext cx="4468813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400">
              <a:solidFill>
                <a:srgbClr val="000000"/>
              </a:solidFill>
            </a:endParaRPr>
          </a:p>
        </p:txBody>
      </p:sp>
      <p:sp>
        <p:nvSpPr>
          <p:cNvPr id="144" name="Text Box 98" descr="격자 울타리"/>
          <p:cNvSpPr txBox="1">
            <a:spLocks noChangeArrowheads="1"/>
          </p:cNvSpPr>
          <p:nvPr/>
        </p:nvSpPr>
        <p:spPr bwMode="auto">
          <a:xfrm>
            <a:off x="317501" y="3911600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uk-UA" altLang="ko-KR" sz="1400" dirty="0" smtClean="0">
                <a:solidFill>
                  <a:srgbClr val="000000"/>
                </a:solidFill>
                <a:sym typeface="Wingdings" pitchFamily="2" charset="2"/>
              </a:rPr>
              <a:t>Простота и </a:t>
            </a: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лаконичность</a:t>
            </a:r>
            <a:r>
              <a:rPr lang="uk-UA" altLang="ko-KR" sz="14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uk-UA" altLang="ko-KR" sz="1400" dirty="0" err="1" smtClean="0">
                <a:solidFill>
                  <a:srgbClr val="000000"/>
                </a:solidFill>
                <a:sym typeface="Wingdings" pitchFamily="2" charset="2"/>
              </a:rPr>
              <a:t>дизайна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145" name="Picture 109"/>
          <p:cNvPicPr>
            <a:picLocks noChangeAspect="1" noChangeArrowheads="1"/>
          </p:cNvPicPr>
          <p:nvPr/>
        </p:nvPicPr>
        <p:blipFill>
          <a:blip r:embed="rId15" cstate="print"/>
          <a:srcRect r="74872" b="54561"/>
          <a:stretch>
            <a:fillRect/>
          </a:stretch>
        </p:blipFill>
        <p:spPr bwMode="auto">
          <a:xfrm>
            <a:off x="627063" y="4492627"/>
            <a:ext cx="1016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" name="Picture 7" descr="C:\Documents and Settings\LG\바탕 화면\M52\studio 사진\other\M53,M43\B.12.06.031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11364" y="4357688"/>
            <a:ext cx="24415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Text Box 52" descr="격자 울타리"/>
          <p:cNvSpPr txBox="1">
            <a:spLocks noChangeArrowheads="1"/>
          </p:cNvSpPr>
          <p:nvPr/>
        </p:nvSpPr>
        <p:spPr bwMode="auto">
          <a:xfrm>
            <a:off x="317501" y="1406525"/>
            <a:ext cx="4467225" cy="323850"/>
          </a:xfrm>
          <a:prstGeom prst="rect">
            <a:avLst/>
          </a:prstGeom>
          <a:pattFill prst="trellis">
            <a:fgClr>
              <a:srgbClr val="EAEAEA"/>
            </a:fgClr>
            <a:bgClr>
              <a:schemeClr val="bg1"/>
            </a:bgClr>
          </a:pattFill>
          <a:ln w="635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ru-RU" altLang="ko-KR" sz="1400" dirty="0" smtClean="0">
                <a:solidFill>
                  <a:srgbClr val="000000"/>
                </a:solidFill>
                <a:sym typeface="Wingdings" pitchFamily="2" charset="2"/>
              </a:rPr>
              <a:t>Реалистичная и чёткая картинка</a:t>
            </a:r>
            <a:endParaRPr lang="ko-KR" altLang="en-US" sz="14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48" name="Text Box 76"/>
          <p:cNvSpPr txBox="1">
            <a:spLocks noChangeArrowheads="1"/>
          </p:cNvSpPr>
          <p:nvPr/>
        </p:nvSpPr>
        <p:spPr bwMode="auto">
          <a:xfrm>
            <a:off x="2641600" y="1754190"/>
            <a:ext cx="1556836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Подавление шумов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149" name="Text Box 41"/>
          <p:cNvSpPr txBox="1">
            <a:spLocks noChangeArrowheads="1"/>
          </p:cNvSpPr>
          <p:nvPr/>
        </p:nvSpPr>
        <p:spPr bwMode="auto">
          <a:xfrm>
            <a:off x="992560" y="3501008"/>
            <a:ext cx="3121047" cy="1538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000" u="sng" dirty="0" smtClean="0">
                <a:solidFill>
                  <a:srgbClr val="000099"/>
                </a:solidFill>
                <a:cs typeface="Tahoma" pitchFamily="34" charset="0"/>
              </a:rPr>
              <a:t>Чистое и чёткое изображение</a:t>
            </a:r>
            <a:r>
              <a:rPr lang="en-US" altLang="ko-KR" sz="1000" u="sng" dirty="0" smtClean="0">
                <a:solidFill>
                  <a:srgbClr val="000099"/>
                </a:solidFill>
                <a:cs typeface="Tahoma" pitchFamily="34" charset="0"/>
              </a:rPr>
              <a:t> </a:t>
            </a:r>
            <a:r>
              <a:rPr lang="ru-RU" altLang="ko-KR" sz="1000" u="sng" dirty="0" smtClean="0">
                <a:solidFill>
                  <a:srgbClr val="000099"/>
                </a:solidFill>
                <a:cs typeface="Tahoma" pitchFamily="34" charset="0"/>
              </a:rPr>
              <a:t>под любым углом </a:t>
            </a:r>
            <a:endParaRPr lang="ko-KR" altLang="en-US" sz="1000" u="sng" dirty="0">
              <a:solidFill>
                <a:srgbClr val="000099"/>
              </a:solidFill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5"/>
          <p:cNvSpPr>
            <a:spLocks noChangeArrowheads="1"/>
          </p:cNvSpPr>
          <p:nvPr/>
        </p:nvSpPr>
        <p:spPr bwMode="auto">
          <a:xfrm>
            <a:off x="5251349" y="213261"/>
            <a:ext cx="373409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ko-KR" altLang="en-US" dirty="0">
                <a:solidFill>
                  <a:srgbClr val="000000"/>
                </a:solidFill>
              </a:rPr>
              <a:t>① </a:t>
            </a:r>
            <a:r>
              <a:rPr lang="ru-RU" altLang="ko-KR" dirty="0" smtClean="0">
                <a:solidFill>
                  <a:srgbClr val="000000"/>
                </a:solidFill>
              </a:rPr>
              <a:t>Дизайн </a:t>
            </a:r>
            <a:r>
              <a:rPr lang="en-US" altLang="ko-KR" dirty="0" smtClean="0">
                <a:solidFill>
                  <a:srgbClr val="000000"/>
                </a:solidFill>
              </a:rPr>
              <a:t>Cinema </a:t>
            </a:r>
            <a:r>
              <a:rPr lang="en-US" altLang="ko-KR" dirty="0">
                <a:solidFill>
                  <a:srgbClr val="000000"/>
                </a:solidFill>
              </a:rPr>
              <a:t>Screen / </a:t>
            </a:r>
            <a:r>
              <a:rPr lang="ru-RU" altLang="ko-KR" dirty="0" smtClean="0">
                <a:solidFill>
                  <a:srgbClr val="000000"/>
                </a:solidFill>
              </a:rPr>
              <a:t>Настенное крепление</a:t>
            </a:r>
            <a:endParaRPr lang="en-US" altLang="ko-KR" dirty="0">
              <a:solidFill>
                <a:srgbClr val="000000"/>
              </a:solidFill>
            </a:endParaRPr>
          </a:p>
        </p:txBody>
      </p:sp>
      <p:pic>
        <p:nvPicPr>
          <p:cNvPr id="62467" name="Picture 6" descr="IPS62_Frontpers_01"/>
          <p:cNvPicPr>
            <a:picLocks noChangeAspect="1" noChangeArrowheads="1"/>
          </p:cNvPicPr>
          <p:nvPr/>
        </p:nvPicPr>
        <p:blipFill>
          <a:blip r:embed="rId5" cstate="print"/>
          <a:srcRect r="22047"/>
          <a:stretch>
            <a:fillRect/>
          </a:stretch>
        </p:blipFill>
        <p:spPr bwMode="auto">
          <a:xfrm>
            <a:off x="2000672" y="3032718"/>
            <a:ext cx="2163954" cy="17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3622676" y="2945408"/>
            <a:ext cx="841375" cy="885825"/>
            <a:chOff x="1142" y="1468"/>
            <a:chExt cx="290" cy="136"/>
          </a:xfrm>
        </p:grpSpPr>
        <p:sp>
          <p:nvSpPr>
            <p:cNvPr id="62483" name="Line 53"/>
            <p:cNvSpPr>
              <a:spLocks noChangeShapeType="1"/>
            </p:cNvSpPr>
            <p:nvPr/>
          </p:nvSpPr>
          <p:spPr bwMode="auto">
            <a:xfrm>
              <a:off x="1278" y="1468"/>
              <a:ext cx="0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62484" name="Line 54"/>
            <p:cNvSpPr>
              <a:spLocks noChangeShapeType="1"/>
            </p:cNvSpPr>
            <p:nvPr/>
          </p:nvSpPr>
          <p:spPr bwMode="auto">
            <a:xfrm>
              <a:off x="1296" y="1468"/>
              <a:ext cx="0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62485" name="Line 55"/>
            <p:cNvSpPr>
              <a:spLocks noChangeShapeType="1"/>
            </p:cNvSpPr>
            <p:nvPr/>
          </p:nvSpPr>
          <p:spPr bwMode="auto">
            <a:xfrm>
              <a:off x="1142" y="1513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  <p:sp>
          <p:nvSpPr>
            <p:cNvPr id="62486" name="Line 56"/>
            <p:cNvSpPr>
              <a:spLocks noChangeShapeType="1"/>
            </p:cNvSpPr>
            <p:nvPr/>
          </p:nvSpPr>
          <p:spPr bwMode="auto">
            <a:xfrm flipH="1">
              <a:off x="1296" y="1513"/>
              <a:ext cx="1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ko-KR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62469" name="Rectangle 57"/>
          <p:cNvSpPr>
            <a:spLocks noChangeArrowheads="1"/>
          </p:cNvSpPr>
          <p:nvPr/>
        </p:nvSpPr>
        <p:spPr bwMode="auto">
          <a:xfrm>
            <a:off x="2579911" y="2854375"/>
            <a:ext cx="1141979" cy="230832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/>
            <a:r>
              <a:rPr lang="ru-RU" altLang="ko-KR" sz="900" i="1" dirty="0" smtClean="0">
                <a:solidFill>
                  <a:srgbClr val="000000"/>
                </a:solidFill>
                <a:sym typeface="가는각진제목체"/>
              </a:rPr>
              <a:t>Выкл.</a:t>
            </a:r>
            <a:r>
              <a:rPr lang="en-US" altLang="ko-KR" sz="900" i="1" dirty="0" smtClean="0">
                <a:solidFill>
                  <a:srgbClr val="000000"/>
                </a:solidFill>
                <a:sym typeface="가는각진제목체"/>
              </a:rPr>
              <a:t>: </a:t>
            </a:r>
            <a:r>
              <a:rPr lang="en-US" altLang="ko-KR" sz="900" i="1" dirty="0">
                <a:solidFill>
                  <a:srgbClr val="000000"/>
                </a:solidFill>
                <a:sym typeface="가는각진제목체"/>
              </a:rPr>
              <a:t>1.0mm</a:t>
            </a:r>
          </a:p>
        </p:txBody>
      </p:sp>
      <p:sp>
        <p:nvSpPr>
          <p:cNvPr id="62470" name="Line 211"/>
          <p:cNvSpPr>
            <a:spLocks noChangeShapeType="1"/>
          </p:cNvSpPr>
          <p:nvPr/>
        </p:nvSpPr>
        <p:spPr bwMode="auto">
          <a:xfrm>
            <a:off x="5010150" y="558800"/>
            <a:ext cx="0" cy="5854700"/>
          </a:xfrm>
          <a:prstGeom prst="line">
            <a:avLst/>
          </a:prstGeom>
          <a:noFill/>
          <a:ln w="635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pic>
        <p:nvPicPr>
          <p:cNvPr id="62471" name="Picture 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3125" y="576263"/>
            <a:ext cx="1347787" cy="717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2472" name="Picture 74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7042" t="8496" r="6891"/>
          <a:stretch>
            <a:fillRect/>
          </a:stretch>
        </p:blipFill>
        <p:spPr bwMode="auto">
          <a:xfrm>
            <a:off x="282576" y="5056907"/>
            <a:ext cx="1812925" cy="1468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2473" name="Text Box 61"/>
          <p:cNvSpPr txBox="1">
            <a:spLocks noChangeArrowheads="1"/>
          </p:cNvSpPr>
          <p:nvPr/>
        </p:nvSpPr>
        <p:spPr bwMode="auto">
          <a:xfrm>
            <a:off x="152401" y="128995"/>
            <a:ext cx="33941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FontTx/>
              <a:buNone/>
            </a:pPr>
            <a:r>
              <a:rPr lang="ru-RU" altLang="ko-KR" sz="1800" dirty="0" smtClean="0">
                <a:solidFill>
                  <a:srgbClr val="000000"/>
                </a:solidFill>
              </a:rPr>
              <a:t>Приложение</a:t>
            </a:r>
            <a:r>
              <a:rPr lang="en-US" altLang="ko-KR" sz="1800" dirty="0" smtClean="0">
                <a:solidFill>
                  <a:srgbClr val="000000"/>
                </a:solidFill>
              </a:rPr>
              <a:t>. </a:t>
            </a:r>
            <a:r>
              <a:rPr lang="ru-RU" altLang="ko-KR" sz="1800" dirty="0" smtClean="0">
                <a:solidFill>
                  <a:srgbClr val="000000"/>
                </a:solidFill>
              </a:rPr>
              <a:t>Характеристики</a:t>
            </a:r>
            <a:endParaRPr lang="ko-KR" altLang="en-US" sz="1800" dirty="0">
              <a:solidFill>
                <a:srgbClr val="000000"/>
              </a:solidFill>
            </a:endParaRPr>
          </a:p>
        </p:txBody>
      </p:sp>
      <p:sp>
        <p:nvSpPr>
          <p:cNvPr id="26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6850" y="776288"/>
            <a:ext cx="9526588" cy="3365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69" tIns="45687" rIns="91369" bIns="45687">
            <a:spAutoFit/>
          </a:bodyPr>
          <a:lstStyle/>
          <a:p>
            <a:pPr marL="176213" indent="-176213" fontAlgn="auto" latinLnBrk="0">
              <a:spcAft>
                <a:spcPts val="0"/>
              </a:spcAft>
              <a:defRPr/>
            </a:pPr>
            <a:r>
              <a:rPr kumimoji="0" lang="ru-RU" altLang="ko-KR" sz="1600" kern="0" dirty="0" smtClean="0">
                <a:solidFill>
                  <a:srgbClr val="000000"/>
                </a:solidFill>
                <a:latin typeface="Arial" charset="0"/>
              </a:rPr>
              <a:t>Дизайн </a:t>
            </a:r>
            <a:r>
              <a:rPr kumimoji="0" lang="en-US" altLang="ko-KR" sz="1600" kern="0" dirty="0" smtClean="0">
                <a:solidFill>
                  <a:srgbClr val="000000"/>
                </a:solidFill>
                <a:latin typeface="Arial" charset="0"/>
              </a:rPr>
              <a:t>CINEMA </a:t>
            </a:r>
            <a:r>
              <a:rPr kumimoji="0" lang="en-US" altLang="ko-KR" sz="1600" kern="0" dirty="0">
                <a:solidFill>
                  <a:srgbClr val="000000"/>
                </a:solidFill>
                <a:latin typeface="Arial" charset="0"/>
              </a:rPr>
              <a:t>Screen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215900" y="1219200"/>
            <a:ext cx="4665092" cy="12003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 wrap="square" lIns="91429" tIns="45714" rIns="91429" bIns="45714">
            <a:spAutoFit/>
          </a:bodyPr>
          <a:lstStyle/>
          <a:p>
            <a:pPr marL="122238" indent="-122238" fontAlgn="auto" latinLnBrk="0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Определение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kumimoji="0" lang="en-US" altLang="ko-KR" kern="0" dirty="0">
                <a:solidFill>
                  <a:sysClr val="windowText" lastClr="000000"/>
                </a:solidFill>
                <a:latin typeface="Arial" charset="0"/>
              </a:rPr>
              <a:t>: 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Дизайн монитора с использованием очень тонкой рамки вокруг экрана.</a:t>
            </a:r>
            <a:r>
              <a:rPr kumimoji="0" lang="en-US" altLang="ko-KR" kern="0" dirty="0">
                <a:solidFill>
                  <a:sysClr val="windowText" lastClr="000000"/>
                </a:solidFill>
                <a:latin typeface="Arial" charset="0"/>
              </a:rPr>
              <a:t/>
            </a:r>
            <a:br>
              <a:rPr kumimoji="0" lang="en-US" altLang="ko-KR" kern="0" dirty="0">
                <a:solidFill>
                  <a:sysClr val="windowText" lastClr="000000"/>
                </a:solidFill>
                <a:latin typeface="Arial" charset="0"/>
              </a:rPr>
            </a:b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- Рамка практически полностью отсутствует, когда монитор выключен: толщина 1,0 мм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  <a:t/>
            </a:r>
            <a:b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</a:b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- Узкая рамка, когда монитор включён: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  <a:t> 10.6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 мм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endParaRPr kumimoji="0" lang="en-US" altLang="ko-KR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62476" name="직사각형 27"/>
          <p:cNvSpPr>
            <a:spLocks noChangeArrowheads="1"/>
          </p:cNvSpPr>
          <p:nvPr/>
        </p:nvSpPr>
        <p:spPr bwMode="auto">
          <a:xfrm>
            <a:off x="2576736" y="2713086"/>
            <a:ext cx="110831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/>
            <a:r>
              <a:rPr lang="ru-RU" altLang="ko-KR" sz="900" i="1" dirty="0" err="1" smtClean="0">
                <a:solidFill>
                  <a:srgbClr val="000000"/>
                </a:solidFill>
                <a:sym typeface="가는각진제목체"/>
              </a:rPr>
              <a:t>Вкл</a:t>
            </a:r>
            <a:r>
              <a:rPr lang="ru-RU" altLang="ko-KR" sz="900" i="1" dirty="0" smtClean="0">
                <a:solidFill>
                  <a:srgbClr val="000000"/>
                </a:solidFill>
                <a:sym typeface="가는각진제목체"/>
              </a:rPr>
              <a:t>.</a:t>
            </a:r>
            <a:r>
              <a:rPr lang="en-US" altLang="ko-KR" sz="900" i="1" dirty="0" smtClean="0">
                <a:solidFill>
                  <a:srgbClr val="000000"/>
                </a:solidFill>
                <a:sym typeface="가는각진제목체"/>
              </a:rPr>
              <a:t>: </a:t>
            </a:r>
            <a:r>
              <a:rPr lang="en-US" altLang="ko-KR" sz="900" i="1" dirty="0">
                <a:solidFill>
                  <a:srgbClr val="000000"/>
                </a:solidFill>
                <a:sym typeface="가는각진제목체"/>
              </a:rPr>
              <a:t>10.6mm</a:t>
            </a:r>
          </a:p>
        </p:txBody>
      </p:sp>
      <p:sp>
        <p:nvSpPr>
          <p:cNvPr id="62477" name="Text Box 133"/>
          <p:cNvSpPr txBox="1">
            <a:spLocks noChangeArrowheads="1"/>
          </p:cNvSpPr>
          <p:nvPr/>
        </p:nvSpPr>
        <p:spPr bwMode="auto">
          <a:xfrm>
            <a:off x="4584700" y="6597650"/>
            <a:ext cx="740587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altLang="ko-KR" sz="1000" dirty="0" smtClean="0">
                <a:solidFill>
                  <a:srgbClr val="000000"/>
                </a:solidFill>
              </a:rPr>
              <a:t>- </a:t>
            </a:r>
            <a:r>
              <a:rPr lang="en-US" altLang="ko-KR" sz="1000" dirty="0">
                <a:solidFill>
                  <a:srgbClr val="000000"/>
                </a:solidFill>
              </a:rPr>
              <a:t>Appendix</a:t>
            </a:r>
            <a:r>
              <a:rPr lang="ko-KR" altLang="en-US" sz="1000" dirty="0">
                <a:solidFill>
                  <a:srgbClr val="000000"/>
                </a:solidFill>
              </a:rPr>
              <a:t> </a:t>
            </a:r>
            <a:r>
              <a:rPr lang="en-US" altLang="ko-KR" sz="1000" dirty="0">
                <a:solidFill>
                  <a:srgbClr val="000000"/>
                </a:solidFill>
              </a:rPr>
              <a:t>-</a:t>
            </a:r>
          </a:p>
        </p:txBody>
      </p:sp>
      <p:cxnSp>
        <p:nvCxnSpPr>
          <p:cNvPr id="36" name="직선 연결선 35"/>
          <p:cNvCxnSpPr/>
          <p:nvPr/>
        </p:nvCxnSpPr>
        <p:spPr>
          <a:xfrm>
            <a:off x="2000672" y="3516908"/>
            <a:ext cx="0" cy="1584523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H="1">
            <a:off x="2044702" y="4813399"/>
            <a:ext cx="1972194" cy="631825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92689" y="803275"/>
            <a:ext cx="4616450" cy="33655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lIns="91369" tIns="45687" rIns="91369" bIns="45687">
            <a:spAutoFit/>
          </a:bodyPr>
          <a:lstStyle/>
          <a:p>
            <a:pPr marL="176213" indent="-176213" fontAlgn="auto" latinLnBrk="0">
              <a:spcAft>
                <a:spcPts val="0"/>
              </a:spcAft>
              <a:defRPr/>
            </a:pPr>
            <a:r>
              <a:rPr kumimoji="0" lang="uk-UA" altLang="ko-KR" sz="1600" kern="0" dirty="0" err="1" smtClean="0">
                <a:solidFill>
                  <a:srgbClr val="000000"/>
                </a:solidFill>
                <a:latin typeface="Arial" charset="0"/>
              </a:rPr>
              <a:t>Настенное</a:t>
            </a:r>
            <a:r>
              <a:rPr kumimoji="0" lang="uk-UA" altLang="ko-KR" sz="1600" kern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0" lang="uk-UA" altLang="ko-KR" sz="1600" kern="0" dirty="0" err="1" smtClean="0">
                <a:solidFill>
                  <a:srgbClr val="000000"/>
                </a:solidFill>
                <a:latin typeface="Arial" charset="0"/>
              </a:rPr>
              <a:t>крепление</a:t>
            </a:r>
            <a:endParaRPr kumimoji="0" lang="en-US" altLang="ko-KR" sz="1600" kern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5073652" y="1206501"/>
            <a:ext cx="4631876" cy="1514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 wrap="square" lIns="91429" tIns="45714" rIns="91429" bIns="45714">
            <a:spAutoFit/>
          </a:bodyPr>
          <a:lstStyle/>
          <a:p>
            <a:pPr marL="122238" indent="-122238" fontAlgn="auto" latinLnBrk="0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Мониторы линейки 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  <a:t>2013 (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серии 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  <a:t>EA73~EN33</a:t>
            </a:r>
            <a:r>
              <a:rPr kumimoji="0" lang="en-US" altLang="ko-KR" kern="0" dirty="0">
                <a:solidFill>
                  <a:sysClr val="windowText" lastClr="000000"/>
                </a:solidFill>
                <a:latin typeface="Arial" charset="0"/>
              </a:rPr>
              <a:t>) 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имеют возможность настенного крепления</a:t>
            </a:r>
            <a:endParaRPr kumimoji="0" lang="en-US" altLang="ko-KR" kern="0" dirty="0">
              <a:solidFill>
                <a:sysClr val="windowText" lastClr="000000"/>
              </a:solidFill>
              <a:latin typeface="Arial" charset="0"/>
            </a:endParaRPr>
          </a:p>
          <a:p>
            <a:pPr marL="122238" indent="-122238" fontAlgn="auto" latinLnBrk="0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kumimoji="0" lang="en-US" altLang="ko-KR" kern="0" dirty="0">
                <a:solidFill>
                  <a:sysClr val="windowText" lastClr="000000"/>
                </a:solidFill>
                <a:latin typeface="Arial" charset="0"/>
              </a:rPr>
              <a:t>    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Даже модели с дизайном 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  <a:t>CINEMA Screen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latin typeface="Arial" charset="0"/>
              </a:rPr>
              <a:t>(EA73/EA63</a:t>
            </a:r>
            <a:r>
              <a:rPr kumimoji="0" lang="en-US" altLang="ko-KR" kern="0" dirty="0">
                <a:solidFill>
                  <a:sysClr val="windowText" lastClr="000000"/>
                </a:solidFill>
                <a:latin typeface="Arial" charset="0"/>
              </a:rPr>
              <a:t>) 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latin typeface="Arial" charset="0"/>
              </a:rPr>
              <a:t>поддерживают возможность настенного крепления, благодаря чему мониторы удобно подключать в режим мозаики.</a:t>
            </a:r>
            <a:endParaRPr kumimoji="0" lang="en-US" altLang="ko-KR" kern="0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62482" name="Picture 6"/>
          <p:cNvPicPr>
            <a:picLocks noChangeAspect="1" noChangeArrowheads="1"/>
          </p:cNvPicPr>
          <p:nvPr/>
        </p:nvPicPr>
        <p:blipFill>
          <a:blip r:embed="rId8" cstate="print"/>
          <a:srcRect l="56505" t="47469" r="20683" b="31790"/>
          <a:stretch>
            <a:fillRect/>
          </a:stretch>
        </p:blipFill>
        <p:spPr bwMode="auto">
          <a:xfrm>
            <a:off x="5257800" y="2781300"/>
            <a:ext cx="41719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0" descr="Vista-Glass-T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513" y="2305052"/>
            <a:ext cx="202565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324476" y="2611440"/>
            <a:ext cx="1524000" cy="1252537"/>
            <a:chOff x="210" y="1165"/>
            <a:chExt cx="1698" cy="1358"/>
          </a:xfrm>
        </p:grpSpPr>
        <p:pic>
          <p:nvPicPr>
            <p:cNvPr id="63559" name="Picture 51" descr="DSC00007"/>
            <p:cNvPicPr>
              <a:picLocks noChangeAspect="1" noChangeArrowheads="1"/>
            </p:cNvPicPr>
            <p:nvPr/>
          </p:nvPicPr>
          <p:blipFill>
            <a:blip r:embed="rId4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776" y="1619"/>
              <a:ext cx="567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60" name="Picture 52" descr="DSC00039"/>
            <p:cNvPicPr>
              <a:picLocks noChangeAspect="1" noChangeArrowheads="1"/>
            </p:cNvPicPr>
            <p:nvPr/>
          </p:nvPicPr>
          <p:blipFill>
            <a:blip r:embed="rId5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776" y="2069"/>
              <a:ext cx="567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61" name="Picture 53" descr="DSC00071"/>
            <p:cNvPicPr>
              <a:picLocks noChangeAspect="1" noChangeArrowheads="1"/>
            </p:cNvPicPr>
            <p:nvPr/>
          </p:nvPicPr>
          <p:blipFill>
            <a:blip r:embed="rId6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776" y="1165"/>
              <a:ext cx="567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62" name="Picture 54" descr="DSC00101"/>
            <p:cNvPicPr>
              <a:picLocks noChangeAspect="1" noChangeArrowheads="1"/>
            </p:cNvPicPr>
            <p:nvPr/>
          </p:nvPicPr>
          <p:blipFill>
            <a:blip r:embed="rId7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210" y="1619"/>
              <a:ext cx="567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63" name="Picture 55" descr="DSC00131"/>
            <p:cNvPicPr>
              <a:picLocks noChangeAspect="1" noChangeArrowheads="1"/>
            </p:cNvPicPr>
            <p:nvPr/>
          </p:nvPicPr>
          <p:blipFill>
            <a:blip r:embed="rId8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1341" y="1619"/>
              <a:ext cx="567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64" name="Oval 17"/>
            <p:cNvSpPr>
              <a:spLocks noChangeArrowheads="1"/>
            </p:cNvSpPr>
            <p:nvPr/>
          </p:nvSpPr>
          <p:spPr bwMode="auto">
            <a:xfrm>
              <a:off x="800" y="2160"/>
              <a:ext cx="499" cy="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ko-KR" sz="140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63565" name="Oval 18"/>
            <p:cNvSpPr>
              <a:spLocks noChangeArrowheads="1"/>
            </p:cNvSpPr>
            <p:nvPr/>
          </p:nvSpPr>
          <p:spPr bwMode="auto">
            <a:xfrm>
              <a:off x="1383" y="1706"/>
              <a:ext cx="499" cy="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ko-KR" sz="140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pic>
        <p:nvPicPr>
          <p:cNvPr id="63492" name="Picture 10" descr="Vista-Glass-T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5988" y="2311402"/>
            <a:ext cx="202565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10" descr="Vista-Glass-T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0" y="2268538"/>
            <a:ext cx="202565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Rectangle 15"/>
          <p:cNvSpPr>
            <a:spLocks noChangeArrowheads="1"/>
          </p:cNvSpPr>
          <p:nvPr/>
        </p:nvSpPr>
        <p:spPr bwMode="auto">
          <a:xfrm>
            <a:off x="7461977" y="213261"/>
            <a:ext cx="13629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buFontTx/>
              <a:buNone/>
            </a:pPr>
            <a:r>
              <a:rPr lang="ko-KR" altLang="en-US" dirty="0">
                <a:solidFill>
                  <a:srgbClr val="000000"/>
                </a:solidFill>
              </a:rPr>
              <a:t>②</a:t>
            </a: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ru-RU" altLang="ko-KR" dirty="0" smtClean="0">
                <a:solidFill>
                  <a:srgbClr val="000000"/>
                </a:solidFill>
              </a:rPr>
              <a:t>Технология </a:t>
            </a:r>
            <a:r>
              <a:rPr lang="en-US" altLang="ko-KR" dirty="0" smtClean="0">
                <a:solidFill>
                  <a:srgbClr val="000000"/>
                </a:solidFill>
              </a:rPr>
              <a:t>IPS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63496" name="Text Box 12"/>
          <p:cNvSpPr txBox="1">
            <a:spLocks noChangeArrowheads="1"/>
          </p:cNvSpPr>
          <p:nvPr/>
        </p:nvSpPr>
        <p:spPr bwMode="auto">
          <a:xfrm>
            <a:off x="227013" y="764704"/>
            <a:ext cx="73902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ko-KR" sz="1600" dirty="0" smtClean="0">
                <a:solidFill>
                  <a:srgbClr val="000000"/>
                </a:solidFill>
              </a:rPr>
              <a:t>Матрица </a:t>
            </a:r>
            <a:r>
              <a:rPr lang="en-US" altLang="ko-KR" sz="1600" dirty="0" smtClean="0">
                <a:solidFill>
                  <a:srgbClr val="000000"/>
                </a:solidFill>
              </a:rPr>
              <a:t>IPS </a:t>
            </a:r>
            <a:r>
              <a:rPr lang="ru-RU" altLang="ko-KR" sz="1600" dirty="0" smtClean="0">
                <a:solidFill>
                  <a:srgbClr val="000000"/>
                </a:solidFill>
              </a:rPr>
              <a:t>обеспечивает точность цветопередачи по шкале серого и одинаково яркую картинку под любым углом обзора</a:t>
            </a:r>
            <a:endParaRPr lang="en-US" altLang="ko-KR" sz="1400" i="1" dirty="0">
              <a:solidFill>
                <a:srgbClr val="000000"/>
              </a:solidFill>
            </a:endParaRPr>
          </a:p>
        </p:txBody>
      </p:sp>
      <p:sp>
        <p:nvSpPr>
          <p:cNvPr id="335" name="TextBox 197"/>
          <p:cNvSpPr txBox="1"/>
          <p:nvPr/>
        </p:nvSpPr>
        <p:spPr>
          <a:xfrm>
            <a:off x="406401" y="3106738"/>
            <a:ext cx="327491" cy="184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60º</a:t>
            </a:r>
          </a:p>
        </p:txBody>
      </p:sp>
      <p:sp>
        <p:nvSpPr>
          <p:cNvPr id="336" name="TextBox 197"/>
          <p:cNvSpPr txBox="1"/>
          <p:nvPr/>
        </p:nvSpPr>
        <p:spPr>
          <a:xfrm>
            <a:off x="3429001" y="3673475"/>
            <a:ext cx="327491" cy="184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60º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54014" y="2268538"/>
            <a:ext cx="2027237" cy="1560512"/>
            <a:chOff x="398" y="1168"/>
            <a:chExt cx="1761" cy="1356"/>
          </a:xfrm>
        </p:grpSpPr>
        <p:pic>
          <p:nvPicPr>
            <p:cNvPr id="63556" name="Picture 10" descr="Vista-Glass-Ta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" y="1168"/>
              <a:ext cx="1761" cy="1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9" name="TextBox 197"/>
            <p:cNvSpPr txBox="1"/>
            <p:nvPr/>
          </p:nvSpPr>
          <p:spPr>
            <a:xfrm>
              <a:off x="825" y="1208"/>
              <a:ext cx="703" cy="3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altLang="ko-KR" sz="700" dirty="0" smtClean="0">
                  <a:solidFill>
                    <a:srgbClr val="4A452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굴림" pitchFamily="50" charset="-127"/>
                  <a:cs typeface="Arial" pitchFamily="34" charset="0"/>
                </a:rPr>
                <a:t>Углы обзора:</a:t>
              </a:r>
              <a:endParaRPr lang="en-US" altLang="ko-KR" sz="700" dirty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endParaRPr>
            </a:p>
            <a:p>
              <a:pPr>
                <a:defRPr/>
              </a:pPr>
              <a:r>
                <a:rPr lang="en-US" altLang="ko-KR" sz="700" dirty="0">
                  <a:solidFill>
                    <a:srgbClr val="4A452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굴림" pitchFamily="50" charset="-127"/>
                  <a:cs typeface="Arial" pitchFamily="34" charset="0"/>
                </a:rPr>
                <a:t>170º/160º</a:t>
              </a:r>
            </a:p>
          </p:txBody>
        </p:sp>
        <p:sp>
          <p:nvSpPr>
            <p:cNvPr id="63558" name="TextBox 197"/>
            <p:cNvSpPr txBox="1">
              <a:spLocks noChangeArrowheads="1"/>
            </p:cNvSpPr>
            <p:nvPr/>
          </p:nvSpPr>
          <p:spPr bwMode="auto">
            <a:xfrm>
              <a:off x="544" y="1208"/>
              <a:ext cx="309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ko-KR" sz="1000" dirty="0">
                  <a:solidFill>
                    <a:srgbClr val="000000"/>
                  </a:solidFill>
                  <a:ea typeface="굴림" pitchFamily="50" charset="-127"/>
                </a:rPr>
                <a:t>TN</a:t>
              </a:r>
            </a:p>
          </p:txBody>
        </p:sp>
      </p:grpSp>
      <p:grpSp>
        <p:nvGrpSpPr>
          <p:cNvPr id="4" name="Group 195"/>
          <p:cNvGrpSpPr>
            <a:grpSpLocks/>
          </p:cNvGrpSpPr>
          <p:nvPr/>
        </p:nvGrpSpPr>
        <p:grpSpPr bwMode="auto">
          <a:xfrm>
            <a:off x="647701" y="2733675"/>
            <a:ext cx="1598613" cy="941388"/>
            <a:chOff x="469" y="1596"/>
            <a:chExt cx="1390" cy="817"/>
          </a:xfrm>
        </p:grpSpPr>
        <p:pic>
          <p:nvPicPr>
            <p:cNvPr id="63549" name="Picture 76" descr="DSC00006"/>
            <p:cNvPicPr>
              <a:picLocks noChangeAspect="1" noChangeArrowheads="1"/>
            </p:cNvPicPr>
            <p:nvPr/>
          </p:nvPicPr>
          <p:blipFill>
            <a:blip r:embed="rId9" cstate="print">
              <a:lum bright="30000"/>
            </a:blip>
            <a:srcRect l="9" t="17" r="214" b="5"/>
            <a:stretch>
              <a:fillRect/>
            </a:stretch>
          </p:blipFill>
          <p:spPr bwMode="auto">
            <a:xfrm>
              <a:off x="782" y="1789"/>
              <a:ext cx="614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50" name="Picture 77" descr="DSC00035"/>
            <p:cNvPicPr>
              <a:picLocks noChangeAspect="1" noChangeArrowheads="1"/>
            </p:cNvPicPr>
            <p:nvPr/>
          </p:nvPicPr>
          <p:blipFill>
            <a:blip r:embed="rId10" cstate="print">
              <a:lum bright="30000"/>
            </a:blip>
            <a:srcRect r="-185" b="467"/>
            <a:stretch>
              <a:fillRect/>
            </a:stretch>
          </p:blipFill>
          <p:spPr bwMode="auto">
            <a:xfrm>
              <a:off x="782" y="2168"/>
              <a:ext cx="59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51" name="Picture 78" descr="DSC00068"/>
            <p:cNvPicPr>
              <a:picLocks noChangeAspect="1" noChangeArrowheads="1"/>
            </p:cNvPicPr>
            <p:nvPr/>
          </p:nvPicPr>
          <p:blipFill>
            <a:blip r:embed="rId11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782" y="1596"/>
              <a:ext cx="623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52" name="Picture 79" descr="DSC00097"/>
            <p:cNvPicPr>
              <a:picLocks noChangeAspect="1" noChangeArrowheads="1"/>
            </p:cNvPicPr>
            <p:nvPr/>
          </p:nvPicPr>
          <p:blipFill>
            <a:blip r:embed="rId12" cstate="print">
              <a:lum bright="30000"/>
            </a:blip>
            <a:srcRect r="227" b="142"/>
            <a:stretch>
              <a:fillRect/>
            </a:stretch>
          </p:blipFill>
          <p:spPr bwMode="auto">
            <a:xfrm>
              <a:off x="469" y="1789"/>
              <a:ext cx="317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53" name="Picture 80" descr="DSC00128"/>
            <p:cNvPicPr>
              <a:picLocks noChangeAspect="1" noChangeArrowheads="1"/>
            </p:cNvPicPr>
            <p:nvPr/>
          </p:nvPicPr>
          <p:blipFill>
            <a:blip r:embed="rId13" cstate="print">
              <a:lum bright="30000"/>
            </a:blip>
            <a:srcRect r="227" b="229"/>
            <a:stretch>
              <a:fillRect/>
            </a:stretch>
          </p:blipFill>
          <p:spPr bwMode="auto">
            <a:xfrm>
              <a:off x="1382" y="1789"/>
              <a:ext cx="31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54" name="Oval 201"/>
            <p:cNvSpPr>
              <a:spLocks noChangeArrowheads="1"/>
            </p:cNvSpPr>
            <p:nvPr/>
          </p:nvSpPr>
          <p:spPr bwMode="auto">
            <a:xfrm>
              <a:off x="804" y="2143"/>
              <a:ext cx="540" cy="2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63555" name="Oval 202"/>
            <p:cNvSpPr>
              <a:spLocks noChangeArrowheads="1"/>
            </p:cNvSpPr>
            <p:nvPr/>
          </p:nvSpPr>
          <p:spPr bwMode="auto">
            <a:xfrm>
              <a:off x="1318" y="1831"/>
              <a:ext cx="541" cy="2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5" name="Group 210"/>
          <p:cNvGrpSpPr>
            <a:grpSpLocks/>
          </p:cNvGrpSpPr>
          <p:nvPr/>
        </p:nvGrpSpPr>
        <p:grpSpPr bwMode="auto">
          <a:xfrm>
            <a:off x="2797176" y="2733675"/>
            <a:ext cx="1617663" cy="939800"/>
            <a:chOff x="2262" y="1525"/>
            <a:chExt cx="1405" cy="888"/>
          </a:xfrm>
        </p:grpSpPr>
        <p:pic>
          <p:nvPicPr>
            <p:cNvPr id="63542" name="Picture 53" descr="DSC00048"/>
            <p:cNvPicPr>
              <a:picLocks noChangeAspect="1" noChangeArrowheads="1"/>
            </p:cNvPicPr>
            <p:nvPr/>
          </p:nvPicPr>
          <p:blipFill>
            <a:blip r:embed="rId14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2615" y="2137"/>
              <a:ext cx="614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43" name="Picture 54" descr="DSC00077"/>
            <p:cNvPicPr>
              <a:picLocks noChangeAspect="1" noChangeArrowheads="1"/>
            </p:cNvPicPr>
            <p:nvPr/>
          </p:nvPicPr>
          <p:blipFill>
            <a:blip r:embed="rId15" cstate="print">
              <a:lum bright="30000"/>
            </a:blip>
            <a:srcRect r="-95" b="-278"/>
            <a:stretch>
              <a:fillRect/>
            </a:stretch>
          </p:blipFill>
          <p:spPr bwMode="auto">
            <a:xfrm>
              <a:off x="2596" y="1525"/>
              <a:ext cx="633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44" name="Picture 55" descr="DSC00138"/>
            <p:cNvPicPr>
              <a:picLocks noChangeAspect="1" noChangeArrowheads="1"/>
            </p:cNvPicPr>
            <p:nvPr/>
          </p:nvPicPr>
          <p:blipFill>
            <a:blip r:embed="rId16" cstate="print">
              <a:lum bright="30000"/>
            </a:blip>
            <a:srcRect r="273" b="258"/>
            <a:stretch>
              <a:fillRect/>
            </a:stretch>
          </p:blipFill>
          <p:spPr bwMode="auto">
            <a:xfrm>
              <a:off x="2262" y="1789"/>
              <a:ext cx="36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45" name="Picture 56" descr="DSC00109"/>
            <p:cNvPicPr>
              <a:picLocks noChangeAspect="1" noChangeArrowheads="1"/>
            </p:cNvPicPr>
            <p:nvPr/>
          </p:nvPicPr>
          <p:blipFill>
            <a:blip r:embed="rId17" cstate="print">
              <a:lum bright="30000"/>
            </a:blip>
            <a:srcRect r="-3" b="169"/>
            <a:stretch>
              <a:fillRect/>
            </a:stretch>
          </p:blipFill>
          <p:spPr bwMode="auto">
            <a:xfrm>
              <a:off x="3175" y="1789"/>
              <a:ext cx="363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46" name="Oval 207"/>
            <p:cNvSpPr>
              <a:spLocks noChangeArrowheads="1"/>
            </p:cNvSpPr>
            <p:nvPr/>
          </p:nvSpPr>
          <p:spPr bwMode="auto">
            <a:xfrm>
              <a:off x="2643" y="2143"/>
              <a:ext cx="541" cy="2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63547" name="Oval 208"/>
            <p:cNvSpPr>
              <a:spLocks noChangeArrowheads="1"/>
            </p:cNvSpPr>
            <p:nvPr/>
          </p:nvSpPr>
          <p:spPr bwMode="auto">
            <a:xfrm>
              <a:off x="3126" y="1831"/>
              <a:ext cx="541" cy="27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pic>
          <p:nvPicPr>
            <p:cNvPr id="63548" name="Picture 76" descr="DSC00006"/>
            <p:cNvPicPr>
              <a:picLocks noChangeAspect="1" noChangeArrowheads="1"/>
            </p:cNvPicPr>
            <p:nvPr/>
          </p:nvPicPr>
          <p:blipFill>
            <a:blip r:embed="rId9" cstate="print">
              <a:lum bright="30000"/>
            </a:blip>
            <a:srcRect r="258" b="-5"/>
            <a:stretch>
              <a:fillRect/>
            </a:stretch>
          </p:blipFill>
          <p:spPr bwMode="auto">
            <a:xfrm>
              <a:off x="2612" y="1789"/>
              <a:ext cx="614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502" name="Picture 78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6536" y="4221088"/>
            <a:ext cx="7992888" cy="38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Text Box 789"/>
          <p:cNvSpPr txBox="1">
            <a:spLocks noChangeArrowheads="1"/>
          </p:cNvSpPr>
          <p:nvPr/>
        </p:nvSpPr>
        <p:spPr bwMode="auto">
          <a:xfrm>
            <a:off x="2284968" y="4259187"/>
            <a:ext cx="516359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ea typeface="굴림" pitchFamily="50" charset="-127"/>
              </a:rPr>
              <a:t>Сравнение отклонения цветопередачи в зависимости от углов обзора</a:t>
            </a:r>
            <a:endParaRPr lang="en-US" altLang="ko-KR" sz="1100" dirty="0">
              <a:solidFill>
                <a:srgbClr val="000000"/>
              </a:solidFill>
              <a:ea typeface="굴림" pitchFamily="50" charset="-127"/>
            </a:endParaRPr>
          </a:p>
        </p:txBody>
      </p:sp>
      <p:pic>
        <p:nvPicPr>
          <p:cNvPr id="63504" name="Picture 78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60425" y="1946275"/>
            <a:ext cx="3081338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5" name="Text Box 789"/>
          <p:cNvSpPr txBox="1">
            <a:spLocks noChangeArrowheads="1"/>
          </p:cNvSpPr>
          <p:nvPr/>
        </p:nvSpPr>
        <p:spPr bwMode="auto">
          <a:xfrm>
            <a:off x="1081089" y="1962150"/>
            <a:ext cx="214513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ea typeface="굴림" pitchFamily="50" charset="-127"/>
              </a:rPr>
              <a:t>Сравнение по углам обзора</a:t>
            </a:r>
            <a:endParaRPr lang="en-US" altLang="ko-KR" sz="1100" dirty="0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361" name="TextBox 197"/>
          <p:cNvSpPr txBox="1"/>
          <p:nvPr/>
        </p:nvSpPr>
        <p:spPr>
          <a:xfrm>
            <a:off x="1217614" y="3673475"/>
            <a:ext cx="327491" cy="184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60º</a:t>
            </a:r>
          </a:p>
        </p:txBody>
      </p:sp>
      <p:sp>
        <p:nvSpPr>
          <p:cNvPr id="363" name="TextBox 197"/>
          <p:cNvSpPr txBox="1"/>
          <p:nvPr/>
        </p:nvSpPr>
        <p:spPr>
          <a:xfrm>
            <a:off x="3013075" y="2314577"/>
            <a:ext cx="840295" cy="36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ko-KR" sz="700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Углы обзора:</a:t>
            </a:r>
            <a:endParaRPr lang="en-US" altLang="ko-KR" sz="700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pitchFamily="50" charset="-127"/>
              <a:cs typeface="Arial" pitchFamily="34" charset="0"/>
            </a:endParaRPr>
          </a:p>
          <a:p>
            <a:pPr>
              <a:defRPr/>
            </a:pPr>
            <a:r>
              <a:rPr lang="en-US" altLang="ko-KR" sz="700" dirty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178º/178º</a:t>
            </a:r>
          </a:p>
        </p:txBody>
      </p:sp>
      <p:sp>
        <p:nvSpPr>
          <p:cNvPr id="63508" name="Text Box 253"/>
          <p:cNvSpPr txBox="1">
            <a:spLocks noChangeArrowheads="1"/>
          </p:cNvSpPr>
          <p:nvPr/>
        </p:nvSpPr>
        <p:spPr bwMode="auto">
          <a:xfrm>
            <a:off x="200472" y="4630738"/>
            <a:ext cx="2271366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ko-KR" sz="1000" u="sng" dirty="0">
                <a:solidFill>
                  <a:srgbClr val="000000"/>
                </a:solidFill>
              </a:rPr>
              <a:t> </a:t>
            </a:r>
            <a:r>
              <a:rPr lang="ru-RU" altLang="ko-KR" sz="1000" u="sng" dirty="0" smtClean="0">
                <a:solidFill>
                  <a:srgbClr val="000000"/>
                </a:solidFill>
              </a:rPr>
              <a:t>Горизонтальный</a:t>
            </a:r>
            <a:r>
              <a:rPr lang="en-US" altLang="ko-KR" sz="1000" u="sng" dirty="0" smtClean="0">
                <a:solidFill>
                  <a:srgbClr val="000000"/>
                </a:solidFill>
              </a:rPr>
              <a:t> </a:t>
            </a:r>
            <a:r>
              <a:rPr lang="en-US" altLang="ko-KR" sz="1000" u="sng" dirty="0">
                <a:solidFill>
                  <a:srgbClr val="000000"/>
                </a:solidFill>
              </a:rPr>
              <a:t>(Macbeth </a:t>
            </a:r>
            <a:r>
              <a:rPr lang="en-US" altLang="ko-KR" sz="1000" u="sng" dirty="0" err="1">
                <a:solidFill>
                  <a:srgbClr val="000000"/>
                </a:solidFill>
              </a:rPr>
              <a:t>Δu'v</a:t>
            </a:r>
            <a:r>
              <a:rPr lang="en-US" altLang="ko-KR" sz="1000" u="sng" dirty="0">
                <a:solidFill>
                  <a:srgbClr val="000000"/>
                </a:solidFill>
              </a:rPr>
              <a:t>’) </a:t>
            </a:r>
          </a:p>
        </p:txBody>
      </p:sp>
      <p:sp>
        <p:nvSpPr>
          <p:cNvPr id="63509" name="Text Box 331"/>
          <p:cNvSpPr txBox="1">
            <a:spLocks noChangeArrowheads="1"/>
          </p:cNvSpPr>
          <p:nvPr/>
        </p:nvSpPr>
        <p:spPr bwMode="auto">
          <a:xfrm>
            <a:off x="2534221" y="4630738"/>
            <a:ext cx="2130747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ko-KR" sz="1000" u="sng" dirty="0">
                <a:solidFill>
                  <a:srgbClr val="000000"/>
                </a:solidFill>
              </a:rPr>
              <a:t> </a:t>
            </a:r>
            <a:r>
              <a:rPr lang="ru-RU" altLang="ko-KR" sz="1000" u="sng" dirty="0" smtClean="0">
                <a:solidFill>
                  <a:srgbClr val="000000"/>
                </a:solidFill>
              </a:rPr>
              <a:t>Вертикальный</a:t>
            </a:r>
            <a:r>
              <a:rPr lang="en-US" altLang="ko-KR" sz="1000" u="sng" dirty="0" smtClean="0">
                <a:solidFill>
                  <a:srgbClr val="000000"/>
                </a:solidFill>
              </a:rPr>
              <a:t> </a:t>
            </a:r>
            <a:r>
              <a:rPr lang="en-US" altLang="ko-KR" sz="1000" u="sng" dirty="0">
                <a:solidFill>
                  <a:srgbClr val="000000"/>
                </a:solidFill>
              </a:rPr>
              <a:t>(Macbeth </a:t>
            </a:r>
            <a:r>
              <a:rPr lang="en-US" altLang="ko-KR" sz="1000" u="sng" dirty="0" err="1">
                <a:solidFill>
                  <a:srgbClr val="000000"/>
                </a:solidFill>
              </a:rPr>
              <a:t>Δu'v</a:t>
            </a:r>
            <a:r>
              <a:rPr lang="en-US" altLang="ko-KR" sz="1000" u="sng" dirty="0">
                <a:solidFill>
                  <a:srgbClr val="000000"/>
                </a:solidFill>
              </a:rPr>
              <a:t>’) </a:t>
            </a:r>
          </a:p>
        </p:txBody>
      </p:sp>
      <p:pic>
        <p:nvPicPr>
          <p:cNvPr id="63510" name="Picture 58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051" y="4810125"/>
            <a:ext cx="220345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1" name="Picture 58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6013" y="4810125"/>
            <a:ext cx="2201862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" name="TextBox 197"/>
          <p:cNvSpPr txBox="1"/>
          <p:nvPr/>
        </p:nvSpPr>
        <p:spPr>
          <a:xfrm>
            <a:off x="2043113" y="3106738"/>
            <a:ext cx="327491" cy="184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60º</a:t>
            </a:r>
          </a:p>
        </p:txBody>
      </p:sp>
      <p:sp>
        <p:nvSpPr>
          <p:cNvPr id="369" name="TextBox 197"/>
          <p:cNvSpPr txBox="1"/>
          <p:nvPr/>
        </p:nvSpPr>
        <p:spPr>
          <a:xfrm>
            <a:off x="2544764" y="3106738"/>
            <a:ext cx="327491" cy="184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60º</a:t>
            </a:r>
          </a:p>
        </p:txBody>
      </p:sp>
      <p:sp>
        <p:nvSpPr>
          <p:cNvPr id="370" name="TextBox 197"/>
          <p:cNvSpPr txBox="1"/>
          <p:nvPr/>
        </p:nvSpPr>
        <p:spPr>
          <a:xfrm>
            <a:off x="4267201" y="3106738"/>
            <a:ext cx="327491" cy="184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60º</a:t>
            </a:r>
          </a:p>
        </p:txBody>
      </p:sp>
      <p:sp>
        <p:nvSpPr>
          <p:cNvPr id="371" name="TextBox 197"/>
          <p:cNvSpPr txBox="1"/>
          <p:nvPr/>
        </p:nvSpPr>
        <p:spPr>
          <a:xfrm>
            <a:off x="3429001" y="2574925"/>
            <a:ext cx="327491" cy="184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60º</a:t>
            </a:r>
          </a:p>
        </p:txBody>
      </p:sp>
      <p:sp>
        <p:nvSpPr>
          <p:cNvPr id="372" name="TextBox 197"/>
          <p:cNvSpPr txBox="1"/>
          <p:nvPr/>
        </p:nvSpPr>
        <p:spPr>
          <a:xfrm>
            <a:off x="1217614" y="2574925"/>
            <a:ext cx="327491" cy="1846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60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  <a:cs typeface="Arial" pitchFamily="34" charset="0"/>
              </a:rPr>
              <a:t>60º</a:t>
            </a:r>
          </a:p>
        </p:txBody>
      </p:sp>
      <p:pic>
        <p:nvPicPr>
          <p:cNvPr id="63517" name="Picture 16"/>
          <p:cNvPicPr>
            <a:picLocks noChangeAspect="1" noChangeArrowheads="1"/>
          </p:cNvPicPr>
          <p:nvPr/>
        </p:nvPicPr>
        <p:blipFill>
          <a:blip r:embed="rId21" cstate="print">
            <a:lum bright="10000"/>
          </a:blip>
          <a:srcRect/>
          <a:stretch>
            <a:fillRect/>
          </a:stretch>
        </p:blipFill>
        <p:spPr bwMode="auto">
          <a:xfrm>
            <a:off x="2611438" y="2335215"/>
            <a:ext cx="530225" cy="168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3518" name="Text Box 3"/>
          <p:cNvSpPr txBox="1">
            <a:spLocks noChangeArrowheads="1"/>
          </p:cNvSpPr>
          <p:nvPr/>
        </p:nvSpPr>
        <p:spPr bwMode="auto">
          <a:xfrm>
            <a:off x="315913" y="1384300"/>
            <a:ext cx="45650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FontTx/>
              <a:buNone/>
            </a:pPr>
            <a:r>
              <a:rPr lang="ko-KR" altLang="en-US" dirty="0">
                <a:solidFill>
                  <a:srgbClr val="333333"/>
                </a:solidFill>
                <a:ea typeface="굴림" pitchFamily="50" charset="-127"/>
              </a:rPr>
              <a:t>①</a:t>
            </a:r>
            <a:r>
              <a:rPr lang="en-US" altLang="ko-KR" dirty="0">
                <a:solidFill>
                  <a:srgbClr val="333333"/>
                </a:solidFill>
                <a:ea typeface="굴림" pitchFamily="50" charset="-127"/>
              </a:rPr>
              <a:t>  </a:t>
            </a:r>
            <a:r>
              <a:rPr lang="ru-RU" altLang="ko-KR" dirty="0" smtClean="0">
                <a:solidFill>
                  <a:srgbClr val="333333"/>
                </a:solidFill>
                <a:ea typeface="굴림" pitchFamily="50" charset="-127"/>
              </a:rPr>
              <a:t>Корректная </a:t>
            </a:r>
            <a:r>
              <a:rPr lang="ru-RU" altLang="ko-KR" dirty="0" err="1" smtClean="0">
                <a:solidFill>
                  <a:srgbClr val="333333"/>
                </a:solidFill>
                <a:ea typeface="굴림" pitchFamily="50" charset="-127"/>
              </a:rPr>
              <a:t>колористика</a:t>
            </a:r>
            <a:r>
              <a:rPr lang="en-US" altLang="ko-KR" dirty="0">
                <a:solidFill>
                  <a:srgbClr val="333333"/>
                </a:solidFill>
                <a:ea typeface="굴림" pitchFamily="50" charset="-127"/>
              </a:rPr>
              <a:t/>
            </a:r>
            <a:br>
              <a:rPr lang="en-US" altLang="ko-KR" dirty="0">
                <a:solidFill>
                  <a:srgbClr val="333333"/>
                </a:solidFill>
                <a:ea typeface="굴림" pitchFamily="50" charset="-127"/>
              </a:rPr>
            </a:br>
            <a:r>
              <a:rPr lang="en-US" altLang="ko-KR" dirty="0">
                <a:solidFill>
                  <a:srgbClr val="333333"/>
                </a:solidFill>
                <a:ea typeface="굴림" pitchFamily="50" charset="-127"/>
              </a:rPr>
              <a:t>     </a:t>
            </a:r>
            <a:r>
              <a:rPr lang="ru-RU" altLang="ko-KR" dirty="0" smtClean="0">
                <a:solidFill>
                  <a:srgbClr val="333333"/>
                </a:solidFill>
                <a:ea typeface="굴림" pitchFamily="50" charset="-127"/>
              </a:rPr>
              <a:t>Точно воспроизводит цвет независимо от угла обзора</a:t>
            </a:r>
            <a:endParaRPr lang="en-US" altLang="ko-KR" dirty="0">
              <a:solidFill>
                <a:srgbClr val="333333"/>
              </a:solidFill>
              <a:ea typeface="굴림" pitchFamily="50" charset="-127"/>
            </a:endParaRPr>
          </a:p>
        </p:txBody>
      </p:sp>
      <p:sp>
        <p:nvSpPr>
          <p:cNvPr id="63519" name="TextBox 197"/>
          <p:cNvSpPr txBox="1">
            <a:spLocks noChangeArrowheads="1"/>
          </p:cNvSpPr>
          <p:nvPr/>
        </p:nvSpPr>
        <p:spPr bwMode="auto">
          <a:xfrm>
            <a:off x="5673725" y="2335214"/>
            <a:ext cx="3561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ko-KR" sz="1000" dirty="0">
                <a:solidFill>
                  <a:srgbClr val="000000"/>
                </a:solidFill>
                <a:ea typeface="굴림" pitchFamily="50" charset="-127"/>
              </a:rPr>
              <a:t>TN</a:t>
            </a:r>
          </a:p>
        </p:txBody>
      </p:sp>
      <p:pic>
        <p:nvPicPr>
          <p:cNvPr id="63522" name="Picture 78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21338" y="1981200"/>
            <a:ext cx="3081337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23" name="Text Box 789"/>
          <p:cNvSpPr txBox="1">
            <a:spLocks noChangeArrowheads="1"/>
          </p:cNvSpPr>
          <p:nvPr/>
        </p:nvSpPr>
        <p:spPr bwMode="auto">
          <a:xfrm>
            <a:off x="6056313" y="1998663"/>
            <a:ext cx="21499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ru-RU" altLang="ko-KR" sz="1100" dirty="0" smtClean="0">
                <a:solidFill>
                  <a:srgbClr val="000000"/>
                </a:solidFill>
                <a:ea typeface="굴림" pitchFamily="50" charset="-127"/>
                <a:sym typeface="Wingdings" pitchFamily="2" charset="2"/>
              </a:rPr>
              <a:t>Сравнение по шкале серого</a:t>
            </a:r>
            <a:endParaRPr lang="en-US" altLang="ko-KR" sz="1100" dirty="0">
              <a:solidFill>
                <a:srgbClr val="000000"/>
              </a:solidFill>
              <a:ea typeface="굴림" pitchFamily="50" charset="-127"/>
              <a:sym typeface="Wingdings" pitchFamily="2" charset="2"/>
            </a:endParaRP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466014" y="2611440"/>
            <a:ext cx="1514475" cy="1252537"/>
            <a:chOff x="2212" y="1165"/>
            <a:chExt cx="1699" cy="1358"/>
          </a:xfrm>
        </p:grpSpPr>
        <p:grpSp>
          <p:nvGrpSpPr>
            <p:cNvPr id="7" name="그룹 63"/>
            <p:cNvGrpSpPr>
              <a:grpSpLocks/>
            </p:cNvGrpSpPr>
            <p:nvPr/>
          </p:nvGrpSpPr>
          <p:grpSpPr bwMode="auto">
            <a:xfrm>
              <a:off x="2212" y="1165"/>
              <a:ext cx="1699" cy="1358"/>
              <a:chOff x="3194159" y="3703893"/>
              <a:chExt cx="2696428" cy="2155333"/>
            </a:xfrm>
          </p:grpSpPr>
          <p:pic>
            <p:nvPicPr>
              <p:cNvPr id="63537" name="Picture 39" descr="DSC00021"/>
              <p:cNvPicPr>
                <a:picLocks noChangeAspect="1" noChangeArrowheads="1"/>
              </p:cNvPicPr>
              <p:nvPr/>
            </p:nvPicPr>
            <p:blipFill>
              <a:blip r:embed="rId22" cstate="print">
                <a:lum bright="10000"/>
              </a:blip>
              <a:srcRect r="-221"/>
              <a:stretch>
                <a:fillRect/>
              </a:stretch>
            </p:blipFill>
            <p:spPr bwMode="auto">
              <a:xfrm>
                <a:off x="4093425" y="4424211"/>
                <a:ext cx="900000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8" name="Picture 40" descr="DSC00052"/>
              <p:cNvPicPr>
                <a:picLocks noChangeAspect="1" noChangeArrowheads="1"/>
              </p:cNvPicPr>
              <p:nvPr/>
            </p:nvPicPr>
            <p:blipFill>
              <a:blip r:embed="rId23" cstate="print">
                <a:lum bright="10000"/>
              </a:blip>
              <a:srcRect r="-221"/>
              <a:stretch>
                <a:fillRect/>
              </a:stretch>
            </p:blipFill>
            <p:spPr bwMode="auto">
              <a:xfrm>
                <a:off x="4093425" y="5139226"/>
                <a:ext cx="900000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9" name="Picture 41" descr="DSC00143"/>
              <p:cNvPicPr>
                <a:picLocks noChangeAspect="1" noChangeArrowheads="1"/>
              </p:cNvPicPr>
              <p:nvPr/>
            </p:nvPicPr>
            <p:blipFill>
              <a:blip r:embed="rId24" cstate="print">
                <a:lum bright="10000"/>
              </a:blip>
              <a:srcRect r="-221"/>
              <a:stretch>
                <a:fillRect/>
              </a:stretch>
            </p:blipFill>
            <p:spPr bwMode="auto">
              <a:xfrm>
                <a:off x="3194159" y="4424211"/>
                <a:ext cx="900000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40" name="Picture 42" descr="DSC00081"/>
              <p:cNvPicPr>
                <a:picLocks noChangeAspect="1" noChangeArrowheads="1"/>
              </p:cNvPicPr>
              <p:nvPr/>
            </p:nvPicPr>
            <p:blipFill>
              <a:blip r:embed="rId25" cstate="print">
                <a:lum bright="10000"/>
              </a:blip>
              <a:srcRect r="-221"/>
              <a:stretch>
                <a:fillRect/>
              </a:stretch>
            </p:blipFill>
            <p:spPr bwMode="auto">
              <a:xfrm>
                <a:off x="4093425" y="3703893"/>
                <a:ext cx="900000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41" name="Picture 43" descr="DSC00113"/>
              <p:cNvPicPr>
                <a:picLocks noChangeAspect="1" noChangeArrowheads="1"/>
              </p:cNvPicPr>
              <p:nvPr/>
            </p:nvPicPr>
            <p:blipFill>
              <a:blip r:embed="rId26" cstate="print">
                <a:lum bright="10000"/>
              </a:blip>
              <a:srcRect r="-221"/>
              <a:stretch>
                <a:fillRect/>
              </a:stretch>
            </p:blipFill>
            <p:spPr bwMode="auto">
              <a:xfrm>
                <a:off x="4990587" y="4424211"/>
                <a:ext cx="900000" cy="7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3535" name="Oval 26"/>
            <p:cNvSpPr>
              <a:spLocks noChangeArrowheads="1"/>
            </p:cNvSpPr>
            <p:nvPr/>
          </p:nvSpPr>
          <p:spPr bwMode="auto">
            <a:xfrm>
              <a:off x="2802" y="2160"/>
              <a:ext cx="499" cy="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ko-KR" sz="1400">
                <a:solidFill>
                  <a:srgbClr val="000000"/>
                </a:solidFill>
                <a:ea typeface="굴림" pitchFamily="50" charset="-127"/>
              </a:endParaRPr>
            </a:p>
          </p:txBody>
        </p:sp>
        <p:sp>
          <p:nvSpPr>
            <p:cNvPr id="63536" name="Oval 27"/>
            <p:cNvSpPr>
              <a:spLocks noChangeArrowheads="1"/>
            </p:cNvSpPr>
            <p:nvPr/>
          </p:nvSpPr>
          <p:spPr bwMode="auto">
            <a:xfrm>
              <a:off x="3385" y="1706"/>
              <a:ext cx="499" cy="3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ko-KR" sz="140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pic>
        <p:nvPicPr>
          <p:cNvPr id="63525" name="Picture 41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221539" y="4748213"/>
            <a:ext cx="2124075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26" name="Picture 4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024439" y="4722815"/>
            <a:ext cx="2024062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" name="Text Box 43"/>
          <p:cNvSpPr txBox="1">
            <a:spLocks noChangeArrowheads="1"/>
          </p:cNvSpPr>
          <p:nvPr/>
        </p:nvSpPr>
        <p:spPr bwMode="auto">
          <a:xfrm>
            <a:off x="5481638" y="4878388"/>
            <a:ext cx="544248" cy="3473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36000" tIns="36000" rIns="36000" bIns="36000">
            <a:spAutoFit/>
          </a:bodyPr>
          <a:lstStyle/>
          <a:p>
            <a:pPr>
              <a:lnSpc>
                <a:spcPct val="170000"/>
              </a:lnSpc>
              <a:defRPr/>
            </a:pPr>
            <a:r>
              <a:rPr lang="en-US" altLang="ko-KR" sz="1050">
                <a:solidFill>
                  <a:srgbClr val="FF0000"/>
                </a:solidFill>
                <a:cs typeface="Arial" pitchFamily="34" charset="0"/>
              </a:rPr>
              <a:t>&gt;100%</a:t>
            </a:r>
          </a:p>
        </p:txBody>
      </p:sp>
      <p:sp>
        <p:nvSpPr>
          <p:cNvPr id="401" name="Text Box 44"/>
          <p:cNvSpPr txBox="1">
            <a:spLocks noChangeArrowheads="1"/>
          </p:cNvSpPr>
          <p:nvPr/>
        </p:nvSpPr>
        <p:spPr bwMode="auto">
          <a:xfrm>
            <a:off x="7673977" y="4913313"/>
            <a:ext cx="468870" cy="3473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36000" tIns="36000" rIns="36000" bIns="36000">
            <a:spAutoFit/>
          </a:bodyPr>
          <a:lstStyle/>
          <a:p>
            <a:pPr>
              <a:lnSpc>
                <a:spcPct val="170000"/>
              </a:lnSpc>
              <a:defRPr/>
            </a:pPr>
            <a:r>
              <a:rPr lang="en-US" altLang="ko-KR" sz="1050">
                <a:solidFill>
                  <a:srgbClr val="FF0000"/>
                </a:solidFill>
                <a:cs typeface="Arial" pitchFamily="34" charset="0"/>
              </a:rPr>
              <a:t>&lt;20%</a:t>
            </a:r>
          </a:p>
        </p:txBody>
      </p:sp>
      <p:pic>
        <p:nvPicPr>
          <p:cNvPr id="63529" name="Picture 16"/>
          <p:cNvPicPr>
            <a:picLocks noChangeAspect="1" noChangeArrowheads="1"/>
          </p:cNvPicPr>
          <p:nvPr/>
        </p:nvPicPr>
        <p:blipFill>
          <a:blip r:embed="rId21" cstate="print">
            <a:lum bright="10000"/>
          </a:blip>
          <a:srcRect/>
          <a:stretch>
            <a:fillRect/>
          </a:stretch>
        </p:blipFill>
        <p:spPr bwMode="auto">
          <a:xfrm>
            <a:off x="7843839" y="2362200"/>
            <a:ext cx="528637" cy="166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3530" name="Text Box 3"/>
          <p:cNvSpPr txBox="1">
            <a:spLocks noChangeArrowheads="1"/>
          </p:cNvSpPr>
          <p:nvPr/>
        </p:nvSpPr>
        <p:spPr bwMode="auto">
          <a:xfrm>
            <a:off x="5080000" y="1387476"/>
            <a:ext cx="462552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ko-KR" altLang="en-US" dirty="0">
                <a:solidFill>
                  <a:srgbClr val="333333"/>
                </a:solidFill>
                <a:ea typeface="굴림" pitchFamily="50" charset="-127"/>
              </a:rPr>
              <a:t>②  </a:t>
            </a:r>
            <a:r>
              <a:rPr lang="ru-RU" altLang="ko-KR" dirty="0" smtClean="0">
                <a:solidFill>
                  <a:srgbClr val="333333"/>
                </a:solidFill>
                <a:ea typeface="굴림" pitchFamily="50" charset="-127"/>
              </a:rPr>
              <a:t>Точность цветопередаче по шкале серого цвета</a:t>
            </a:r>
            <a:endParaRPr lang="en-US" altLang="ko-KR" dirty="0">
              <a:solidFill>
                <a:srgbClr val="333333"/>
              </a:solidFill>
              <a:ea typeface="굴림" pitchFamily="50" charset="-127"/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altLang="ko-KR" dirty="0" smtClean="0">
                <a:solidFill>
                  <a:srgbClr val="333333"/>
                </a:solidFill>
                <a:ea typeface="굴림" pitchFamily="50" charset="-127"/>
              </a:rPr>
              <a:t>    </a:t>
            </a:r>
            <a:r>
              <a:rPr lang="ru-RU" altLang="ko-KR" dirty="0" smtClean="0">
                <a:solidFill>
                  <a:srgbClr val="333333"/>
                </a:solidFill>
                <a:ea typeface="굴림" pitchFamily="50" charset="-127"/>
              </a:rPr>
              <a:t>  Воспроизводит оригинальную яркость</a:t>
            </a:r>
            <a:r>
              <a:rPr lang="en-US" altLang="ko-KR" dirty="0" smtClean="0">
                <a:solidFill>
                  <a:srgbClr val="333333"/>
                </a:solidFill>
                <a:ea typeface="굴림" pitchFamily="50" charset="-127"/>
              </a:rPr>
              <a:t> </a:t>
            </a:r>
            <a:r>
              <a:rPr lang="ru-RU" altLang="ko-KR" dirty="0" smtClean="0">
                <a:solidFill>
                  <a:srgbClr val="333333"/>
                </a:solidFill>
                <a:ea typeface="굴림" pitchFamily="50" charset="-127"/>
              </a:rPr>
              <a:t>и контраст</a:t>
            </a:r>
            <a:endParaRPr lang="en-US" altLang="ko-KR" dirty="0">
              <a:solidFill>
                <a:srgbClr val="333333"/>
              </a:solidFill>
              <a:ea typeface="굴림" pitchFamily="50" charset="-127"/>
            </a:endParaRPr>
          </a:p>
        </p:txBody>
      </p:sp>
      <p:pic>
        <p:nvPicPr>
          <p:cNvPr id="63532" name="Picture 2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705726" y="650875"/>
            <a:ext cx="9191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33" name="Picture 190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736014" y="715963"/>
            <a:ext cx="6794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Text Box 133"/>
          <p:cNvSpPr txBox="1">
            <a:spLocks noChangeArrowheads="1"/>
          </p:cNvSpPr>
          <p:nvPr/>
        </p:nvSpPr>
        <p:spPr bwMode="auto">
          <a:xfrm>
            <a:off x="4584700" y="6597650"/>
            <a:ext cx="740587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altLang="ko-KR" sz="1000" dirty="0" smtClean="0">
                <a:solidFill>
                  <a:srgbClr val="000000"/>
                </a:solidFill>
              </a:rPr>
              <a:t>- </a:t>
            </a:r>
            <a:r>
              <a:rPr lang="en-US" altLang="ko-KR" sz="1000" dirty="0">
                <a:solidFill>
                  <a:srgbClr val="000000"/>
                </a:solidFill>
              </a:rPr>
              <a:t>Appendix</a:t>
            </a:r>
            <a:r>
              <a:rPr lang="ko-KR" altLang="en-US" sz="1000" dirty="0">
                <a:solidFill>
                  <a:srgbClr val="000000"/>
                </a:solidFill>
              </a:rPr>
              <a:t> </a:t>
            </a:r>
            <a:r>
              <a:rPr lang="en-US" altLang="ko-KR" sz="1000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79" name="Text Box 61"/>
          <p:cNvSpPr txBox="1">
            <a:spLocks noChangeArrowheads="1"/>
          </p:cNvSpPr>
          <p:nvPr/>
        </p:nvSpPr>
        <p:spPr bwMode="auto">
          <a:xfrm>
            <a:off x="152401" y="128995"/>
            <a:ext cx="33941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FontTx/>
              <a:buNone/>
            </a:pPr>
            <a:r>
              <a:rPr lang="ru-RU" altLang="ko-KR" sz="1800" dirty="0" smtClean="0">
                <a:solidFill>
                  <a:srgbClr val="000000"/>
                </a:solidFill>
              </a:rPr>
              <a:t>Приложение</a:t>
            </a:r>
            <a:r>
              <a:rPr lang="en-US" altLang="ko-KR" sz="1800" dirty="0" smtClean="0">
                <a:solidFill>
                  <a:srgbClr val="000000"/>
                </a:solidFill>
              </a:rPr>
              <a:t>. </a:t>
            </a:r>
            <a:r>
              <a:rPr lang="ru-RU" altLang="ko-KR" sz="1800" dirty="0" smtClean="0">
                <a:solidFill>
                  <a:srgbClr val="000000"/>
                </a:solidFill>
              </a:rPr>
              <a:t>Характеристики</a:t>
            </a:r>
            <a:endParaRPr lang="ko-KR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5"/>
          <p:cNvSpPr>
            <a:spLocks noChangeArrowheads="1"/>
          </p:cNvSpPr>
          <p:nvPr/>
        </p:nvSpPr>
        <p:spPr bwMode="auto">
          <a:xfrm>
            <a:off x="5707265" y="213261"/>
            <a:ext cx="31176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buFontTx/>
              <a:buNone/>
            </a:pPr>
            <a:r>
              <a:rPr lang="ko-KR" altLang="en-US" dirty="0">
                <a:solidFill>
                  <a:srgbClr val="000000"/>
                </a:solidFill>
              </a:rPr>
              <a:t>③</a:t>
            </a:r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uk-UA" altLang="ko-KR" dirty="0" err="1" smtClean="0">
                <a:solidFill>
                  <a:srgbClr val="000000"/>
                </a:solidFill>
              </a:rPr>
              <a:t>Профессиональная</a:t>
            </a:r>
            <a:r>
              <a:rPr lang="uk-UA" altLang="ko-KR" dirty="0" smtClean="0">
                <a:solidFill>
                  <a:srgbClr val="000000"/>
                </a:solidFill>
              </a:rPr>
              <a:t> </a:t>
            </a:r>
            <a:r>
              <a:rPr lang="uk-UA" altLang="ko-KR" dirty="0" err="1" smtClean="0">
                <a:solidFill>
                  <a:srgbClr val="000000"/>
                </a:solidFill>
              </a:rPr>
              <a:t>калибровка</a:t>
            </a:r>
            <a:r>
              <a:rPr lang="uk-UA" altLang="ko-KR" dirty="0" smtClean="0">
                <a:solidFill>
                  <a:srgbClr val="000000"/>
                </a:solidFill>
              </a:rPr>
              <a:t> </a:t>
            </a:r>
            <a:r>
              <a:rPr lang="uk-UA" altLang="ko-KR" dirty="0" err="1" smtClean="0">
                <a:solidFill>
                  <a:srgbClr val="000000"/>
                </a:solidFill>
              </a:rPr>
              <a:t>цвета</a:t>
            </a:r>
            <a:endParaRPr lang="en-US" altLang="ko-KR" dirty="0">
              <a:solidFill>
                <a:srgbClr val="000000"/>
              </a:solidFill>
            </a:endParaRPr>
          </a:p>
        </p:txBody>
      </p:sp>
      <p:grpSp>
        <p:nvGrpSpPr>
          <p:cNvPr id="2" name="그룹 208"/>
          <p:cNvGrpSpPr>
            <a:grpSpLocks/>
          </p:cNvGrpSpPr>
          <p:nvPr/>
        </p:nvGrpSpPr>
        <p:grpSpPr bwMode="auto">
          <a:xfrm>
            <a:off x="7245672" y="2674243"/>
            <a:ext cx="1955800" cy="466725"/>
            <a:chOff x="2868613" y="550862"/>
            <a:chExt cx="3868737" cy="923925"/>
          </a:xfrm>
        </p:grpSpPr>
        <p:pic>
          <p:nvPicPr>
            <p:cNvPr id="64547" name="그림 5" descr="백색바탕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1088" y="550862"/>
              <a:ext cx="1846262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48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68613" y="714375"/>
              <a:ext cx="1390650" cy="4206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4549" name="Text Box 8"/>
            <p:cNvSpPr txBox="1">
              <a:spLocks noChangeArrowheads="1"/>
            </p:cNvSpPr>
            <p:nvPr/>
          </p:nvSpPr>
          <p:spPr bwMode="auto">
            <a:xfrm>
              <a:off x="4309305" y="727075"/>
              <a:ext cx="542854" cy="54834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ko-KR" dirty="0">
                  <a:solidFill>
                    <a:srgbClr val="000000"/>
                  </a:solidFill>
                </a:rPr>
                <a:t>=</a:t>
              </a:r>
            </a:p>
          </p:txBody>
        </p:sp>
      </p:grpSp>
      <p:sp>
        <p:nvSpPr>
          <p:cNvPr id="178" name="직사각형 57"/>
          <p:cNvSpPr>
            <a:spLocks noChangeArrowheads="1"/>
          </p:cNvSpPr>
          <p:nvPr/>
        </p:nvSpPr>
        <p:spPr bwMode="auto">
          <a:xfrm>
            <a:off x="416496" y="3419708"/>
            <a:ext cx="484652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6213" indent="-17621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kern="0" dirty="0" smtClean="0">
                <a:solidFill>
                  <a:sysClr val="windowText" lastClr="000000"/>
                </a:solidFill>
                <a:cs typeface="Arial" pitchFamily="34" charset="0"/>
              </a:rPr>
              <a:t>Кто осуществляет профессиональную калибровку цвета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cs typeface="Arial" pitchFamily="34" charset="0"/>
              </a:rPr>
              <a:t>?</a:t>
            </a:r>
            <a:endParaRPr kumimoji="0" lang="en-US" altLang="ko-KR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182" name="직사각형 32"/>
          <p:cNvSpPr>
            <a:spLocks noChangeArrowheads="1"/>
          </p:cNvSpPr>
          <p:nvPr/>
        </p:nvSpPr>
        <p:spPr bwMode="auto">
          <a:xfrm>
            <a:off x="488505" y="3718773"/>
            <a:ext cx="5112568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fontAlgn="auto" latinLnBrk="0">
              <a:spcBef>
                <a:spcPts val="400"/>
              </a:spcBef>
              <a:spcAft>
                <a:spcPts val="0"/>
              </a:spcAft>
              <a:buFontTx/>
              <a:buNone/>
              <a:defRPr/>
            </a:pPr>
            <a:r>
              <a:rPr kumimoji="0" lang="ru-RU" altLang="ko-KR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Другие компании (</a:t>
            </a:r>
            <a:r>
              <a:rPr kumimoji="0" lang="en-US" altLang="ko-KR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EIZO, Samsung, Dell</a:t>
            </a:r>
            <a:r>
              <a:rPr kumimoji="0" lang="ru-RU" altLang="ko-KR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)</a:t>
            </a:r>
            <a:r>
              <a:rPr kumimoji="0" lang="en-US" altLang="ko-KR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 </a:t>
            </a:r>
            <a:r>
              <a:rPr kumimoji="0" lang="ru-RU" altLang="ko-KR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обеспечивают заводскую калибровку мониторов выборочно только для моделей премиального сегмента.  </a:t>
            </a:r>
            <a:endParaRPr kumimoji="0" lang="en-US" altLang="ko-KR" kern="0" dirty="0">
              <a:solidFill>
                <a:sysClr val="windowText" lastClr="000000">
                  <a:lumMod val="65000"/>
                  <a:lumOff val="35000"/>
                </a:sysClr>
              </a:solidFill>
              <a:ea typeface="맑은 고딕"/>
              <a:cs typeface="Arial" pitchFamily="34" charset="0"/>
            </a:endParaRPr>
          </a:p>
        </p:txBody>
      </p:sp>
      <p:sp>
        <p:nvSpPr>
          <p:cNvPr id="188" name="직사각형 187"/>
          <p:cNvSpPr>
            <a:spLocks noChangeArrowheads="1"/>
          </p:cNvSpPr>
          <p:nvPr/>
        </p:nvSpPr>
        <p:spPr bwMode="auto">
          <a:xfrm>
            <a:off x="369889" y="1466850"/>
            <a:ext cx="7134225" cy="88229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fontAlgn="auto" latinLnBrk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kern="0" dirty="0">
                <a:solidFill>
                  <a:srgbClr val="000000"/>
                </a:solidFill>
                <a:ea typeface="맑은 고딕"/>
                <a:cs typeface="Arial" pitchFamily="34" charset="0"/>
              </a:rPr>
              <a:t> </a:t>
            </a:r>
            <a:r>
              <a:rPr kumimoji="0" lang="ru-RU" altLang="ko-KR" kern="0" dirty="0" smtClean="0">
                <a:solidFill>
                  <a:srgbClr val="000000"/>
                </a:solidFill>
                <a:ea typeface="맑은 고딕"/>
                <a:cs typeface="Arial" pitchFamily="34" charset="0"/>
              </a:rPr>
              <a:t>Процесс калибровки гарантирует более высокую точность цветопередачи по сравнению с остальными мониторами. </a:t>
            </a:r>
            <a:endParaRPr kumimoji="0" lang="en-US" altLang="ko-KR" kern="0" dirty="0">
              <a:solidFill>
                <a:srgbClr val="000000"/>
              </a:solidFill>
              <a:ea typeface="맑은 고딕"/>
              <a:cs typeface="Arial" pitchFamily="34" charset="0"/>
            </a:endParaRPr>
          </a:p>
          <a:p>
            <a:pPr fontAlgn="auto" latinLnBrk="0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kern="0" dirty="0">
                <a:solidFill>
                  <a:srgbClr val="000000"/>
                </a:solidFill>
                <a:ea typeface="맑은 고딕"/>
                <a:cs typeface="Arial" pitchFamily="34" charset="0"/>
              </a:rPr>
              <a:t> </a:t>
            </a:r>
            <a:r>
              <a:rPr kumimoji="0" lang="ru-RU" altLang="ko-KR" kern="0" dirty="0" smtClean="0">
                <a:solidFill>
                  <a:srgbClr val="000000"/>
                </a:solidFill>
                <a:ea typeface="맑은 고딕"/>
                <a:cs typeface="Arial" pitchFamily="34" charset="0"/>
              </a:rPr>
              <a:t>Отчёт о калибровке с указанным серийным номером монитора вкладывается в каждую коробку с монитором.</a:t>
            </a:r>
            <a:r>
              <a:rPr kumimoji="0" lang="en-US" altLang="ko-KR" kern="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kumimoji="0" lang="en-US" altLang="ko-KR" kern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0" name="TextBox 30"/>
          <p:cNvSpPr txBox="1">
            <a:spLocks noChangeArrowheads="1"/>
          </p:cNvSpPr>
          <p:nvPr/>
        </p:nvSpPr>
        <p:spPr bwMode="auto">
          <a:xfrm>
            <a:off x="453458" y="4604935"/>
            <a:ext cx="49315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kern="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kumimoji="0" lang="ru-RU" altLang="ko-KR" kern="0" dirty="0" smtClean="0">
                <a:solidFill>
                  <a:srgbClr val="000000"/>
                </a:solidFill>
                <a:cs typeface="Arial" pitchFamily="34" charset="0"/>
              </a:rPr>
              <a:t>Раньше отчёт о заводской калибровке цветопередачи поставлялся только с </a:t>
            </a:r>
            <a:r>
              <a:rPr kumimoji="0" lang="en-US" altLang="ko-KR" kern="0" dirty="0" smtClean="0">
                <a:solidFill>
                  <a:srgbClr val="000000"/>
                </a:solidFill>
                <a:cs typeface="Arial" pitchFamily="34" charset="0"/>
              </a:rPr>
              <a:t>high-end </a:t>
            </a:r>
            <a:r>
              <a:rPr kumimoji="0" lang="ru-RU" altLang="ko-KR" kern="0" dirty="0" smtClean="0">
                <a:solidFill>
                  <a:srgbClr val="000000"/>
                </a:solidFill>
                <a:cs typeface="Arial" pitchFamily="34" charset="0"/>
              </a:rPr>
              <a:t>мониторами для профессиональной графики</a:t>
            </a:r>
            <a:endParaRPr kumimoji="0" lang="en-US" altLang="ko-KR" kern="0" dirty="0" smtClean="0">
              <a:solidFill>
                <a:srgbClr val="000000"/>
              </a:solidFill>
              <a:cs typeface="Arial" pitchFamily="34" charset="0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ko-KR" kern="0" dirty="0" smtClean="0">
                <a:solidFill>
                  <a:srgbClr val="000000"/>
                </a:solidFill>
                <a:cs typeface="Arial" pitchFamily="34" charset="0"/>
              </a:rPr>
              <a:t> LG Electronics </a:t>
            </a:r>
            <a:r>
              <a:rPr kumimoji="0" lang="ru-RU" altLang="ko-KR" kern="0" dirty="0" smtClean="0">
                <a:solidFill>
                  <a:srgbClr val="000000"/>
                </a:solidFill>
                <a:cs typeface="Arial" pitchFamily="34" charset="0"/>
              </a:rPr>
              <a:t>проводит заводскую калибровку для большинства </a:t>
            </a:r>
            <a:r>
              <a:rPr kumimoji="0" lang="en-US" altLang="ko-KR" kern="0" dirty="0" smtClean="0">
                <a:solidFill>
                  <a:srgbClr val="000000"/>
                </a:solidFill>
                <a:cs typeface="Arial" pitchFamily="34" charset="0"/>
              </a:rPr>
              <a:t>IPS </a:t>
            </a:r>
            <a:r>
              <a:rPr kumimoji="0" lang="ru-RU" altLang="ko-KR" kern="0" dirty="0" smtClean="0">
                <a:solidFill>
                  <a:srgbClr val="000000"/>
                </a:solidFill>
                <a:cs typeface="Arial" pitchFamily="34" charset="0"/>
              </a:rPr>
              <a:t>моделей, чтобы завоевать доверие потребителей.</a:t>
            </a:r>
            <a:endParaRPr kumimoji="0" lang="en-US" altLang="ko-KR" kern="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" name="직사각형 57"/>
          <p:cNvSpPr>
            <a:spLocks noChangeArrowheads="1"/>
          </p:cNvSpPr>
          <p:nvPr/>
        </p:nvSpPr>
        <p:spPr bwMode="auto">
          <a:xfrm>
            <a:off x="339726" y="2368551"/>
            <a:ext cx="1969129" cy="2585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marL="176213" indent="-17621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ko-KR" kern="0" dirty="0" smtClean="0">
                <a:solidFill>
                  <a:sysClr val="windowText" lastClr="000000"/>
                </a:solidFill>
                <a:ea typeface="맑은 고딕"/>
                <a:cs typeface="Arial" pitchFamily="34" charset="0"/>
              </a:rPr>
              <a:t>Диапазон измерений</a:t>
            </a:r>
            <a:endParaRPr kumimoji="0" lang="en-US" altLang="ko-KR" kern="0" dirty="0">
              <a:solidFill>
                <a:sysClr val="windowText" lastClr="000000"/>
              </a:solidFill>
              <a:ea typeface="맑은 고딕"/>
              <a:cs typeface="Arial" pitchFamily="34" charset="0"/>
            </a:endParaRPr>
          </a:p>
        </p:txBody>
      </p:sp>
      <p:sp>
        <p:nvSpPr>
          <p:cNvPr id="201" name="직사각형 32"/>
          <p:cNvSpPr>
            <a:spLocks noChangeArrowheads="1"/>
          </p:cNvSpPr>
          <p:nvPr/>
        </p:nvSpPr>
        <p:spPr bwMode="auto">
          <a:xfrm>
            <a:off x="272480" y="2630489"/>
            <a:ext cx="1083951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kern="0" dirty="0">
                <a:solidFill>
                  <a:sysClr val="windowText" lastClr="000000"/>
                </a:solidFill>
                <a:cs typeface="Arial" pitchFamily="34" charset="0"/>
              </a:rPr>
              <a:t>①</a:t>
            </a:r>
            <a:r>
              <a:rPr kumimoji="0" lang="en-US" altLang="ko-KR" kern="0" dirty="0">
                <a:solidFill>
                  <a:sysClr val="windowText" lastClr="000000"/>
                </a:solidFill>
                <a:ea typeface="맑은 고딕"/>
                <a:cs typeface="Arial" pitchFamily="34" charset="0"/>
              </a:rPr>
              <a:t> 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ea typeface="맑은 고딕"/>
                <a:cs typeface="Arial" pitchFamily="34" charset="0"/>
              </a:rPr>
              <a:t>Гамма</a:t>
            </a:r>
            <a:endParaRPr kumimoji="0" lang="en-US" altLang="ko-KR" kern="0" dirty="0">
              <a:solidFill>
                <a:sysClr val="windowText" lastClr="000000"/>
              </a:solidFill>
              <a:ea typeface="맑은 고딕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ko-KR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    </a:t>
            </a:r>
            <a:r>
              <a:rPr kumimoji="0" lang="en-US" altLang="ko-KR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(Spec 2.2)</a:t>
            </a:r>
          </a:p>
        </p:txBody>
      </p:sp>
      <p:sp>
        <p:nvSpPr>
          <p:cNvPr id="203" name="직사각형 32"/>
          <p:cNvSpPr>
            <a:spLocks noChangeArrowheads="1"/>
          </p:cNvSpPr>
          <p:nvPr/>
        </p:nvSpPr>
        <p:spPr bwMode="auto">
          <a:xfrm>
            <a:off x="1601217" y="2630489"/>
            <a:ext cx="304762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ko-KR" kern="0" dirty="0">
                <a:solidFill>
                  <a:sysClr val="windowText" lastClr="000000"/>
                </a:solidFill>
                <a:cs typeface="Arial" pitchFamily="34" charset="0"/>
              </a:rPr>
              <a:t>② 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cs typeface="Arial" pitchFamily="34" charset="0"/>
              </a:rPr>
              <a:t>Изменение цветовой температуры</a:t>
            </a:r>
            <a:endParaRPr kumimoji="0" lang="en-US" altLang="ko-KR" kern="0" dirty="0">
              <a:solidFill>
                <a:sysClr val="windowText" lastClr="000000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ko-KR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    </a:t>
            </a:r>
            <a:r>
              <a:rPr kumimoji="0" lang="en-US" altLang="ko-KR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(</a:t>
            </a:r>
            <a:r>
              <a:rPr kumimoji="0" lang="en-US" altLang="ko-KR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Spec ± 500K)</a:t>
            </a:r>
          </a:p>
        </p:txBody>
      </p:sp>
      <p:sp>
        <p:nvSpPr>
          <p:cNvPr id="205" name="직사각형 32"/>
          <p:cNvSpPr>
            <a:spLocks noChangeArrowheads="1"/>
          </p:cNvSpPr>
          <p:nvPr/>
        </p:nvSpPr>
        <p:spPr bwMode="auto">
          <a:xfrm>
            <a:off x="4748324" y="2630489"/>
            <a:ext cx="195277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ko-KR" kern="0" dirty="0">
                <a:solidFill>
                  <a:sysClr val="windowText" lastClr="000000"/>
                </a:solidFill>
                <a:ea typeface="맑은 고딕"/>
                <a:cs typeface="Arial" pitchFamily="34" charset="0"/>
              </a:rPr>
              <a:t>③ </a:t>
            </a:r>
            <a:r>
              <a:rPr kumimoji="0" lang="ru-RU" altLang="ko-KR" kern="0" dirty="0" smtClean="0">
                <a:solidFill>
                  <a:sysClr val="windowText" lastClr="000000"/>
                </a:solidFill>
                <a:ea typeface="맑은 고딕"/>
                <a:cs typeface="Arial" pitchFamily="34" charset="0"/>
              </a:rPr>
              <a:t>Изменение цвета</a:t>
            </a:r>
            <a:r>
              <a:rPr kumimoji="0" lang="en-US" altLang="ko-KR" kern="0" dirty="0" smtClean="0">
                <a:solidFill>
                  <a:sysClr val="windowText" lastClr="000000"/>
                </a:solidFill>
                <a:ea typeface="맑은 고딕"/>
                <a:cs typeface="Arial" pitchFamily="34" charset="0"/>
              </a:rPr>
              <a:t>△</a:t>
            </a:r>
            <a:r>
              <a:rPr kumimoji="0" lang="en-US" altLang="ko-KR" kern="0" dirty="0">
                <a:solidFill>
                  <a:sysClr val="windowText" lastClr="000000"/>
                </a:solidFill>
                <a:ea typeface="맑은 고딕"/>
                <a:cs typeface="Arial" pitchFamily="34" charset="0"/>
              </a:rPr>
              <a:t>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altLang="ko-KR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    </a:t>
            </a:r>
            <a:r>
              <a:rPr kumimoji="0" lang="en-US" altLang="ko-KR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ea typeface="맑은 고딕"/>
                <a:cs typeface="Arial" pitchFamily="34" charset="0"/>
              </a:rPr>
              <a:t>(Spec &lt; 5)</a:t>
            </a:r>
          </a:p>
        </p:txBody>
      </p:sp>
      <p:pic>
        <p:nvPicPr>
          <p:cNvPr id="64541" name="그림 43"/>
          <p:cNvPicPr>
            <a:picLocks noChangeAspect="1"/>
          </p:cNvPicPr>
          <p:nvPr/>
        </p:nvPicPr>
        <p:blipFill>
          <a:blip r:embed="rId5" cstate="print"/>
          <a:srcRect l="50626" t="22636" r="934" b="33192"/>
          <a:stretch>
            <a:fillRect/>
          </a:stretch>
        </p:blipFill>
        <p:spPr bwMode="auto">
          <a:xfrm>
            <a:off x="6524625" y="3807569"/>
            <a:ext cx="3097213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42" name="Picture 19"/>
          <p:cNvPicPr>
            <a:picLocks noChangeAspect="1" noChangeArrowheads="1"/>
          </p:cNvPicPr>
          <p:nvPr/>
        </p:nvPicPr>
        <p:blipFill>
          <a:blip r:embed="rId6" cstate="print"/>
          <a:srcRect l="984" r="2516"/>
          <a:stretch>
            <a:fillRect/>
          </a:stretch>
        </p:blipFill>
        <p:spPr bwMode="auto">
          <a:xfrm>
            <a:off x="6731204" y="3229719"/>
            <a:ext cx="2925559" cy="2065100"/>
          </a:xfrm>
          <a:prstGeom prst="rect">
            <a:avLst/>
          </a:prstGeom>
          <a:noFill/>
          <a:ln w="12700" algn="ctr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64543" name="그림 4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5630" y="4226671"/>
            <a:ext cx="3918896" cy="201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222250" y="773113"/>
            <a:ext cx="920908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 latinLnBrk="0">
              <a:spcBef>
                <a:spcPts val="400"/>
              </a:spcBef>
              <a:spcAft>
                <a:spcPts val="0"/>
              </a:spcAft>
              <a:buFontTx/>
              <a:buNone/>
              <a:defRPr/>
            </a:pPr>
            <a:r>
              <a:rPr kumimoji="0" lang="ru-RU" altLang="ko-KR" sz="1600" kern="0" dirty="0" smtClean="0">
                <a:solidFill>
                  <a:srgbClr val="000000"/>
                </a:solidFill>
                <a:ea typeface="맑은 고딕"/>
                <a:cs typeface="Arial" pitchFamily="34" charset="0"/>
              </a:rPr>
              <a:t>Чтобы обеспечить наилучшее качество изображения, каждый монитор проходит профессиональную калибровку цвета еще на заводе </a:t>
            </a:r>
            <a:r>
              <a:rPr kumimoji="0" lang="en-US" altLang="ko-KR" sz="1600" kern="0" dirty="0" smtClean="0">
                <a:solidFill>
                  <a:srgbClr val="000000"/>
                </a:solidFill>
                <a:ea typeface="맑은 고딕"/>
                <a:cs typeface="Arial" pitchFamily="34" charset="0"/>
              </a:rPr>
              <a:t>(</a:t>
            </a:r>
            <a:r>
              <a:rPr kumimoji="0" lang="ru-RU" altLang="ko-KR" sz="1600" kern="0" dirty="0" smtClean="0">
                <a:solidFill>
                  <a:srgbClr val="000000"/>
                </a:solidFill>
                <a:ea typeface="맑은 고딕"/>
                <a:cs typeface="Arial" pitchFamily="34" charset="0"/>
              </a:rPr>
              <a:t>серии </a:t>
            </a:r>
            <a:r>
              <a:rPr kumimoji="0" lang="en-US" altLang="ko-KR" sz="1600" kern="0" dirty="0" smtClean="0">
                <a:solidFill>
                  <a:srgbClr val="000000"/>
                </a:solidFill>
                <a:ea typeface="맑은 고딕"/>
                <a:cs typeface="Arial" pitchFamily="34" charset="0"/>
              </a:rPr>
              <a:t>EA73 </a:t>
            </a:r>
            <a:r>
              <a:rPr kumimoji="0" lang="en-US" altLang="ko-KR" sz="1600" kern="0" dirty="0">
                <a:solidFill>
                  <a:srgbClr val="000000"/>
                </a:solidFill>
                <a:ea typeface="맑은 고딕"/>
                <a:cs typeface="Arial" pitchFamily="34" charset="0"/>
              </a:rPr>
              <a:t>/ </a:t>
            </a:r>
            <a:r>
              <a:rPr kumimoji="0" lang="en-US" altLang="ko-KR" sz="1600" kern="0" dirty="0" smtClean="0">
                <a:solidFill>
                  <a:srgbClr val="000000"/>
                </a:solidFill>
                <a:ea typeface="맑은 고딕"/>
                <a:cs typeface="Arial" pitchFamily="34" charset="0"/>
              </a:rPr>
              <a:t>EA63)</a:t>
            </a:r>
            <a:r>
              <a:rPr kumimoji="0" lang="ru-RU" altLang="ko-KR" sz="1600" kern="0" dirty="0" smtClean="0">
                <a:solidFill>
                  <a:srgbClr val="000000"/>
                </a:solidFill>
                <a:ea typeface="맑은 고딕"/>
                <a:cs typeface="Arial" pitchFamily="34" charset="0"/>
              </a:rPr>
              <a:t>.</a:t>
            </a:r>
            <a:endParaRPr kumimoji="0" lang="en-US" altLang="ko-KR" sz="1600" kern="0" dirty="0">
              <a:solidFill>
                <a:srgbClr val="000000"/>
              </a:solidFill>
              <a:ea typeface="맑은 고딕"/>
              <a:cs typeface="Arial" pitchFamily="34" charset="0"/>
            </a:endParaRPr>
          </a:p>
        </p:txBody>
      </p:sp>
      <p:sp>
        <p:nvSpPr>
          <p:cNvPr id="22" name="Text Box 133"/>
          <p:cNvSpPr txBox="1">
            <a:spLocks noChangeArrowheads="1"/>
          </p:cNvSpPr>
          <p:nvPr/>
        </p:nvSpPr>
        <p:spPr bwMode="auto">
          <a:xfrm>
            <a:off x="4584700" y="6597650"/>
            <a:ext cx="740587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altLang="ko-KR" sz="1000" dirty="0" smtClean="0">
                <a:solidFill>
                  <a:srgbClr val="000000"/>
                </a:solidFill>
              </a:rPr>
              <a:t>- </a:t>
            </a:r>
            <a:r>
              <a:rPr lang="en-US" altLang="ko-KR" sz="1000" dirty="0">
                <a:solidFill>
                  <a:srgbClr val="000000"/>
                </a:solidFill>
              </a:rPr>
              <a:t>Appendix</a:t>
            </a:r>
            <a:r>
              <a:rPr lang="ko-KR" altLang="en-US" sz="1000" dirty="0">
                <a:solidFill>
                  <a:srgbClr val="000000"/>
                </a:solidFill>
              </a:rPr>
              <a:t> </a:t>
            </a:r>
            <a:r>
              <a:rPr lang="en-US" altLang="ko-KR" sz="1000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23" name="Text Box 61"/>
          <p:cNvSpPr txBox="1">
            <a:spLocks noChangeArrowheads="1"/>
          </p:cNvSpPr>
          <p:nvPr/>
        </p:nvSpPr>
        <p:spPr bwMode="auto">
          <a:xfrm>
            <a:off x="152401" y="128995"/>
            <a:ext cx="33941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FontTx/>
              <a:buNone/>
            </a:pPr>
            <a:r>
              <a:rPr lang="ru-RU" altLang="ko-KR" sz="1800" dirty="0" smtClean="0">
                <a:solidFill>
                  <a:srgbClr val="000000"/>
                </a:solidFill>
              </a:rPr>
              <a:t>Приложение</a:t>
            </a:r>
            <a:r>
              <a:rPr lang="en-US" altLang="ko-KR" sz="1800" dirty="0" smtClean="0">
                <a:solidFill>
                  <a:srgbClr val="000000"/>
                </a:solidFill>
              </a:rPr>
              <a:t>. </a:t>
            </a:r>
            <a:r>
              <a:rPr lang="ru-RU" altLang="ko-KR" sz="1800" dirty="0" smtClean="0">
                <a:solidFill>
                  <a:srgbClr val="000000"/>
                </a:solidFill>
              </a:rPr>
              <a:t>Характеристики</a:t>
            </a:r>
            <a:endParaRPr lang="ko-KR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1" name="그룹 17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270750" y="6527800"/>
            <a:ext cx="2428875" cy="263525"/>
            <a:chOff x="1644650" y="6129338"/>
            <a:chExt cx="1412875" cy="179387"/>
          </a:xfrm>
        </p:grpSpPr>
        <p:sp>
          <p:nvSpPr>
            <p:cNvPr id="48248" name="Rectangle 4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644650" y="6129338"/>
              <a:ext cx="436780" cy="179387"/>
            </a:xfrm>
            <a:prstGeom prst="rect">
              <a:avLst/>
            </a:prstGeom>
            <a:solidFill>
              <a:srgbClr val="FF99CC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latinLnBrk="0">
                <a:lnSpc>
                  <a:spcPct val="50000"/>
                </a:lnSpc>
                <a:spcBef>
                  <a:spcPct val="20000"/>
                </a:spcBef>
                <a:buFontTx/>
                <a:buNone/>
              </a:pPr>
              <a:r>
                <a:rPr kumimoji="0" lang="en-US" altLang="ko-KR" sz="1000">
                  <a:solidFill>
                    <a:srgbClr val="000000"/>
                  </a:solidFill>
                </a:rPr>
                <a:t>Cinema</a:t>
              </a:r>
            </a:p>
            <a:p>
              <a:pPr algn="ctr" latinLnBrk="0">
                <a:lnSpc>
                  <a:spcPct val="50000"/>
                </a:lnSpc>
                <a:spcBef>
                  <a:spcPct val="20000"/>
                </a:spcBef>
                <a:buFontTx/>
                <a:buNone/>
              </a:pPr>
              <a:r>
                <a:rPr kumimoji="0" lang="en-US" altLang="ko-KR" sz="1000">
                  <a:solidFill>
                    <a:srgbClr val="000000"/>
                  </a:solidFill>
                </a:rPr>
                <a:t>Screen</a:t>
              </a:r>
            </a:p>
          </p:txBody>
        </p:sp>
        <p:sp>
          <p:nvSpPr>
            <p:cNvPr id="48249" name="Rectangle 4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129078" y="6129338"/>
              <a:ext cx="436780" cy="179387"/>
            </a:xfrm>
            <a:prstGeom prst="rect">
              <a:avLst/>
            </a:prstGeom>
            <a:solidFill>
              <a:srgbClr val="FFE1FF"/>
            </a:solidFill>
            <a:ln w="12700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45714" rIns="0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1000">
                  <a:solidFill>
                    <a:srgbClr val="000000"/>
                  </a:solidFill>
                </a:rPr>
                <a:t>IPS</a:t>
              </a:r>
            </a:p>
          </p:txBody>
        </p:sp>
        <p:sp>
          <p:nvSpPr>
            <p:cNvPr id="48250" name="Rectangle 4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620745" y="6129338"/>
              <a:ext cx="436780" cy="179387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latinLnBrk="0">
                <a:lnSpc>
                  <a:spcPct val="80000"/>
                </a:lnSpc>
                <a:buFontTx/>
                <a:buNone/>
              </a:pPr>
              <a:r>
                <a:rPr kumimoji="0" lang="en-US" altLang="ko-KR" sz="1000">
                  <a:solidFill>
                    <a:srgbClr val="000000"/>
                  </a:solidFill>
                </a:rPr>
                <a:t>TN</a:t>
              </a:r>
            </a:p>
          </p:txBody>
        </p:sp>
      </p:grpSp>
      <p:sp>
        <p:nvSpPr>
          <p:cNvPr id="48133" name="TextBox 29"/>
          <p:cNvSpPr txBox="1">
            <a:spLocks noChangeArrowheads="1"/>
          </p:cNvSpPr>
          <p:nvPr/>
        </p:nvSpPr>
        <p:spPr bwMode="auto">
          <a:xfrm>
            <a:off x="6897688" y="620713"/>
            <a:ext cx="2500312" cy="219075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latinLnBrk="0">
              <a:spcBef>
                <a:spcPct val="20000"/>
              </a:spcBef>
              <a:buFontTx/>
              <a:buNone/>
            </a:pPr>
            <a:r>
              <a:rPr kumimoji="0" lang="ru-RU" altLang="ko-KR" sz="1100" dirty="0" smtClean="0">
                <a:solidFill>
                  <a:srgbClr val="000000"/>
                </a:solidFill>
              </a:rPr>
              <a:t>Уникальные свойства продукта</a:t>
            </a:r>
            <a:endParaRPr kumimoji="0" lang="ko-KR" altLang="en-US" sz="1100" dirty="0">
              <a:solidFill>
                <a:srgbClr val="000000"/>
              </a:solidFill>
            </a:endParaRPr>
          </a:p>
        </p:txBody>
      </p:sp>
      <p:sp>
        <p:nvSpPr>
          <p:cNvPr id="48134" name="TextBox 1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06664" y="903288"/>
            <a:ext cx="46006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57263" latinLnBrk="0"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</a:rPr>
              <a:t>Дизайн</a:t>
            </a:r>
            <a:endParaRPr kumimoji="0" lang="ko-KR" altLang="en-US" sz="1000" u="sng" dirty="0">
              <a:solidFill>
                <a:srgbClr val="000000"/>
              </a:solidFill>
            </a:endParaRPr>
          </a:p>
        </p:txBody>
      </p:sp>
      <p:sp>
        <p:nvSpPr>
          <p:cNvPr id="4813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42824" y="903288"/>
            <a:ext cx="556243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57263" latinLnBrk="0"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</a:rPr>
              <a:t>Функции</a:t>
            </a:r>
            <a:endParaRPr kumimoji="0" lang="en-US" altLang="ko-KR" sz="1000" u="sng" dirty="0">
              <a:solidFill>
                <a:srgbClr val="000000"/>
              </a:solidFill>
            </a:endParaRPr>
          </a:p>
        </p:txBody>
      </p:sp>
      <p:sp>
        <p:nvSpPr>
          <p:cNvPr id="48136" name="Text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09334" y="903288"/>
            <a:ext cx="546625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57263" latinLnBrk="0"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</a:rPr>
              <a:t>Матрица</a:t>
            </a:r>
            <a:endParaRPr kumimoji="0" lang="ko-KR" altLang="en-US" sz="1000" u="sng" dirty="0">
              <a:solidFill>
                <a:srgbClr val="000000"/>
              </a:solidFill>
            </a:endParaRPr>
          </a:p>
        </p:txBody>
      </p:sp>
      <p:sp>
        <p:nvSpPr>
          <p:cNvPr id="48137" name="AutoShape 126"/>
          <p:cNvSpPr>
            <a:spLocks noChangeArrowheads="1"/>
          </p:cNvSpPr>
          <p:nvPr/>
        </p:nvSpPr>
        <p:spPr bwMode="auto">
          <a:xfrm rot="5400000">
            <a:off x="6812756" y="1932782"/>
            <a:ext cx="2046287" cy="501650"/>
          </a:xfrm>
          <a:prstGeom prst="homePlate">
            <a:avLst>
              <a:gd name="adj" fmla="val 43284"/>
            </a:avLst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endParaRPr kumimoji="0" lang="ko-KR" altLang="en-US" sz="900" i="1"/>
          </a:p>
        </p:txBody>
      </p:sp>
      <p:sp>
        <p:nvSpPr>
          <p:cNvPr id="48138" name="Text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10475" y="1268413"/>
            <a:ext cx="455613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57263" latinLnBrk="0">
              <a:lnSpc>
                <a:spcPct val="80000"/>
              </a:lnSpc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</a:rPr>
              <a:t>CINEMA</a:t>
            </a:r>
          </a:p>
          <a:p>
            <a:pPr algn="ctr" defTabSz="957263" latinLnBrk="0">
              <a:lnSpc>
                <a:spcPct val="80000"/>
              </a:lnSpc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</a:rPr>
              <a:t>Screen</a:t>
            </a:r>
          </a:p>
        </p:txBody>
      </p:sp>
      <p:sp>
        <p:nvSpPr>
          <p:cNvPr id="48139" name="AutoShape 126"/>
          <p:cNvSpPr>
            <a:spLocks noChangeArrowheads="1"/>
          </p:cNvSpPr>
          <p:nvPr/>
        </p:nvSpPr>
        <p:spPr bwMode="auto">
          <a:xfrm rot="5400000">
            <a:off x="5525294" y="2564607"/>
            <a:ext cx="3311525" cy="503237"/>
          </a:xfrm>
          <a:prstGeom prst="homePlate">
            <a:avLst>
              <a:gd name="adj" fmla="val 43138"/>
            </a:avLst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endParaRPr kumimoji="0" lang="ko-KR" altLang="en-US" sz="900"/>
          </a:p>
        </p:txBody>
      </p:sp>
      <p:sp>
        <p:nvSpPr>
          <p:cNvPr id="48140" name="Text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64375" y="1244600"/>
            <a:ext cx="1857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57263" latinLnBrk="0">
              <a:buFontTx/>
              <a:buNone/>
            </a:pPr>
            <a:r>
              <a:rPr kumimoji="0" lang="en-US" altLang="ko-KR" sz="900" i="1">
                <a:solidFill>
                  <a:srgbClr val="000000"/>
                </a:solidFill>
              </a:rPr>
              <a:t>IPS</a:t>
            </a:r>
          </a:p>
        </p:txBody>
      </p:sp>
      <p:sp>
        <p:nvSpPr>
          <p:cNvPr id="48141" name="Rectangle 5"/>
          <p:cNvSpPr>
            <a:spLocks noChangeArrowheads="1"/>
          </p:cNvSpPr>
          <p:nvPr/>
        </p:nvSpPr>
        <p:spPr bwMode="auto">
          <a:xfrm>
            <a:off x="4818063" y="1566863"/>
            <a:ext cx="2065337" cy="277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latinLnBrk="0">
              <a:spcBef>
                <a:spcPct val="20000"/>
              </a:spcBef>
              <a:buFontTx/>
              <a:buNone/>
            </a:pP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Advanced CINEMA SCREEN</a:t>
            </a:r>
            <a:b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</a:br>
            <a:r>
              <a:rPr kumimoji="0" lang="en-US" altLang="ko-KR" sz="900">
                <a:solidFill>
                  <a:srgbClr val="000000"/>
                </a:solidFill>
                <a:sym typeface="Wingdings" pitchFamily="2" charset="2"/>
              </a:rPr>
              <a:t>Smart, 3D</a:t>
            </a:r>
          </a:p>
        </p:txBody>
      </p:sp>
      <p:sp>
        <p:nvSpPr>
          <p:cNvPr id="48142" name="Text Box 43"/>
          <p:cNvSpPr txBox="1">
            <a:spLocks noChangeArrowheads="1"/>
          </p:cNvSpPr>
          <p:nvPr/>
        </p:nvSpPr>
        <p:spPr bwMode="auto">
          <a:xfrm>
            <a:off x="9004300" y="2312988"/>
            <a:ext cx="385763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Wi-Fi</a:t>
            </a:r>
          </a:p>
        </p:txBody>
      </p:sp>
      <p:sp>
        <p:nvSpPr>
          <p:cNvPr id="48143" name="Text Box 43"/>
          <p:cNvSpPr txBox="1">
            <a:spLocks noChangeArrowheads="1"/>
          </p:cNvSpPr>
          <p:nvPr/>
        </p:nvSpPr>
        <p:spPr bwMode="auto">
          <a:xfrm>
            <a:off x="8616950" y="2312988"/>
            <a:ext cx="385763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MHL</a:t>
            </a:r>
          </a:p>
        </p:txBody>
      </p:sp>
      <p:sp>
        <p:nvSpPr>
          <p:cNvPr id="48144" name="Text Box 43"/>
          <p:cNvSpPr txBox="1">
            <a:spLocks noChangeArrowheads="1"/>
          </p:cNvSpPr>
          <p:nvPr/>
        </p:nvSpPr>
        <p:spPr bwMode="auto">
          <a:xfrm>
            <a:off x="8237538" y="2312988"/>
            <a:ext cx="387350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Smart</a:t>
            </a:r>
          </a:p>
        </p:txBody>
      </p:sp>
      <p:sp>
        <p:nvSpPr>
          <p:cNvPr id="48145" name="Text Box 43"/>
          <p:cNvSpPr txBox="1">
            <a:spLocks noChangeArrowheads="1"/>
          </p:cNvSpPr>
          <p:nvPr/>
        </p:nvSpPr>
        <p:spPr bwMode="auto">
          <a:xfrm>
            <a:off x="8237538" y="3357563"/>
            <a:ext cx="387350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Smart</a:t>
            </a:r>
          </a:p>
        </p:txBody>
      </p:sp>
      <p:sp>
        <p:nvSpPr>
          <p:cNvPr id="48146" name="Text Box 43"/>
          <p:cNvSpPr txBox="1">
            <a:spLocks noChangeArrowheads="1"/>
          </p:cNvSpPr>
          <p:nvPr/>
        </p:nvSpPr>
        <p:spPr bwMode="auto">
          <a:xfrm>
            <a:off x="8628063" y="5445224"/>
            <a:ext cx="762000" cy="252314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200nits</a:t>
            </a:r>
          </a:p>
        </p:txBody>
      </p:sp>
      <p:sp>
        <p:nvSpPr>
          <p:cNvPr id="48147" name="Text Box 43"/>
          <p:cNvSpPr txBox="1">
            <a:spLocks noChangeArrowheads="1"/>
          </p:cNvSpPr>
          <p:nvPr/>
        </p:nvSpPr>
        <p:spPr bwMode="auto">
          <a:xfrm>
            <a:off x="8237538" y="5445125"/>
            <a:ext cx="393700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HD</a:t>
            </a:r>
          </a:p>
        </p:txBody>
      </p:sp>
      <p:sp>
        <p:nvSpPr>
          <p:cNvPr id="48148" name="Text Box 43"/>
          <p:cNvSpPr txBox="1">
            <a:spLocks noChangeArrowheads="1"/>
          </p:cNvSpPr>
          <p:nvPr/>
        </p:nvSpPr>
        <p:spPr bwMode="auto">
          <a:xfrm>
            <a:off x="8628063" y="4797425"/>
            <a:ext cx="762000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200nits</a:t>
            </a:r>
          </a:p>
        </p:txBody>
      </p:sp>
      <p:sp>
        <p:nvSpPr>
          <p:cNvPr id="48149" name="Text Box 43"/>
          <p:cNvSpPr txBox="1">
            <a:spLocks noChangeArrowheads="1"/>
          </p:cNvSpPr>
          <p:nvPr/>
        </p:nvSpPr>
        <p:spPr bwMode="auto">
          <a:xfrm>
            <a:off x="8243888" y="2865438"/>
            <a:ext cx="1146175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MHL</a:t>
            </a:r>
          </a:p>
        </p:txBody>
      </p:sp>
      <p:sp>
        <p:nvSpPr>
          <p:cNvPr id="48150" name="Text Box 43"/>
          <p:cNvSpPr txBox="1">
            <a:spLocks noChangeArrowheads="1"/>
          </p:cNvSpPr>
          <p:nvPr/>
        </p:nvSpPr>
        <p:spPr bwMode="auto">
          <a:xfrm>
            <a:off x="8631238" y="3357563"/>
            <a:ext cx="385762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MHL</a:t>
            </a:r>
          </a:p>
        </p:txBody>
      </p:sp>
      <p:sp>
        <p:nvSpPr>
          <p:cNvPr id="48151" name="Text Box 43"/>
          <p:cNvSpPr txBox="1">
            <a:spLocks noChangeArrowheads="1"/>
          </p:cNvSpPr>
          <p:nvPr/>
        </p:nvSpPr>
        <p:spPr bwMode="auto">
          <a:xfrm>
            <a:off x="9004300" y="3357563"/>
            <a:ext cx="385763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Wi-Fi</a:t>
            </a:r>
          </a:p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Ready</a:t>
            </a:r>
          </a:p>
        </p:txBody>
      </p:sp>
      <p:sp>
        <p:nvSpPr>
          <p:cNvPr id="48152" name="Text Box 43"/>
          <p:cNvSpPr txBox="1">
            <a:spLocks noChangeArrowheads="1"/>
          </p:cNvSpPr>
          <p:nvPr/>
        </p:nvSpPr>
        <p:spPr bwMode="auto">
          <a:xfrm>
            <a:off x="9004300" y="1196975"/>
            <a:ext cx="385763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Wi-Fi</a:t>
            </a:r>
          </a:p>
        </p:txBody>
      </p:sp>
      <p:sp>
        <p:nvSpPr>
          <p:cNvPr id="48153" name="Text Box 43"/>
          <p:cNvSpPr txBox="1">
            <a:spLocks noChangeArrowheads="1"/>
          </p:cNvSpPr>
          <p:nvPr/>
        </p:nvSpPr>
        <p:spPr bwMode="auto">
          <a:xfrm>
            <a:off x="8616950" y="1196975"/>
            <a:ext cx="385763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MHL</a:t>
            </a:r>
          </a:p>
        </p:txBody>
      </p:sp>
      <p:sp>
        <p:nvSpPr>
          <p:cNvPr id="48154" name="Text Box 43"/>
          <p:cNvSpPr txBox="1">
            <a:spLocks noChangeArrowheads="1"/>
          </p:cNvSpPr>
          <p:nvPr/>
        </p:nvSpPr>
        <p:spPr bwMode="auto">
          <a:xfrm>
            <a:off x="8237538" y="1196975"/>
            <a:ext cx="387350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Smart</a:t>
            </a:r>
          </a:p>
        </p:txBody>
      </p:sp>
      <p:sp>
        <p:nvSpPr>
          <p:cNvPr id="48155" name="Text Box 43"/>
          <p:cNvSpPr txBox="1">
            <a:spLocks noChangeArrowheads="1"/>
          </p:cNvSpPr>
          <p:nvPr/>
        </p:nvSpPr>
        <p:spPr bwMode="auto">
          <a:xfrm>
            <a:off x="8237538" y="1446213"/>
            <a:ext cx="1160462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3D</a:t>
            </a:r>
          </a:p>
        </p:txBody>
      </p:sp>
      <p:sp>
        <p:nvSpPr>
          <p:cNvPr id="48156" name="Text Box 43"/>
          <p:cNvSpPr txBox="1">
            <a:spLocks noChangeArrowheads="1"/>
          </p:cNvSpPr>
          <p:nvPr/>
        </p:nvSpPr>
        <p:spPr bwMode="auto">
          <a:xfrm>
            <a:off x="8243888" y="3797300"/>
            <a:ext cx="1146175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MHL</a:t>
            </a:r>
          </a:p>
        </p:txBody>
      </p:sp>
      <p:sp>
        <p:nvSpPr>
          <p:cNvPr id="48157" name="Text Box 43"/>
          <p:cNvSpPr txBox="1">
            <a:spLocks noChangeArrowheads="1"/>
          </p:cNvSpPr>
          <p:nvPr/>
        </p:nvSpPr>
        <p:spPr bwMode="auto">
          <a:xfrm>
            <a:off x="6929438" y="4868863"/>
            <a:ext cx="503237" cy="2524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IPS</a:t>
            </a:r>
          </a:p>
        </p:txBody>
      </p:sp>
      <p:sp>
        <p:nvSpPr>
          <p:cNvPr id="48158" name="Text Box 43"/>
          <p:cNvSpPr txBox="1">
            <a:spLocks noChangeArrowheads="1"/>
          </p:cNvSpPr>
          <p:nvPr/>
        </p:nvSpPr>
        <p:spPr bwMode="auto">
          <a:xfrm>
            <a:off x="6929438" y="5118100"/>
            <a:ext cx="503237" cy="327124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TN</a:t>
            </a:r>
          </a:p>
        </p:txBody>
      </p:sp>
      <p:grpSp>
        <p:nvGrpSpPr>
          <p:cNvPr id="48159" name="그룹 121"/>
          <p:cNvGrpSpPr>
            <a:grpSpLocks/>
          </p:cNvGrpSpPr>
          <p:nvPr/>
        </p:nvGrpSpPr>
        <p:grpSpPr bwMode="auto">
          <a:xfrm>
            <a:off x="76200" y="549275"/>
            <a:ext cx="6677025" cy="5832475"/>
            <a:chOff x="76237" y="549275"/>
            <a:chExt cx="6677059" cy="5832475"/>
          </a:xfrm>
        </p:grpSpPr>
        <p:sp>
          <p:nvSpPr>
            <p:cNvPr id="48167" name="Text Box 36"/>
            <p:cNvSpPr txBox="1">
              <a:spLocks noChangeArrowheads="1"/>
            </p:cNvSpPr>
            <p:nvPr/>
          </p:nvSpPr>
          <p:spPr bwMode="auto">
            <a:xfrm>
              <a:off x="4497963" y="4973639"/>
              <a:ext cx="1607233" cy="110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b">
              <a:spAutoFit/>
            </a:bodyPr>
            <a:lstStyle/>
            <a:p>
              <a:pPr latinLnBrk="0">
                <a:lnSpc>
                  <a:spcPct val="80000"/>
                </a:lnSpc>
                <a:spcBef>
                  <a:spcPct val="20000"/>
                </a:spcBef>
                <a:buFontTx/>
                <a:buNone/>
              </a:pPr>
              <a:r>
                <a:rPr kumimoji="0" lang="en-US" altLang="ko-KR" sz="900" i="1" dirty="0" smtClean="0">
                  <a:sym typeface="Wingdings" pitchFamily="2" charset="2"/>
                </a:rPr>
                <a:t>27 (IPS) /23.6/21.5/18.5 (TN)</a:t>
              </a:r>
              <a:endParaRPr kumimoji="0" lang="en-US" altLang="ko-KR" sz="900" i="1" dirty="0">
                <a:sym typeface="Wingdings" pitchFamily="2" charset="2"/>
              </a:endParaRPr>
            </a:p>
          </p:txBody>
        </p:sp>
        <p:sp>
          <p:nvSpPr>
            <p:cNvPr id="48168" name="Line 73"/>
            <p:cNvSpPr>
              <a:spLocks noChangeShapeType="1"/>
            </p:cNvSpPr>
            <p:nvPr/>
          </p:nvSpPr>
          <p:spPr bwMode="auto">
            <a:xfrm>
              <a:off x="81002" y="2165350"/>
              <a:ext cx="6626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169" name="Text Box 7"/>
            <p:cNvSpPr txBox="1">
              <a:spLocks noChangeArrowheads="1"/>
            </p:cNvSpPr>
            <p:nvPr/>
          </p:nvSpPr>
          <p:spPr bwMode="auto">
            <a:xfrm>
              <a:off x="4818012" y="1450976"/>
              <a:ext cx="12824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27</a:t>
              </a:r>
            </a:p>
          </p:txBody>
        </p:sp>
        <p:sp>
          <p:nvSpPr>
            <p:cNvPr id="48170" name="Text Box 45"/>
            <p:cNvSpPr txBox="1">
              <a:spLocks noChangeArrowheads="1"/>
            </p:cNvSpPr>
            <p:nvPr/>
          </p:nvSpPr>
          <p:spPr bwMode="gray">
            <a:xfrm>
              <a:off x="2645793" y="1260476"/>
              <a:ext cx="12824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12</a:t>
              </a:r>
            </a:p>
          </p:txBody>
        </p:sp>
        <p:sp>
          <p:nvSpPr>
            <p:cNvPr id="48171" name="Rectangle 50"/>
            <p:cNvSpPr>
              <a:spLocks noChangeArrowheads="1"/>
            </p:cNvSpPr>
            <p:nvPr/>
          </p:nvSpPr>
          <p:spPr bwMode="auto">
            <a:xfrm>
              <a:off x="76237" y="882651"/>
              <a:ext cx="628331" cy="124777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6794" tIns="45714" rIns="46794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uk-UA" altLang="ko-KR" sz="1000" dirty="0" err="1" smtClean="0">
                  <a:solidFill>
                    <a:srgbClr val="000000"/>
                  </a:solidFill>
                  <a:sym typeface="Wingdings" pitchFamily="2" charset="2"/>
                </a:rPr>
                <a:t>Премиум</a:t>
              </a:r>
              <a:endParaRPr kumimoji="0" lang="uk-UA" altLang="ko-KR" sz="1000" dirty="0" smtClean="0">
                <a:solidFill>
                  <a:srgbClr val="000000"/>
                </a:solidFill>
                <a:sym typeface="Wingdings" pitchFamily="2" charset="2"/>
              </a:endParaRP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uk-UA" altLang="ko-KR" sz="1000" dirty="0" err="1" smtClean="0">
                  <a:solidFill>
                    <a:srgbClr val="000000"/>
                  </a:solidFill>
                  <a:sym typeface="Wingdings" pitchFamily="2" charset="2"/>
                </a:rPr>
                <a:t>сегм</a:t>
              </a:r>
              <a:r>
                <a:rPr kumimoji="0" lang="uk-UA" altLang="ko-KR" sz="1000" dirty="0" smtClean="0">
                  <a:solidFill>
                    <a:srgbClr val="000000"/>
                  </a:solidFill>
                  <a:sym typeface="Wingdings" pitchFamily="2" charset="2"/>
                </a:rPr>
                <a:t>. 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uk-UA" altLang="ko-KR" dirty="0" smtClean="0">
                  <a:solidFill>
                    <a:srgbClr val="000000"/>
                  </a:solidFill>
                  <a:sym typeface="Wingdings" pitchFamily="2" charset="2"/>
                </a:rPr>
                <a:t>/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dirty="0" smtClean="0">
                  <a:solidFill>
                    <a:srgbClr val="CC0066"/>
                  </a:solidFill>
                  <a:sym typeface="Wingdings" pitchFamily="2" charset="2"/>
                </a:rPr>
                <a:t>High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dirty="0" smtClean="0">
                  <a:solidFill>
                    <a:srgbClr val="CC0066"/>
                  </a:solidFill>
                  <a:sym typeface="Wingdings" pitchFamily="2" charset="2"/>
                </a:rPr>
                <a:t>-end</a:t>
              </a:r>
              <a:endParaRPr kumimoji="0" lang="en-US" altLang="ko-KR" dirty="0">
                <a:solidFill>
                  <a:srgbClr val="CC0066"/>
                </a:solidFill>
                <a:sym typeface="Wingdings" pitchFamily="2" charset="2"/>
              </a:endParaRPr>
            </a:p>
          </p:txBody>
        </p:sp>
        <p:sp>
          <p:nvSpPr>
            <p:cNvPr id="48172" name="Rectangle 51"/>
            <p:cNvSpPr>
              <a:spLocks noChangeArrowheads="1"/>
            </p:cNvSpPr>
            <p:nvPr/>
          </p:nvSpPr>
          <p:spPr bwMode="auto">
            <a:xfrm>
              <a:off x="76237" y="2185989"/>
              <a:ext cx="628331" cy="227012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6794" tIns="45714" rIns="46794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ru-RU" altLang="ko-KR" sz="1000" dirty="0" smtClean="0">
                  <a:sym typeface="Wingdings" pitchFamily="2" charset="2"/>
                </a:rPr>
                <a:t>Средний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ru-RU" altLang="ko-KR" sz="1000" dirty="0" err="1" smtClean="0">
                  <a:sym typeface="Wingdings" pitchFamily="2" charset="2"/>
                </a:rPr>
                <a:t>сегм</a:t>
              </a:r>
              <a:r>
                <a:rPr kumimoji="0" lang="ru-RU" altLang="ko-KR" sz="1000" dirty="0" smtClean="0">
                  <a:sym typeface="Wingdings" pitchFamily="2" charset="2"/>
                </a:rPr>
                <a:t>.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ru-RU" altLang="ko-KR" dirty="0" smtClean="0">
                  <a:sym typeface="Wingdings" pitchFamily="2" charset="2"/>
                </a:rPr>
                <a:t>/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dirty="0" smtClean="0">
                  <a:solidFill>
                    <a:srgbClr val="CC0066"/>
                  </a:solidFill>
                  <a:sym typeface="Wingdings" pitchFamily="2" charset="2"/>
                </a:rPr>
                <a:t>Mid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dirty="0" smtClean="0">
                  <a:solidFill>
                    <a:srgbClr val="CC0066"/>
                  </a:solidFill>
                  <a:sym typeface="Wingdings" pitchFamily="2" charset="2"/>
                </a:rPr>
                <a:t>-end</a:t>
              </a:r>
              <a:endParaRPr kumimoji="0" lang="en-US" altLang="ko-KR" dirty="0">
                <a:solidFill>
                  <a:srgbClr val="CC0066"/>
                </a:solidFill>
                <a:sym typeface="Wingdings" pitchFamily="2" charset="2"/>
              </a:endParaRPr>
            </a:p>
          </p:txBody>
        </p:sp>
        <p:sp>
          <p:nvSpPr>
            <p:cNvPr id="48173" name="Rectangle 44"/>
            <p:cNvSpPr>
              <a:spLocks noChangeArrowheads="1"/>
            </p:cNvSpPr>
            <p:nvPr/>
          </p:nvSpPr>
          <p:spPr bwMode="auto">
            <a:xfrm>
              <a:off x="2943838" y="1571613"/>
              <a:ext cx="968214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CINEMA SCREEN</a:t>
              </a:r>
              <a:b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</a:b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Smart, 3D</a:t>
              </a:r>
            </a:p>
          </p:txBody>
        </p:sp>
        <p:sp>
          <p:nvSpPr>
            <p:cNvPr id="48174" name="Rectangle 35"/>
            <p:cNvSpPr>
              <a:spLocks noChangeArrowheads="1"/>
            </p:cNvSpPr>
            <p:nvPr/>
          </p:nvSpPr>
          <p:spPr bwMode="auto">
            <a:xfrm>
              <a:off x="4472551" y="3144838"/>
              <a:ext cx="968214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CINEMA SCREEN</a:t>
              </a:r>
            </a:p>
          </p:txBody>
        </p:sp>
        <p:sp>
          <p:nvSpPr>
            <p:cNvPr id="48175" name="Text Box 36"/>
            <p:cNvSpPr txBox="1">
              <a:spLocks noChangeArrowheads="1"/>
            </p:cNvSpPr>
            <p:nvPr/>
          </p:nvSpPr>
          <p:spPr bwMode="auto">
            <a:xfrm>
              <a:off x="4472550" y="3001963"/>
              <a:ext cx="288541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27/23</a:t>
              </a:r>
            </a:p>
          </p:txBody>
        </p:sp>
        <p:sp>
          <p:nvSpPr>
            <p:cNvPr id="48176" name="Rectangle 56"/>
            <p:cNvSpPr>
              <a:spLocks noChangeArrowheads="1"/>
            </p:cNvSpPr>
            <p:nvPr/>
          </p:nvSpPr>
          <p:spPr bwMode="auto">
            <a:xfrm>
              <a:off x="1982153" y="2843213"/>
              <a:ext cx="391133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AH-IPS</a:t>
              </a:r>
            </a:p>
          </p:txBody>
        </p:sp>
        <p:sp>
          <p:nvSpPr>
            <p:cNvPr id="48177" name="Text Box 57"/>
            <p:cNvSpPr txBox="1">
              <a:spLocks noChangeArrowheads="1"/>
            </p:cNvSpPr>
            <p:nvPr/>
          </p:nvSpPr>
          <p:spPr bwMode="gray">
            <a:xfrm>
              <a:off x="1398672" y="2820989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5</a:t>
              </a:r>
            </a:p>
          </p:txBody>
        </p:sp>
        <p:sp>
          <p:nvSpPr>
            <p:cNvPr id="48178" name="Text Box 58"/>
            <p:cNvSpPr txBox="1">
              <a:spLocks noChangeArrowheads="1"/>
            </p:cNvSpPr>
            <p:nvPr/>
          </p:nvSpPr>
          <p:spPr bwMode="auto">
            <a:xfrm>
              <a:off x="1982153" y="3003550"/>
              <a:ext cx="525785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24(VA)/23</a:t>
              </a:r>
            </a:p>
          </p:txBody>
        </p:sp>
        <p:sp>
          <p:nvSpPr>
            <p:cNvPr id="48179" name="Rectangle 59"/>
            <p:cNvSpPr>
              <a:spLocks noChangeArrowheads="1"/>
            </p:cNvSpPr>
            <p:nvPr/>
          </p:nvSpPr>
          <p:spPr bwMode="auto">
            <a:xfrm>
              <a:off x="1504086" y="2884489"/>
              <a:ext cx="438361" cy="219075"/>
            </a:xfrm>
            <a:prstGeom prst="rect">
              <a:avLst/>
            </a:prstGeom>
            <a:solidFill>
              <a:srgbClr val="FFE1FF"/>
            </a:solidFill>
            <a:ln w="12700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45714" rIns="0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  <a:sym typeface="Wingdings" pitchFamily="2" charset="2"/>
                </a:rPr>
                <a:t>M82</a:t>
              </a:r>
            </a:p>
          </p:txBody>
        </p:sp>
        <p:cxnSp>
          <p:nvCxnSpPr>
            <p:cNvPr id="48180" name="AutoShape 69"/>
            <p:cNvCxnSpPr>
              <a:cxnSpLocks noChangeShapeType="1"/>
              <a:stCxn id="48179" idx="3"/>
              <a:endCxn id="48205" idx="1"/>
            </p:cNvCxnSpPr>
            <p:nvPr/>
          </p:nvCxnSpPr>
          <p:spPr bwMode="auto">
            <a:xfrm>
              <a:off x="1942447" y="2994025"/>
              <a:ext cx="2052036" cy="0"/>
            </a:xfrm>
            <a:prstGeom prst="straightConnector1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</p:cxnSp>
        <p:sp>
          <p:nvSpPr>
            <p:cNvPr id="48181" name="Rectangle 35"/>
            <p:cNvSpPr>
              <a:spLocks noChangeArrowheads="1"/>
            </p:cNvSpPr>
            <p:nvPr/>
          </p:nvSpPr>
          <p:spPr bwMode="auto">
            <a:xfrm>
              <a:off x="4472550" y="3797300"/>
              <a:ext cx="391133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AH-IPS</a:t>
              </a:r>
            </a:p>
          </p:txBody>
        </p:sp>
        <p:sp>
          <p:nvSpPr>
            <p:cNvPr id="48182" name="Text Box 36"/>
            <p:cNvSpPr txBox="1">
              <a:spLocks noChangeArrowheads="1"/>
            </p:cNvSpPr>
            <p:nvPr/>
          </p:nvSpPr>
          <p:spPr bwMode="auto">
            <a:xfrm>
              <a:off x="4472550" y="3960813"/>
              <a:ext cx="801501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27/23.8/23/21.5</a:t>
              </a:r>
            </a:p>
          </p:txBody>
        </p:sp>
        <p:sp>
          <p:nvSpPr>
            <p:cNvPr id="48183" name="Rectangle 56"/>
            <p:cNvSpPr>
              <a:spLocks noChangeArrowheads="1"/>
            </p:cNvSpPr>
            <p:nvPr/>
          </p:nvSpPr>
          <p:spPr bwMode="auto">
            <a:xfrm>
              <a:off x="1982153" y="3800475"/>
              <a:ext cx="391133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AH-IPS</a:t>
              </a:r>
            </a:p>
          </p:txBody>
        </p:sp>
        <p:sp>
          <p:nvSpPr>
            <p:cNvPr id="48184" name="Text Box 57"/>
            <p:cNvSpPr txBox="1">
              <a:spLocks noChangeArrowheads="1"/>
            </p:cNvSpPr>
            <p:nvPr/>
          </p:nvSpPr>
          <p:spPr bwMode="gray">
            <a:xfrm>
              <a:off x="1398672" y="3778251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7</a:t>
              </a:r>
            </a:p>
          </p:txBody>
        </p:sp>
        <p:sp>
          <p:nvSpPr>
            <p:cNvPr id="48185" name="Text Box 58"/>
            <p:cNvSpPr txBox="1">
              <a:spLocks noChangeArrowheads="1"/>
            </p:cNvSpPr>
            <p:nvPr/>
          </p:nvSpPr>
          <p:spPr bwMode="auto">
            <a:xfrm>
              <a:off x="1982153" y="3962400"/>
              <a:ext cx="942566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27/24(VA)/23/21.5</a:t>
              </a:r>
            </a:p>
          </p:txBody>
        </p:sp>
        <p:sp>
          <p:nvSpPr>
            <p:cNvPr id="48186" name="Rectangle 59"/>
            <p:cNvSpPr>
              <a:spLocks noChangeArrowheads="1"/>
            </p:cNvSpPr>
            <p:nvPr/>
          </p:nvSpPr>
          <p:spPr bwMode="auto">
            <a:xfrm>
              <a:off x="1504086" y="3841751"/>
              <a:ext cx="438361" cy="219075"/>
            </a:xfrm>
            <a:prstGeom prst="rect">
              <a:avLst/>
            </a:prstGeom>
            <a:solidFill>
              <a:srgbClr val="FFE1FF"/>
            </a:solidFill>
            <a:ln w="12700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45714" rIns="0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  <a:sym typeface="Wingdings" pitchFamily="2" charset="2"/>
                </a:rPr>
                <a:t>M52</a:t>
              </a:r>
            </a:p>
          </p:txBody>
        </p:sp>
        <p:cxnSp>
          <p:nvCxnSpPr>
            <p:cNvPr id="48187" name="AutoShape 69"/>
            <p:cNvCxnSpPr>
              <a:cxnSpLocks noChangeShapeType="1"/>
              <a:stCxn id="48186" idx="3"/>
              <a:endCxn id="48203" idx="1"/>
            </p:cNvCxnSpPr>
            <p:nvPr/>
          </p:nvCxnSpPr>
          <p:spPr bwMode="auto">
            <a:xfrm>
              <a:off x="1942447" y="3951288"/>
              <a:ext cx="2052036" cy="0"/>
            </a:xfrm>
            <a:prstGeom prst="straightConnector1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</p:cxnSp>
        <p:sp>
          <p:nvSpPr>
            <p:cNvPr id="48188" name="Rectangle 56"/>
            <p:cNvSpPr>
              <a:spLocks noChangeArrowheads="1"/>
            </p:cNvSpPr>
            <p:nvPr/>
          </p:nvSpPr>
          <p:spPr bwMode="auto">
            <a:xfrm>
              <a:off x="2297418" y="4759326"/>
              <a:ext cx="237244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FHD</a:t>
              </a:r>
            </a:p>
          </p:txBody>
        </p:sp>
        <p:sp>
          <p:nvSpPr>
            <p:cNvPr id="48189" name="Text Box 57"/>
            <p:cNvSpPr txBox="1">
              <a:spLocks noChangeArrowheads="1"/>
            </p:cNvSpPr>
            <p:nvPr/>
          </p:nvSpPr>
          <p:spPr bwMode="gray">
            <a:xfrm>
              <a:off x="1713938" y="4737101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9</a:t>
              </a:r>
            </a:p>
          </p:txBody>
        </p:sp>
        <p:sp>
          <p:nvSpPr>
            <p:cNvPr id="48190" name="Text Box 58"/>
            <p:cNvSpPr txBox="1">
              <a:spLocks noChangeArrowheads="1"/>
            </p:cNvSpPr>
            <p:nvPr/>
          </p:nvSpPr>
          <p:spPr bwMode="auto">
            <a:xfrm>
              <a:off x="2297419" y="4921251"/>
              <a:ext cx="1405834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27(IPS)/23.6(TN)/21.5(TN)</a:t>
              </a:r>
            </a:p>
          </p:txBody>
        </p:sp>
        <p:cxnSp>
          <p:nvCxnSpPr>
            <p:cNvPr id="48191" name="AutoShape 69"/>
            <p:cNvCxnSpPr>
              <a:cxnSpLocks noChangeShapeType="1"/>
            </p:cNvCxnSpPr>
            <p:nvPr/>
          </p:nvCxnSpPr>
          <p:spPr bwMode="auto">
            <a:xfrm>
              <a:off x="2257713" y="4908551"/>
              <a:ext cx="2052036" cy="3175"/>
            </a:xfrm>
            <a:prstGeom prst="straightConnector1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</p:cxnSp>
        <p:sp>
          <p:nvSpPr>
            <p:cNvPr id="48192" name="Rectangle 56"/>
            <p:cNvSpPr>
              <a:spLocks noChangeArrowheads="1"/>
            </p:cNvSpPr>
            <p:nvPr/>
          </p:nvSpPr>
          <p:spPr bwMode="auto">
            <a:xfrm>
              <a:off x="2297419" y="5691188"/>
              <a:ext cx="166712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HD</a:t>
              </a:r>
            </a:p>
          </p:txBody>
        </p:sp>
        <p:sp>
          <p:nvSpPr>
            <p:cNvPr id="48193" name="Text Box 57"/>
            <p:cNvSpPr txBox="1">
              <a:spLocks noChangeArrowheads="1"/>
            </p:cNvSpPr>
            <p:nvPr/>
          </p:nvSpPr>
          <p:spPr bwMode="gray">
            <a:xfrm>
              <a:off x="1713938" y="5668964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>
                  <a:solidFill>
                    <a:srgbClr val="000000"/>
                  </a:solidFill>
                  <a:sym typeface="Wingdings" pitchFamily="2" charset="2"/>
                </a:rPr>
                <a:t>9</a:t>
              </a:r>
            </a:p>
          </p:txBody>
        </p:sp>
        <p:sp>
          <p:nvSpPr>
            <p:cNvPr id="48194" name="Text Box 58"/>
            <p:cNvSpPr txBox="1">
              <a:spLocks noChangeArrowheads="1"/>
            </p:cNvSpPr>
            <p:nvPr/>
          </p:nvSpPr>
          <p:spPr bwMode="auto">
            <a:xfrm>
              <a:off x="2297419" y="5851525"/>
              <a:ext cx="878446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26(IPS)/18.5(TN)</a:t>
              </a:r>
            </a:p>
          </p:txBody>
        </p:sp>
        <p:sp>
          <p:nvSpPr>
            <p:cNvPr id="48195" name="Rectangle 50"/>
            <p:cNvSpPr>
              <a:spLocks noChangeArrowheads="1"/>
            </p:cNvSpPr>
            <p:nvPr/>
          </p:nvSpPr>
          <p:spPr bwMode="auto">
            <a:xfrm>
              <a:off x="76237" y="4511676"/>
              <a:ext cx="628331" cy="1857375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6794" tIns="45714" rIns="46794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ru-RU" altLang="ko-KR" sz="1000" dirty="0" smtClean="0">
                  <a:solidFill>
                    <a:srgbClr val="000000"/>
                  </a:solidFill>
                  <a:sym typeface="Wingdings" pitchFamily="2" charset="2"/>
                </a:rPr>
                <a:t>Базовый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ru-RU" altLang="ko-KR" sz="1000" dirty="0" err="1" smtClean="0">
                  <a:solidFill>
                    <a:srgbClr val="000000"/>
                  </a:solidFill>
                  <a:sym typeface="Wingdings" pitchFamily="2" charset="2"/>
                </a:rPr>
                <a:t>сегм</a:t>
              </a:r>
              <a:r>
                <a:rPr kumimoji="0" lang="ru-RU" altLang="ko-KR" sz="1000" dirty="0" smtClean="0">
                  <a:solidFill>
                    <a:srgbClr val="000000"/>
                  </a:solidFill>
                  <a:sym typeface="Wingdings" pitchFamily="2" charset="2"/>
                </a:rPr>
                <a:t>.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ru-RU" altLang="ko-KR" dirty="0" smtClean="0">
                  <a:solidFill>
                    <a:srgbClr val="000000"/>
                  </a:solidFill>
                  <a:sym typeface="Wingdings" pitchFamily="2" charset="2"/>
                </a:rPr>
                <a:t>/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dirty="0" smtClean="0">
                  <a:solidFill>
                    <a:srgbClr val="CC0066"/>
                  </a:solidFill>
                  <a:sym typeface="Wingdings" pitchFamily="2" charset="2"/>
                </a:rPr>
                <a:t>Low</a:t>
              </a:r>
            </a:p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dirty="0" smtClean="0">
                  <a:solidFill>
                    <a:srgbClr val="CC0066"/>
                  </a:solidFill>
                  <a:sym typeface="Wingdings" pitchFamily="2" charset="2"/>
                </a:rPr>
                <a:t>-end</a:t>
              </a:r>
              <a:endParaRPr kumimoji="0" lang="en-US" altLang="ko-KR" dirty="0">
                <a:solidFill>
                  <a:srgbClr val="CC0066"/>
                </a:solidFill>
                <a:sym typeface="Wingdings" pitchFamily="2" charset="2"/>
              </a:endParaRPr>
            </a:p>
          </p:txBody>
        </p:sp>
        <p:sp>
          <p:nvSpPr>
            <p:cNvPr id="48196" name="Text Box 183"/>
            <p:cNvSpPr txBox="1">
              <a:spLocks noChangeArrowheads="1"/>
            </p:cNvSpPr>
            <p:nvPr/>
          </p:nvSpPr>
          <p:spPr bwMode="auto">
            <a:xfrm>
              <a:off x="1504086" y="4137025"/>
              <a:ext cx="1643079" cy="1538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defTabSz="977900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1000">
                  <a:solidFill>
                    <a:srgbClr val="000000"/>
                  </a:solidFill>
                  <a:sym typeface="Wingdings" pitchFamily="2" charset="2"/>
                </a:rPr>
                <a:t>- DM52: CINEMA</a:t>
              </a:r>
              <a:r>
                <a:rPr kumimoji="0" lang="ko-KR" altLang="en-US" sz="1000">
                  <a:solidFill>
                    <a:srgbClr val="000000"/>
                  </a:solidFill>
                  <a:sym typeface="Wingdings" pitchFamily="2" charset="2"/>
                </a:rPr>
                <a:t> </a:t>
              </a:r>
              <a:r>
                <a:rPr kumimoji="0" lang="en-US" altLang="ko-KR" sz="1000">
                  <a:solidFill>
                    <a:srgbClr val="000000"/>
                  </a:solidFill>
                  <a:sym typeface="Wingdings" pitchFamily="2" charset="2"/>
                </a:rPr>
                <a:t>3D (27/23)</a:t>
              </a:r>
            </a:p>
          </p:txBody>
        </p:sp>
        <p:sp>
          <p:nvSpPr>
            <p:cNvPr id="48197" name="Line 8"/>
            <p:cNvSpPr>
              <a:spLocks noChangeShapeType="1"/>
            </p:cNvSpPr>
            <p:nvPr/>
          </p:nvSpPr>
          <p:spPr bwMode="auto">
            <a:xfrm>
              <a:off x="2829225" y="1433513"/>
              <a:ext cx="1800866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198" name="Line 37"/>
            <p:cNvSpPr>
              <a:spLocks noChangeShapeType="1"/>
            </p:cNvSpPr>
            <p:nvPr/>
          </p:nvSpPr>
          <p:spPr bwMode="auto">
            <a:xfrm>
              <a:off x="4431255" y="2990850"/>
              <a:ext cx="1818562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199" name="Line 37"/>
            <p:cNvSpPr>
              <a:spLocks noChangeShapeType="1"/>
            </p:cNvSpPr>
            <p:nvPr/>
          </p:nvSpPr>
          <p:spPr bwMode="auto">
            <a:xfrm>
              <a:off x="4431255" y="3948113"/>
              <a:ext cx="1818562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200" name="Line 37"/>
            <p:cNvSpPr>
              <a:spLocks noChangeShapeType="1"/>
            </p:cNvSpPr>
            <p:nvPr/>
          </p:nvSpPr>
          <p:spPr bwMode="auto">
            <a:xfrm>
              <a:off x="4431255" y="4918075"/>
              <a:ext cx="1818562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201" name="Line 37"/>
            <p:cNvSpPr>
              <a:spLocks noChangeShapeType="1"/>
            </p:cNvSpPr>
            <p:nvPr/>
          </p:nvSpPr>
          <p:spPr bwMode="auto">
            <a:xfrm>
              <a:off x="2186370" y="5826125"/>
              <a:ext cx="4059151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202" name="Text Box 183"/>
            <p:cNvSpPr txBox="1">
              <a:spLocks noChangeArrowheads="1"/>
            </p:cNvSpPr>
            <p:nvPr/>
          </p:nvSpPr>
          <p:spPr bwMode="auto">
            <a:xfrm>
              <a:off x="4440785" y="2565400"/>
              <a:ext cx="738985" cy="1538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defTabSz="977900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1000">
                  <a:solidFill>
                    <a:srgbClr val="000000"/>
                  </a:solidFill>
                  <a:sym typeface="Wingdings" pitchFamily="2" charset="2"/>
                </a:rPr>
                <a:t> Smart MTV </a:t>
              </a:r>
            </a:p>
          </p:txBody>
        </p:sp>
        <p:sp>
          <p:nvSpPr>
            <p:cNvPr id="48203" name="Rectangle 38"/>
            <p:cNvSpPr>
              <a:spLocks noChangeArrowheads="1"/>
            </p:cNvSpPr>
            <p:nvPr/>
          </p:nvSpPr>
          <p:spPr bwMode="auto">
            <a:xfrm>
              <a:off x="3994483" y="3841751"/>
              <a:ext cx="436772" cy="219075"/>
            </a:xfrm>
            <a:prstGeom prst="rect">
              <a:avLst/>
            </a:prstGeom>
            <a:solidFill>
              <a:srgbClr val="FFE1FF"/>
            </a:solidFill>
            <a:ln w="12700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45714" rIns="0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  <a:sym typeface="Wingdings" pitchFamily="2" charset="2"/>
                </a:rPr>
                <a:t>MA53</a:t>
              </a:r>
            </a:p>
          </p:txBody>
        </p:sp>
        <p:sp>
          <p:nvSpPr>
            <p:cNvPr id="48204" name="Rectangle 9"/>
            <p:cNvSpPr>
              <a:spLocks noChangeArrowheads="1"/>
            </p:cNvSpPr>
            <p:nvPr/>
          </p:nvSpPr>
          <p:spPr bwMode="auto">
            <a:xfrm>
              <a:off x="4339944" y="1328738"/>
              <a:ext cx="436772" cy="220662"/>
            </a:xfrm>
            <a:prstGeom prst="rect">
              <a:avLst/>
            </a:prstGeom>
            <a:solidFill>
              <a:srgbClr val="FF99CC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  <a:sym typeface="Wingdings" pitchFamily="2" charset="2"/>
                </a:rPr>
                <a:t>MT93</a:t>
              </a:r>
            </a:p>
          </p:txBody>
        </p:sp>
        <p:sp>
          <p:nvSpPr>
            <p:cNvPr id="48205" name="Rectangle 38"/>
            <p:cNvSpPr>
              <a:spLocks noChangeArrowheads="1"/>
            </p:cNvSpPr>
            <p:nvPr/>
          </p:nvSpPr>
          <p:spPr bwMode="auto">
            <a:xfrm>
              <a:off x="3994483" y="2884489"/>
              <a:ext cx="436772" cy="219075"/>
            </a:xfrm>
            <a:prstGeom prst="rect">
              <a:avLst/>
            </a:prstGeom>
            <a:solidFill>
              <a:srgbClr val="FF99CC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  <a:sym typeface="Wingdings" pitchFamily="2" charset="2"/>
                </a:rPr>
                <a:t>MA73</a:t>
              </a:r>
            </a:p>
          </p:txBody>
        </p:sp>
        <p:sp>
          <p:nvSpPr>
            <p:cNvPr id="48206" name="Rectangle 47"/>
            <p:cNvSpPr>
              <a:spLocks noChangeArrowheads="1"/>
            </p:cNvSpPr>
            <p:nvPr/>
          </p:nvSpPr>
          <p:spPr bwMode="auto">
            <a:xfrm>
              <a:off x="2799303" y="1322388"/>
              <a:ext cx="438361" cy="220662"/>
            </a:xfrm>
            <a:prstGeom prst="rect">
              <a:avLst/>
            </a:prstGeom>
            <a:solidFill>
              <a:srgbClr val="FF99CC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  <a:sym typeface="Wingdings" pitchFamily="2" charset="2"/>
                </a:rPr>
                <a:t>TM92</a:t>
              </a:r>
            </a:p>
          </p:txBody>
        </p:sp>
        <p:sp>
          <p:nvSpPr>
            <p:cNvPr id="48207" name="Line 73"/>
            <p:cNvSpPr>
              <a:spLocks noChangeShapeType="1"/>
            </p:cNvSpPr>
            <p:nvPr/>
          </p:nvSpPr>
          <p:spPr bwMode="auto">
            <a:xfrm>
              <a:off x="81002" y="4486275"/>
              <a:ext cx="6626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48208" name="Group 144"/>
            <p:cNvGrpSpPr>
              <a:grpSpLocks/>
            </p:cNvGrpSpPr>
            <p:nvPr/>
          </p:nvGrpSpPr>
          <p:grpSpPr bwMode="auto">
            <a:xfrm>
              <a:off x="1819352" y="4799013"/>
              <a:ext cx="435184" cy="222250"/>
              <a:chOff x="1862" y="3041"/>
              <a:chExt cx="542" cy="137"/>
            </a:xfrm>
          </p:grpSpPr>
          <p:sp>
            <p:nvSpPr>
              <p:cNvPr id="48245" name="Rectangle 38"/>
              <p:cNvSpPr>
                <a:spLocks noChangeArrowheads="1"/>
              </p:cNvSpPr>
              <p:nvPr/>
            </p:nvSpPr>
            <p:spPr bwMode="auto">
              <a:xfrm>
                <a:off x="1862" y="3042"/>
                <a:ext cx="542" cy="136"/>
              </a:xfrm>
              <a:prstGeom prst="rect">
                <a:avLst/>
              </a:prstGeom>
              <a:solidFill>
                <a:srgbClr val="EAEAEA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endParaRPr kumimoji="0" lang="en-US" altLang="ko-KR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  <p:sp>
            <p:nvSpPr>
              <p:cNvPr id="48246" name="Rectangle 38"/>
              <p:cNvSpPr>
                <a:spLocks noChangeArrowheads="1"/>
              </p:cNvSpPr>
              <p:nvPr/>
            </p:nvSpPr>
            <p:spPr bwMode="auto">
              <a:xfrm>
                <a:off x="1862" y="3041"/>
                <a:ext cx="285" cy="136"/>
              </a:xfrm>
              <a:prstGeom prst="rect">
                <a:avLst/>
              </a:prstGeom>
              <a:solidFill>
                <a:srgbClr val="FFE1FF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endParaRPr kumimoji="0" lang="en-US" altLang="ko-KR" sz="1000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  <p:sp>
            <p:nvSpPr>
              <p:cNvPr id="48247" name="Rectangle 38"/>
              <p:cNvSpPr>
                <a:spLocks noChangeArrowheads="1"/>
              </p:cNvSpPr>
              <p:nvPr/>
            </p:nvSpPr>
            <p:spPr bwMode="auto">
              <a:xfrm>
                <a:off x="1862" y="3041"/>
                <a:ext cx="542" cy="136"/>
              </a:xfrm>
              <a:prstGeom prst="rect">
                <a:avLst/>
              </a:prstGeom>
              <a:noFill/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r>
                  <a:rPr kumimoji="0" lang="en-US" altLang="ko-KR">
                    <a:solidFill>
                      <a:srgbClr val="000000"/>
                    </a:solidFill>
                    <a:sym typeface="Wingdings" pitchFamily="2" charset="2"/>
                  </a:rPr>
                  <a:t>M32</a:t>
                </a:r>
              </a:p>
            </p:txBody>
          </p:sp>
        </p:grpSp>
        <p:grpSp>
          <p:nvGrpSpPr>
            <p:cNvPr id="48209" name="Group 145"/>
            <p:cNvGrpSpPr>
              <a:grpSpLocks/>
            </p:cNvGrpSpPr>
            <p:nvPr/>
          </p:nvGrpSpPr>
          <p:grpSpPr bwMode="auto">
            <a:xfrm>
              <a:off x="1819352" y="5729288"/>
              <a:ext cx="435184" cy="222250"/>
              <a:chOff x="1862" y="3378"/>
              <a:chExt cx="542" cy="137"/>
            </a:xfrm>
          </p:grpSpPr>
          <p:sp>
            <p:nvSpPr>
              <p:cNvPr id="48242" name="Rectangle 38"/>
              <p:cNvSpPr>
                <a:spLocks noChangeArrowheads="1"/>
              </p:cNvSpPr>
              <p:nvPr/>
            </p:nvSpPr>
            <p:spPr bwMode="auto">
              <a:xfrm>
                <a:off x="1862" y="3379"/>
                <a:ext cx="542" cy="136"/>
              </a:xfrm>
              <a:prstGeom prst="rect">
                <a:avLst/>
              </a:prstGeom>
              <a:solidFill>
                <a:srgbClr val="EAEAEA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endParaRPr kumimoji="0" lang="en-US" altLang="ko-KR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  <p:sp>
            <p:nvSpPr>
              <p:cNvPr id="48243" name="Rectangle 38"/>
              <p:cNvSpPr>
                <a:spLocks noChangeArrowheads="1"/>
              </p:cNvSpPr>
              <p:nvPr/>
            </p:nvSpPr>
            <p:spPr bwMode="auto">
              <a:xfrm>
                <a:off x="1862" y="3378"/>
                <a:ext cx="285" cy="136"/>
              </a:xfrm>
              <a:prstGeom prst="rect">
                <a:avLst/>
              </a:prstGeom>
              <a:solidFill>
                <a:srgbClr val="FFE1FF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endParaRPr kumimoji="0" lang="en-US" altLang="ko-KR" sz="1000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  <p:sp>
            <p:nvSpPr>
              <p:cNvPr id="48244" name="Rectangle 38"/>
              <p:cNvSpPr>
                <a:spLocks noChangeArrowheads="1"/>
              </p:cNvSpPr>
              <p:nvPr/>
            </p:nvSpPr>
            <p:spPr bwMode="auto">
              <a:xfrm>
                <a:off x="1862" y="3378"/>
                <a:ext cx="542" cy="136"/>
              </a:xfrm>
              <a:prstGeom prst="rect">
                <a:avLst/>
              </a:prstGeom>
              <a:noFill/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r>
                  <a:rPr kumimoji="0" lang="en-US" altLang="ko-KR">
                    <a:solidFill>
                      <a:srgbClr val="000000"/>
                    </a:solidFill>
                    <a:sym typeface="Wingdings" pitchFamily="2" charset="2"/>
                  </a:rPr>
                  <a:t>M31</a:t>
                </a:r>
              </a:p>
            </p:txBody>
          </p:sp>
        </p:grpSp>
        <p:sp>
          <p:nvSpPr>
            <p:cNvPr id="48210" name="Text Box 58"/>
            <p:cNvSpPr txBox="1">
              <a:spLocks noChangeArrowheads="1"/>
            </p:cNvSpPr>
            <p:nvPr/>
          </p:nvSpPr>
          <p:spPr bwMode="auto">
            <a:xfrm>
              <a:off x="4474139" y="5876926"/>
              <a:ext cx="1429886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 dirty="0" smtClean="0">
                  <a:sym typeface="Wingdings" pitchFamily="2" charset="2"/>
                </a:rPr>
                <a:t>29/23.6(VA) / 26/21.6 (IPS)</a:t>
              </a:r>
              <a:endParaRPr kumimoji="0" lang="ko-KR" altLang="en-US" sz="900" i="1" dirty="0">
                <a:sym typeface="Wingdings" pitchFamily="2" charset="2"/>
              </a:endParaRPr>
            </a:p>
          </p:txBody>
        </p:sp>
        <p:grpSp>
          <p:nvGrpSpPr>
            <p:cNvPr id="48211" name="Group 144"/>
            <p:cNvGrpSpPr>
              <a:grpSpLocks/>
            </p:cNvGrpSpPr>
            <p:nvPr/>
          </p:nvGrpSpPr>
          <p:grpSpPr bwMode="auto">
            <a:xfrm>
              <a:off x="3994484" y="4799013"/>
              <a:ext cx="435184" cy="222250"/>
              <a:chOff x="1862" y="3041"/>
              <a:chExt cx="542" cy="137"/>
            </a:xfrm>
          </p:grpSpPr>
          <p:sp>
            <p:nvSpPr>
              <p:cNvPr id="48239" name="Rectangle 38"/>
              <p:cNvSpPr>
                <a:spLocks noChangeArrowheads="1"/>
              </p:cNvSpPr>
              <p:nvPr/>
            </p:nvSpPr>
            <p:spPr bwMode="auto">
              <a:xfrm>
                <a:off x="1862" y="3042"/>
                <a:ext cx="542" cy="136"/>
              </a:xfrm>
              <a:prstGeom prst="rect">
                <a:avLst/>
              </a:prstGeom>
              <a:solidFill>
                <a:srgbClr val="EAEAEA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endParaRPr kumimoji="0" lang="en-US" altLang="ko-KR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  <p:sp>
            <p:nvSpPr>
              <p:cNvPr id="48240" name="Rectangle 38"/>
              <p:cNvSpPr>
                <a:spLocks noChangeArrowheads="1"/>
              </p:cNvSpPr>
              <p:nvPr/>
            </p:nvSpPr>
            <p:spPr bwMode="auto">
              <a:xfrm>
                <a:off x="1862" y="3041"/>
                <a:ext cx="285" cy="136"/>
              </a:xfrm>
              <a:prstGeom prst="rect">
                <a:avLst/>
              </a:prstGeom>
              <a:solidFill>
                <a:srgbClr val="FFE1FF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endParaRPr kumimoji="0" lang="en-US" altLang="ko-KR" sz="1000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  <p:sp>
            <p:nvSpPr>
              <p:cNvPr id="48241" name="Rectangle 38"/>
              <p:cNvSpPr>
                <a:spLocks noChangeArrowheads="1"/>
              </p:cNvSpPr>
              <p:nvPr/>
            </p:nvSpPr>
            <p:spPr bwMode="auto">
              <a:xfrm>
                <a:off x="1862" y="3041"/>
                <a:ext cx="542" cy="136"/>
              </a:xfrm>
              <a:prstGeom prst="rect">
                <a:avLst/>
              </a:prstGeom>
              <a:noFill/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r>
                  <a:rPr kumimoji="0" lang="en-US" altLang="ko-KR">
                    <a:solidFill>
                      <a:srgbClr val="000000"/>
                    </a:solidFill>
                    <a:sym typeface="Wingdings" pitchFamily="2" charset="2"/>
                  </a:rPr>
                  <a:t>MN43</a:t>
                </a:r>
              </a:p>
            </p:txBody>
          </p:sp>
        </p:grpSp>
        <p:grpSp>
          <p:nvGrpSpPr>
            <p:cNvPr id="48212" name="Group 381"/>
            <p:cNvGrpSpPr>
              <a:grpSpLocks/>
            </p:cNvGrpSpPr>
            <p:nvPr/>
          </p:nvGrpSpPr>
          <p:grpSpPr bwMode="auto">
            <a:xfrm>
              <a:off x="3994483" y="5729288"/>
              <a:ext cx="438361" cy="222250"/>
              <a:chOff x="2958" y="3612"/>
              <a:chExt cx="404" cy="137"/>
            </a:xfrm>
          </p:grpSpPr>
          <p:sp>
            <p:nvSpPr>
              <p:cNvPr id="48236" name="Rectangle 38"/>
              <p:cNvSpPr>
                <a:spLocks noChangeArrowheads="1"/>
              </p:cNvSpPr>
              <p:nvPr/>
            </p:nvSpPr>
            <p:spPr bwMode="auto">
              <a:xfrm>
                <a:off x="2961" y="3613"/>
                <a:ext cx="401" cy="136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endParaRPr kumimoji="0" lang="en-US" altLang="ko-KR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  <p:sp>
            <p:nvSpPr>
              <p:cNvPr id="48237" name="Rectangle 38"/>
              <p:cNvSpPr>
                <a:spLocks noChangeArrowheads="1"/>
              </p:cNvSpPr>
              <p:nvPr/>
            </p:nvSpPr>
            <p:spPr bwMode="auto">
              <a:xfrm>
                <a:off x="2961" y="3612"/>
                <a:ext cx="211" cy="136"/>
              </a:xfrm>
              <a:prstGeom prst="rect">
                <a:avLst/>
              </a:prstGeom>
              <a:solidFill>
                <a:srgbClr val="FFE1FF"/>
              </a:solidFill>
              <a:ln w="12700" algn="ctr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endParaRPr kumimoji="0" lang="en-US" altLang="ko-KR" sz="1000">
                  <a:solidFill>
                    <a:srgbClr val="000000"/>
                  </a:solidFill>
                  <a:sym typeface="Wingdings" pitchFamily="2" charset="2"/>
                </a:endParaRPr>
              </a:p>
            </p:txBody>
          </p:sp>
          <p:sp>
            <p:nvSpPr>
              <p:cNvPr id="48238" name="Rectangle 38"/>
              <p:cNvSpPr>
                <a:spLocks noChangeArrowheads="1"/>
              </p:cNvSpPr>
              <p:nvPr/>
            </p:nvSpPr>
            <p:spPr bwMode="auto">
              <a:xfrm>
                <a:off x="2958" y="3612"/>
                <a:ext cx="401" cy="13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 lIns="0" tIns="45714" rIns="0" bIns="45714" anchor="ctr"/>
              <a:lstStyle/>
              <a:p>
                <a:pPr algn="ctr" latinLnBrk="0">
                  <a:spcBef>
                    <a:spcPct val="20000"/>
                  </a:spcBef>
                  <a:buFontTx/>
                  <a:buNone/>
                </a:pPr>
                <a:r>
                  <a:rPr kumimoji="0" lang="en-US" altLang="ko-KR">
                    <a:solidFill>
                      <a:srgbClr val="000000"/>
                    </a:solidFill>
                    <a:sym typeface="Wingdings" pitchFamily="2" charset="2"/>
                  </a:rPr>
                  <a:t>MN33</a:t>
                </a:r>
              </a:p>
            </p:txBody>
          </p:sp>
        </p:grpSp>
        <p:sp>
          <p:nvSpPr>
            <p:cNvPr id="48213" name="Rectangle 26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6577" y="882650"/>
              <a:ext cx="5930660" cy="54991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endParaRPr kumimoji="0" lang="ko-KR" altLang="ko-KR">
                <a:solidFill>
                  <a:srgbClr val="000000"/>
                </a:solidFill>
              </a:endParaRPr>
            </a:p>
          </p:txBody>
        </p:sp>
        <p:sp>
          <p:nvSpPr>
            <p:cNvPr id="48214" name="Line 118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3511651" y="892175"/>
              <a:ext cx="0" cy="54879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ko-KR" altLang="en-US"/>
            </a:p>
          </p:txBody>
        </p:sp>
        <p:sp>
          <p:nvSpPr>
            <p:cNvPr id="48215" name="AutoShape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6576" y="549275"/>
              <a:ext cx="2735075" cy="287338"/>
            </a:xfrm>
            <a:prstGeom prst="homePlate">
              <a:avLst>
                <a:gd name="adj" fmla="val 45582"/>
              </a:avLst>
            </a:prstGeom>
            <a:solidFill>
              <a:schemeClr val="bg1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</a:rPr>
                <a:t>2012</a:t>
              </a:r>
            </a:p>
          </p:txBody>
        </p:sp>
        <p:sp>
          <p:nvSpPr>
            <p:cNvPr id="48216" name="AutoShape 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640300" y="549276"/>
              <a:ext cx="3027212" cy="307956"/>
            </a:xfrm>
            <a:prstGeom prst="homePlate">
              <a:avLst>
                <a:gd name="adj" fmla="val 49787"/>
              </a:avLst>
            </a:prstGeom>
            <a:solidFill>
              <a:schemeClr val="tx1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FFFFFF"/>
                  </a:solidFill>
                </a:rPr>
                <a:t>2013</a:t>
              </a:r>
            </a:p>
          </p:txBody>
        </p:sp>
        <p:sp>
          <p:nvSpPr>
            <p:cNvPr id="48217" name="Line 37"/>
            <p:cNvSpPr>
              <a:spLocks noChangeShapeType="1"/>
            </p:cNvSpPr>
            <p:nvPr/>
          </p:nvSpPr>
          <p:spPr bwMode="auto">
            <a:xfrm>
              <a:off x="4776716" y="1433513"/>
              <a:ext cx="1818562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218" name="Text Box 7"/>
            <p:cNvSpPr txBox="1">
              <a:spLocks noChangeArrowheads="1"/>
            </p:cNvSpPr>
            <p:nvPr/>
          </p:nvSpPr>
          <p:spPr bwMode="auto">
            <a:xfrm>
              <a:off x="3263217" y="1438276"/>
              <a:ext cx="12824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27</a:t>
              </a:r>
            </a:p>
          </p:txBody>
        </p:sp>
        <p:sp>
          <p:nvSpPr>
            <p:cNvPr id="48219" name="Text Box 45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4290120" y="1196976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>
                <a:buFontTx/>
                <a:buNone/>
              </a:pPr>
              <a:r>
                <a:rPr lang="en-US" altLang="ko-KR" sz="900">
                  <a:sym typeface="Wingdings" pitchFamily="2" charset="2"/>
                </a:rPr>
                <a:t>3</a:t>
              </a:r>
            </a:p>
          </p:txBody>
        </p:sp>
        <p:sp>
          <p:nvSpPr>
            <p:cNvPr id="48220" name="Text Box 45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3944658" y="2738438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>
                <a:buFontTx/>
                <a:buNone/>
              </a:pPr>
              <a:r>
                <a:rPr lang="en-US" altLang="ko-KR" sz="900">
                  <a:sym typeface="Wingdings" pitchFamily="2" charset="2"/>
                </a:rPr>
                <a:t>4</a:t>
              </a:r>
            </a:p>
          </p:txBody>
        </p:sp>
        <p:sp>
          <p:nvSpPr>
            <p:cNvPr id="48221" name="Text Box 4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3944658" y="2209800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>
                <a:buFontTx/>
                <a:buNone/>
              </a:pPr>
              <a:r>
                <a:rPr lang="en-US" altLang="ko-KR" sz="900">
                  <a:sym typeface="Wingdings" pitchFamily="2" charset="2"/>
                </a:rPr>
                <a:t>6</a:t>
              </a:r>
            </a:p>
          </p:txBody>
        </p:sp>
        <p:sp>
          <p:nvSpPr>
            <p:cNvPr id="48223" name="Line 1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6753296" y="1101726"/>
              <a:ext cx="0" cy="5205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ko-KR" altLang="en-US"/>
            </a:p>
          </p:txBody>
        </p:sp>
        <p:sp>
          <p:nvSpPr>
            <p:cNvPr id="48224" name="Rectangle 38"/>
            <p:cNvSpPr>
              <a:spLocks noChangeArrowheads="1"/>
            </p:cNvSpPr>
            <p:nvPr/>
          </p:nvSpPr>
          <p:spPr bwMode="auto">
            <a:xfrm>
              <a:off x="3994483" y="2314576"/>
              <a:ext cx="436772" cy="219075"/>
            </a:xfrm>
            <a:prstGeom prst="rect">
              <a:avLst/>
            </a:prstGeom>
            <a:solidFill>
              <a:srgbClr val="FF99CC"/>
            </a:solidFill>
            <a:ln w="952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  <a:sym typeface="Wingdings" pitchFamily="2" charset="2"/>
                </a:rPr>
                <a:t>MS73</a:t>
              </a:r>
            </a:p>
          </p:txBody>
        </p:sp>
        <p:sp>
          <p:nvSpPr>
            <p:cNvPr id="48225" name="Line 37"/>
            <p:cNvSpPr>
              <a:spLocks noChangeShapeType="1"/>
            </p:cNvSpPr>
            <p:nvPr/>
          </p:nvSpPr>
          <p:spPr bwMode="auto">
            <a:xfrm>
              <a:off x="4431255" y="2420938"/>
              <a:ext cx="1818562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226" name="Text Box 36"/>
            <p:cNvSpPr txBox="1">
              <a:spLocks noChangeArrowheads="1"/>
            </p:cNvSpPr>
            <p:nvPr/>
          </p:nvSpPr>
          <p:spPr bwMode="auto">
            <a:xfrm>
              <a:off x="4472550" y="2424113"/>
              <a:ext cx="12824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27</a:t>
              </a:r>
            </a:p>
          </p:txBody>
        </p:sp>
        <p:sp>
          <p:nvSpPr>
            <p:cNvPr id="48227" name="Rectangle 38"/>
            <p:cNvSpPr>
              <a:spLocks noChangeArrowheads="1"/>
            </p:cNvSpPr>
            <p:nvPr/>
          </p:nvSpPr>
          <p:spPr bwMode="auto">
            <a:xfrm>
              <a:off x="3994483" y="3348039"/>
              <a:ext cx="436772" cy="219075"/>
            </a:xfrm>
            <a:prstGeom prst="rect">
              <a:avLst/>
            </a:prstGeom>
            <a:solidFill>
              <a:srgbClr val="FFE1FF"/>
            </a:solidFill>
            <a:ln w="12700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0" tIns="45714" rIns="0" bIns="45714" anchor="ctr"/>
            <a:lstStyle/>
            <a:p>
              <a:pPr algn="ctr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>
                  <a:solidFill>
                    <a:srgbClr val="000000"/>
                  </a:solidFill>
                  <a:sym typeface="Wingdings" pitchFamily="2" charset="2"/>
                </a:rPr>
                <a:t>MS53</a:t>
              </a:r>
            </a:p>
          </p:txBody>
        </p:sp>
        <p:sp>
          <p:nvSpPr>
            <p:cNvPr id="48228" name="Text Box 183"/>
            <p:cNvSpPr txBox="1">
              <a:spLocks noChangeArrowheads="1"/>
            </p:cNvSpPr>
            <p:nvPr/>
          </p:nvSpPr>
          <p:spPr bwMode="auto">
            <a:xfrm>
              <a:off x="4440785" y="3582989"/>
              <a:ext cx="738985" cy="1538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defTabSz="977900"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1000">
                  <a:solidFill>
                    <a:srgbClr val="000000"/>
                  </a:solidFill>
                  <a:sym typeface="Wingdings" pitchFamily="2" charset="2"/>
                </a:rPr>
                <a:t> Smart MTV </a:t>
              </a:r>
            </a:p>
          </p:txBody>
        </p:sp>
        <p:sp>
          <p:nvSpPr>
            <p:cNvPr id="48229" name="Text Box 36"/>
            <p:cNvSpPr txBox="1">
              <a:spLocks noChangeArrowheads="1"/>
            </p:cNvSpPr>
            <p:nvPr/>
          </p:nvSpPr>
          <p:spPr bwMode="auto">
            <a:xfrm>
              <a:off x="4472550" y="3459163"/>
              <a:ext cx="384721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 latinLnBrk="0">
                <a:spcBef>
                  <a:spcPct val="20000"/>
                </a:spcBef>
                <a:buFontTx/>
                <a:buNone/>
              </a:pPr>
              <a:r>
                <a:rPr kumimoji="0" lang="en-US" altLang="ko-KR" sz="900" i="1">
                  <a:solidFill>
                    <a:srgbClr val="000000"/>
                  </a:solidFill>
                  <a:sym typeface="Wingdings" pitchFamily="2" charset="2"/>
                </a:rPr>
                <a:t>27/23.8</a:t>
              </a:r>
            </a:p>
          </p:txBody>
        </p:sp>
        <p:sp>
          <p:nvSpPr>
            <p:cNvPr id="48230" name="Text Box 45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3944658" y="3206751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>
                <a:buFontTx/>
                <a:buNone/>
              </a:pPr>
              <a:r>
                <a:rPr lang="en-US" altLang="ko-KR" sz="900">
                  <a:sym typeface="Wingdings" pitchFamily="2" charset="2"/>
                </a:rPr>
                <a:t>6</a:t>
              </a:r>
            </a:p>
          </p:txBody>
        </p:sp>
        <p:sp>
          <p:nvSpPr>
            <p:cNvPr id="48231" name="Text Box 45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3944658" y="3700463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>
                <a:buFontTx/>
                <a:buNone/>
              </a:pPr>
              <a:r>
                <a:rPr lang="en-US" altLang="ko-KR" sz="900">
                  <a:sym typeface="Wingdings" pitchFamily="2" charset="2"/>
                </a:rPr>
                <a:t>3</a:t>
              </a:r>
            </a:p>
          </p:txBody>
        </p:sp>
        <p:sp>
          <p:nvSpPr>
            <p:cNvPr id="48232" name="Line 37"/>
            <p:cNvSpPr>
              <a:spLocks noChangeShapeType="1"/>
            </p:cNvSpPr>
            <p:nvPr/>
          </p:nvSpPr>
          <p:spPr bwMode="auto">
            <a:xfrm>
              <a:off x="4431255" y="3457575"/>
              <a:ext cx="1818562" cy="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8233" name="Text Box 45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3944658" y="4659313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>
                <a:buFontTx/>
                <a:buNone/>
              </a:pPr>
              <a:r>
                <a:rPr lang="en-US" altLang="ko-KR" sz="900">
                  <a:sym typeface="Wingdings" pitchFamily="2" charset="2"/>
                </a:rPr>
                <a:t>4</a:t>
              </a:r>
            </a:p>
          </p:txBody>
        </p:sp>
        <p:sp>
          <p:nvSpPr>
            <p:cNvPr id="48234" name="Text Box 45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3944658" y="5594351"/>
              <a:ext cx="64120" cy="138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r">
                <a:buFontTx/>
                <a:buNone/>
              </a:pPr>
              <a:r>
                <a:rPr lang="en-US" altLang="ko-KR" sz="900">
                  <a:sym typeface="Wingdings" pitchFamily="2" charset="2"/>
                </a:rPr>
                <a:t>4</a:t>
              </a:r>
            </a:p>
          </p:txBody>
        </p:sp>
      </p:grpSp>
      <p:sp>
        <p:nvSpPr>
          <p:cNvPr id="48160" name="Text Box 43"/>
          <p:cNvSpPr txBox="1">
            <a:spLocks noChangeArrowheads="1"/>
          </p:cNvSpPr>
          <p:nvPr/>
        </p:nvSpPr>
        <p:spPr bwMode="auto">
          <a:xfrm>
            <a:off x="6929438" y="6054725"/>
            <a:ext cx="503237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 dirty="0" smtClean="0"/>
              <a:t>VA</a:t>
            </a:r>
            <a:endParaRPr kumimoji="0" lang="en-US" altLang="ko-KR" sz="900" i="1" dirty="0"/>
          </a:p>
        </p:txBody>
      </p:sp>
      <p:sp>
        <p:nvSpPr>
          <p:cNvPr id="48161" name="Text Box 43"/>
          <p:cNvSpPr txBox="1">
            <a:spLocks noChangeArrowheads="1"/>
          </p:cNvSpPr>
          <p:nvPr/>
        </p:nvSpPr>
        <p:spPr bwMode="auto">
          <a:xfrm>
            <a:off x="6929438" y="5853113"/>
            <a:ext cx="503237" cy="2397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 dirty="0" smtClean="0"/>
              <a:t>IPS</a:t>
            </a:r>
            <a:endParaRPr kumimoji="0" lang="en-US" altLang="ko-KR" sz="900" i="1" dirty="0"/>
          </a:p>
        </p:txBody>
      </p:sp>
      <p:sp>
        <p:nvSpPr>
          <p:cNvPr id="48163" name="Text Box 43"/>
          <p:cNvSpPr txBox="1">
            <a:spLocks noChangeArrowheads="1"/>
          </p:cNvSpPr>
          <p:nvPr/>
        </p:nvSpPr>
        <p:spPr bwMode="auto">
          <a:xfrm>
            <a:off x="8625408" y="5021262"/>
            <a:ext cx="764655" cy="423961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 dirty="0"/>
              <a:t>250nits</a:t>
            </a:r>
          </a:p>
        </p:txBody>
      </p:sp>
      <p:sp>
        <p:nvSpPr>
          <p:cNvPr id="48164" name="Text Box 43"/>
          <p:cNvSpPr txBox="1">
            <a:spLocks noChangeArrowheads="1"/>
          </p:cNvSpPr>
          <p:nvPr/>
        </p:nvSpPr>
        <p:spPr bwMode="auto">
          <a:xfrm>
            <a:off x="8237538" y="5819775"/>
            <a:ext cx="387870" cy="48736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HD</a:t>
            </a:r>
          </a:p>
        </p:txBody>
      </p:sp>
      <p:sp>
        <p:nvSpPr>
          <p:cNvPr id="48165" name="Text Box 43"/>
          <p:cNvSpPr txBox="1">
            <a:spLocks noChangeArrowheads="1"/>
          </p:cNvSpPr>
          <p:nvPr/>
        </p:nvSpPr>
        <p:spPr bwMode="auto">
          <a:xfrm>
            <a:off x="8615363" y="5819775"/>
            <a:ext cx="763587" cy="48736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250nits</a:t>
            </a:r>
          </a:p>
        </p:txBody>
      </p:sp>
      <p:sp>
        <p:nvSpPr>
          <p:cNvPr id="48166" name="Text Box 43"/>
          <p:cNvSpPr txBox="1">
            <a:spLocks noChangeArrowheads="1"/>
          </p:cNvSpPr>
          <p:nvPr/>
        </p:nvSpPr>
        <p:spPr bwMode="auto">
          <a:xfrm>
            <a:off x="8237538" y="1698625"/>
            <a:ext cx="1160462" cy="252413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 dirty="0"/>
              <a:t>Magic Remote</a:t>
            </a:r>
          </a:p>
        </p:txBody>
      </p:sp>
      <p:sp>
        <p:nvSpPr>
          <p:cNvPr id="124" name="실행 단추: 앞으로 또는 다음 123">
            <a:hlinkClick r:id="" action="ppaction://noaction" highlightClick="1"/>
          </p:cNvPr>
          <p:cNvSpPr/>
          <p:nvPr/>
        </p:nvSpPr>
        <p:spPr bwMode="auto">
          <a:xfrm>
            <a:off x="9470578" y="6237312"/>
            <a:ext cx="234950" cy="130175"/>
          </a:xfrm>
          <a:prstGeom prst="actionButtonForwardNex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lnSpc>
                <a:spcPct val="20000"/>
              </a:lnSpc>
              <a:spcBef>
                <a:spcPct val="0"/>
              </a:spcBef>
              <a:buFontTx/>
              <a:buNone/>
              <a:defRPr/>
            </a:pPr>
            <a:endParaRPr lang="ko-KR" altLang="en-US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charset="-127"/>
            </a:endParaRPr>
          </a:p>
        </p:txBody>
      </p:sp>
      <p:sp>
        <p:nvSpPr>
          <p:cNvPr id="125" name="Text Box 288"/>
          <p:cNvSpPr txBox="1">
            <a:spLocks noChangeArrowheads="1"/>
          </p:cNvSpPr>
          <p:nvPr/>
        </p:nvSpPr>
        <p:spPr bwMode="auto">
          <a:xfrm>
            <a:off x="65088" y="104775"/>
            <a:ext cx="46887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ru-RU" altLang="ko-KR" sz="1800" dirty="0" smtClean="0"/>
              <a:t>Модельный ряд – </a:t>
            </a:r>
            <a:r>
              <a:rPr lang="ru-RU" altLang="ko-KR" sz="1800" dirty="0" smtClean="0">
                <a:solidFill>
                  <a:srgbClr val="CC0066"/>
                </a:solidFill>
              </a:rPr>
              <a:t>ПЕРСОНАЛЬНЫЕ ТВ</a:t>
            </a:r>
            <a:endParaRPr lang="en-US" altLang="ko-KR" sz="1800" dirty="0">
              <a:solidFill>
                <a:srgbClr val="CC0066"/>
              </a:solidFill>
            </a:endParaRPr>
          </a:p>
        </p:txBody>
      </p:sp>
      <p:sp>
        <p:nvSpPr>
          <p:cNvPr id="48162" name="Text Box 43"/>
          <p:cNvSpPr txBox="1">
            <a:spLocks noChangeArrowheads="1"/>
          </p:cNvSpPr>
          <p:nvPr/>
        </p:nvSpPr>
        <p:spPr bwMode="auto">
          <a:xfrm>
            <a:off x="8237538" y="4799013"/>
            <a:ext cx="393700" cy="646112"/>
          </a:xfrm>
          <a:prstGeom prst="rect">
            <a:avLst/>
          </a:prstGeom>
          <a:solidFill>
            <a:srgbClr val="DDDDDD"/>
          </a:solidFill>
          <a:ln w="9525" algn="ctr">
            <a:solidFill>
              <a:srgbClr val="7F7F7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977900" latinLnBrk="0">
              <a:lnSpc>
                <a:spcPct val="80000"/>
              </a:lnSpc>
              <a:buFontTx/>
              <a:buNone/>
            </a:pPr>
            <a:r>
              <a:rPr kumimoji="0" lang="en-US" altLang="ko-KR" sz="900" i="1"/>
              <a:t>FHD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2463445" y="2786063"/>
            <a:ext cx="486581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ru-RU" altLang="ko-KR" sz="5000" b="0" dirty="0" smtClean="0">
                <a:solidFill>
                  <a:srgbClr val="000000"/>
                </a:solidFill>
                <a:ea typeface="굴림" pitchFamily="50" charset="-127"/>
              </a:rPr>
              <a:t>Модельный ряд</a:t>
            </a:r>
            <a:endParaRPr kumimoji="0" lang="ko-KR" altLang="en-US" sz="5000" b="0" dirty="0">
              <a:solidFill>
                <a:srgbClr val="000000"/>
              </a:solidFill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" y="1458367"/>
            <a:ext cx="5169024" cy="98425"/>
          </a:xfrm>
          <a:prstGeom prst="rect">
            <a:avLst/>
          </a:prstGeom>
          <a:solidFill>
            <a:srgbClr val="C40041"/>
          </a:solidFill>
          <a:ln w="9525" algn="ctr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endParaRPr lang="en-U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975" y="999208"/>
            <a:ext cx="4971033" cy="55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5767" tIns="47884" rIns="95767" bIns="47884">
            <a:spAutoFit/>
          </a:bodyPr>
          <a:lstStyle/>
          <a:p>
            <a:pPr defTabSz="457200">
              <a:spcBef>
                <a:spcPct val="50000"/>
              </a:spcBef>
              <a:buNone/>
            </a:pPr>
            <a:r>
              <a:rPr lang="ru-RU" altLang="ko-KR" sz="3000" dirty="0" smtClean="0"/>
              <a:t> </a:t>
            </a:r>
            <a:r>
              <a:rPr lang="en-US" altLang="ko-KR" sz="3000" dirty="0" smtClean="0"/>
              <a:t>LG                   </a:t>
            </a:r>
            <a:r>
              <a:rPr lang="ru-RU" altLang="ko-KR" sz="3000" dirty="0"/>
              <a:t>Мониторы </a:t>
            </a:r>
            <a:endParaRPr lang="en-US" altLang="ko-KR" sz="3000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22338" y="1431008"/>
            <a:ext cx="1677987" cy="2889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95767" tIns="47884" rIns="95767" bIns="47884" anchor="ctr"/>
          <a:lstStyle/>
          <a:p>
            <a:endParaRPr lang="en-US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575" y="908720"/>
            <a:ext cx="1655763" cy="74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그림 3" descr="04_IPS__2.png"/>
          <p:cNvPicPr>
            <a:picLocks noChangeAspect="1"/>
          </p:cNvPicPr>
          <p:nvPr/>
        </p:nvPicPr>
        <p:blipFill>
          <a:blip r:embed="rId3" cstate="screen"/>
          <a:srcRect t="36350" r="24733"/>
          <a:stretch>
            <a:fillRect/>
          </a:stretch>
        </p:blipFill>
        <p:spPr>
          <a:xfrm>
            <a:off x="1352600" y="1141434"/>
            <a:ext cx="8352928" cy="5311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AutoShape 2"/>
          <p:cNvSpPr>
            <a:spLocks noChangeArrowheads="1"/>
          </p:cNvSpPr>
          <p:nvPr/>
        </p:nvSpPr>
        <p:spPr bwMode="auto">
          <a:xfrm>
            <a:off x="513011" y="764704"/>
            <a:ext cx="2696871" cy="360363"/>
          </a:xfrm>
          <a:prstGeom prst="roundRect">
            <a:avLst>
              <a:gd name="adj" fmla="val 45421"/>
            </a:avLst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 latinLnBrk="0">
              <a:spcBef>
                <a:spcPct val="0"/>
              </a:spcBef>
              <a:buFontTx/>
              <a:buNone/>
            </a:pPr>
            <a:r>
              <a:rPr kumimoji="0" lang="en-US" altLang="ko-KR" sz="1800">
                <a:solidFill>
                  <a:srgbClr val="FFFFFF"/>
                </a:solidFill>
                <a:latin typeface="Arial" charset="0"/>
                <a:cs typeface="Arial" charset="0"/>
              </a:rPr>
              <a:t>EA93</a:t>
            </a:r>
          </a:p>
        </p:txBody>
      </p:sp>
      <p:sp>
        <p:nvSpPr>
          <p:cNvPr id="484354" name="Text Box 5"/>
          <p:cNvSpPr txBox="1">
            <a:spLocks noChangeArrowheads="1"/>
          </p:cNvSpPr>
          <p:nvPr/>
        </p:nvSpPr>
        <p:spPr bwMode="auto">
          <a:xfrm>
            <a:off x="1" y="87313"/>
            <a:ext cx="27438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Флагман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EA93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4356" name="Rectangle 54"/>
          <p:cNvSpPr>
            <a:spLocks noChangeArrowheads="1"/>
          </p:cNvSpPr>
          <p:nvPr/>
        </p:nvSpPr>
        <p:spPr bwMode="auto">
          <a:xfrm>
            <a:off x="4868028" y="2770191"/>
            <a:ext cx="648012" cy="307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 algn="ctr" latinLnBrk="0">
              <a:spcBef>
                <a:spcPct val="0"/>
              </a:spcBef>
              <a:buFontTx/>
              <a:buNone/>
            </a:pPr>
            <a:r>
              <a:rPr kumimoji="0" lang="en-US" altLang="ko-KR" sz="1000" b="0">
                <a:solidFill>
                  <a:srgbClr val="CC0000"/>
                </a:solidFill>
                <a:latin typeface="Arial" charset="0"/>
                <a:cs typeface="Arial" charset="0"/>
              </a:rPr>
              <a:t>9</a:t>
            </a:r>
          </a:p>
          <a:p>
            <a:pPr marL="342900" indent="-342900" algn="ctr" latinLnBrk="0">
              <a:spcBef>
                <a:spcPct val="0"/>
              </a:spcBef>
              <a:buFontTx/>
              <a:buNone/>
            </a:pPr>
            <a:r>
              <a:rPr kumimoji="0" lang="en-US" altLang="ko-KR" sz="900" b="0">
                <a:solidFill>
                  <a:srgbClr val="CC0000"/>
                </a:solidFill>
                <a:latin typeface="Arial" charset="0"/>
                <a:cs typeface="Arial" charset="0"/>
              </a:rPr>
              <a:t>(1,080</a:t>
            </a:r>
            <a:r>
              <a:rPr kumimoji="0" lang="en-US" altLang="ko-KR" sz="1000" b="0">
                <a:solidFill>
                  <a:srgbClr val="CC000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84357" name="AutoShape 9"/>
          <p:cNvSpPr>
            <a:spLocks noChangeArrowheads="1"/>
          </p:cNvSpPr>
          <p:nvPr/>
        </p:nvSpPr>
        <p:spPr bwMode="auto">
          <a:xfrm>
            <a:off x="270006" y="3237876"/>
            <a:ext cx="4682994" cy="3071444"/>
          </a:xfrm>
          <a:prstGeom prst="roundRect">
            <a:avLst>
              <a:gd name="adj" fmla="val 0"/>
            </a:avLst>
          </a:prstGeom>
          <a:noFill/>
          <a:ln w="3175" algn="ctr">
            <a:noFill/>
            <a:round/>
            <a:headEnd/>
            <a:tailEnd/>
          </a:ln>
        </p:spPr>
        <p:txBody>
          <a:bodyPr wrap="square" lIns="68416" tIns="34208" rIns="68416" bIns="34208" anchor="ctr">
            <a:spAutoFit/>
          </a:bodyPr>
          <a:lstStyle/>
          <a:p>
            <a:pPr marL="342900" indent="-342900" defTabSz="684213" latinLnBrk="0">
              <a:lnSpc>
                <a:spcPct val="110000"/>
              </a:lnSpc>
              <a:spcBef>
                <a:spcPct val="70000"/>
              </a:spcBef>
              <a:buFontTx/>
              <a:buAutoNum type="arabicPeriod"/>
            </a:pPr>
            <a:r>
              <a:rPr lang="ru-RU" altLang="ko-KR" sz="1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Инновации в дизайне и уникальный форм-фактор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 </a:t>
            </a: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- 29W LED IPS (21:9), 2560X1080</a:t>
            </a:r>
            <a:b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- CINEMA Screen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тонкая кромка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altLang="ko-KR" sz="1100" b="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ts val="1200"/>
              </a:spcBef>
              <a:buFontTx/>
              <a:buNone/>
            </a:pPr>
            <a:r>
              <a:rPr lang="en-US" altLang="ko-KR" sz="1300" dirty="0">
                <a:solidFill>
                  <a:srgbClr val="000000"/>
                </a:solidFill>
                <a:latin typeface="Arial" charset="0"/>
                <a:cs typeface="Arial" charset="0"/>
              </a:rPr>
              <a:t>2. </a:t>
            </a:r>
            <a:r>
              <a:rPr lang="ru-RU" altLang="ko-KR" sz="1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Функциональные возможности </a:t>
            </a:r>
            <a:r>
              <a:rPr lang="en-US" altLang="ko-KR" sz="130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altLang="ko-KR" sz="13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- MHL: Smartphone link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дисплей, подзарядка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- USB 3.0, </a:t>
            </a:r>
            <a:r>
              <a:rPr lang="en-US" altLang="ko-KR" sz="1100" b="0" dirty="0" err="1">
                <a:solidFill>
                  <a:srgbClr val="000000"/>
                </a:solidFill>
                <a:latin typeface="Arial" charset="0"/>
                <a:cs typeface="Arial" charset="0"/>
              </a:rPr>
              <a:t>DisplayPort</a:t>
            </a: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динамики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7W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altLang="ko-KR" sz="1100" b="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х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2,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объёмный звук</a:t>
            </a: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Функция разделения экрана </a:t>
            </a:r>
            <a:r>
              <a:rPr lang="en-US" altLang="ko-KR" sz="1100" b="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ScreenSplit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(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ПО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b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Автомат. контроль соотношения сторон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(1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1,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Оригинал.,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21:9)</a:t>
            </a:r>
            <a:endParaRPr lang="ru-RU" altLang="ko-KR" sz="1100" b="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176213" indent="-176213" defTabSz="684213" latinLnBrk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  - Настенное крепление</a:t>
            </a:r>
          </a:p>
          <a:p>
            <a:pPr marL="176213" indent="-176213" defTabSz="684213" latinLnBrk="0">
              <a:lnSpc>
                <a:spcPct val="110000"/>
              </a:lnSpc>
              <a:spcBef>
                <a:spcPct val="70000"/>
              </a:spcBef>
              <a:buFontTx/>
              <a:buNone/>
            </a:pPr>
            <a:r>
              <a:rPr lang="en-US" altLang="ko-KR" sz="1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</a:t>
            </a:r>
            <a:r>
              <a:rPr lang="en-US" altLang="ko-KR" sz="1300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ru-RU" altLang="ko-KR" sz="1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Многозадачность</a:t>
            </a:r>
            <a:r>
              <a:rPr lang="en-US" altLang="ko-KR" sz="130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altLang="ko-KR" sz="13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Функция разделения экрана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Screen split </a:t>
            </a: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(max. 4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экрана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- </a:t>
            </a:r>
            <a:r>
              <a:rPr lang="ru-RU" altLang="ko-KR" sz="1100" b="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Фукция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Dual </a:t>
            </a: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link-up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PBP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подключение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устройств к 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монитору</a:t>
            </a:r>
            <a:r>
              <a:rPr lang="en-US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ko-KR" altLang="en-US" sz="11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4358" name="AutoShape 18"/>
          <p:cNvSpPr>
            <a:spLocks noChangeArrowheads="1"/>
          </p:cNvSpPr>
          <p:nvPr/>
        </p:nvSpPr>
        <p:spPr bwMode="auto">
          <a:xfrm>
            <a:off x="4952207" y="4464050"/>
            <a:ext cx="4682201" cy="1665288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108000" rIns="36000" anchor="ctr"/>
          <a:lstStyle/>
          <a:p>
            <a:pPr marL="88900" indent="-88900" latinLnBrk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Экран 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29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cs typeface="Arial" charset="0"/>
              </a:rPr>
              <a:t>” LED IPS</a:t>
            </a:r>
          </a:p>
          <a:p>
            <a:pPr marL="88900" indent="-88900" latinLnBrk="0">
              <a:lnSpc>
                <a:spcPct val="120000"/>
              </a:lnSpc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  <a:latin typeface="Arial" charset="0"/>
                <a:cs typeface="Arial" charset="0"/>
              </a:rPr>
              <a:t>2560X1080 </a:t>
            </a:r>
          </a:p>
          <a:p>
            <a:pPr marL="88900" indent="-88900" latinLnBrk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Углы обзора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 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cs typeface="Arial" charset="0"/>
              </a:rPr>
              <a:t>178/178</a:t>
            </a:r>
          </a:p>
          <a:p>
            <a:pPr marL="88900" indent="-88900" latinLnBrk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Время отклика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 5</a:t>
            </a:r>
            <a:r>
              <a:rPr lang="ru-RU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мс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altLang="ko-KR" b="0" dirty="0" err="1">
                <a:solidFill>
                  <a:srgbClr val="000000"/>
                </a:solidFill>
                <a:latin typeface="Arial" charset="0"/>
                <a:cs typeface="Arial" charset="0"/>
              </a:rPr>
              <a:t>GtG</a:t>
            </a:r>
            <a:r>
              <a:rPr lang="en-US" altLang="ko-KR" b="0" dirty="0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</a:p>
          <a:p>
            <a:pPr marL="88900" indent="-88900" latinLnBrk="0">
              <a:lnSpc>
                <a:spcPct val="120000"/>
              </a:lnSpc>
              <a:spcBef>
                <a:spcPct val="0"/>
              </a:spcBef>
            </a:pPr>
            <a:r>
              <a:rPr lang="en-US" altLang="ko-KR" b="0" dirty="0">
                <a:solidFill>
                  <a:srgbClr val="000000"/>
                </a:solidFill>
                <a:latin typeface="Arial" charset="0"/>
                <a:cs typeface="Arial" charset="0"/>
              </a:rPr>
              <a:t>DVI-D, HDMIX2(MHLX1), USB 3.0(1up 3down), Display port </a:t>
            </a:r>
            <a:br>
              <a:rPr lang="en-US" altLang="ko-KR" b="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altLang="ko-KR" b="0" dirty="0">
                <a:solidFill>
                  <a:srgbClr val="000000"/>
                </a:solidFill>
                <a:latin typeface="Arial" charset="0"/>
                <a:cs typeface="Arial" charset="0"/>
              </a:rPr>
              <a:t>PC Audio In, </a:t>
            </a:r>
            <a:r>
              <a:rPr lang="ru-RU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выход для наушников</a:t>
            </a:r>
            <a:endParaRPr lang="en-US" altLang="ko-KR" b="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88900" indent="-88900" latinLnBrk="0">
              <a:lnSpc>
                <a:spcPct val="120000"/>
              </a:lnSpc>
              <a:spcBef>
                <a:spcPct val="0"/>
              </a:spcBef>
            </a:pPr>
            <a:r>
              <a:rPr lang="ru-RU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Динамики 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7W x</a:t>
            </a:r>
            <a:r>
              <a:rPr lang="ru-RU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endParaRPr lang="en-US" altLang="ko-KR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4359" name="AutoShape 32"/>
          <p:cNvSpPr>
            <a:spLocks noChangeArrowheads="1"/>
          </p:cNvSpPr>
          <p:nvPr/>
        </p:nvSpPr>
        <p:spPr bwMode="auto">
          <a:xfrm>
            <a:off x="4952207" y="1854203"/>
            <a:ext cx="4682201" cy="1952625"/>
          </a:xfrm>
          <a:prstGeom prst="roundRect">
            <a:avLst>
              <a:gd name="adj" fmla="val 0"/>
            </a:avLst>
          </a:prstGeom>
          <a:noFill/>
          <a:ln w="12700" algn="ctr">
            <a:solidFill>
              <a:srgbClr val="C0C0C0"/>
            </a:solidFill>
            <a:round/>
            <a:headEnd/>
            <a:tailEnd/>
          </a:ln>
        </p:spPr>
        <p:txBody>
          <a:bodyPr lIns="36000" rIns="36000" anchor="ctr"/>
          <a:lstStyle/>
          <a:p>
            <a:pPr latinLnBrk="0">
              <a:spcBef>
                <a:spcPct val="0"/>
              </a:spcBef>
              <a:buFontTx/>
              <a:buNone/>
            </a:pPr>
            <a:endParaRPr kumimoji="0" lang="ko-KR" altLang="ko-KR" sz="1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4360" name="Oval 9"/>
          <p:cNvSpPr>
            <a:spLocks noChangeArrowheads="1"/>
          </p:cNvSpPr>
          <p:nvPr/>
        </p:nvSpPr>
        <p:spPr bwMode="auto">
          <a:xfrm>
            <a:off x="5126915" y="2036763"/>
            <a:ext cx="216004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484361" name="Text Box 10"/>
          <p:cNvSpPr txBox="1">
            <a:spLocks noChangeArrowheads="1"/>
          </p:cNvSpPr>
          <p:nvPr/>
        </p:nvSpPr>
        <p:spPr bwMode="auto">
          <a:xfrm>
            <a:off x="5342920" y="1939045"/>
            <a:ext cx="1906291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100" b="0" dirty="0">
                <a:solidFill>
                  <a:srgbClr val="000000"/>
                </a:solidFill>
                <a:latin typeface="Arial" charset="0"/>
                <a:cs typeface="Arial" charset="0"/>
              </a:rPr>
              <a:t>21:9 </a:t>
            </a: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Высокое разрешение</a:t>
            </a:r>
            <a:endParaRPr lang="en-US" altLang="ko-KR" sz="11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4362" name="Text Box 40"/>
          <p:cNvSpPr txBox="1">
            <a:spLocks noChangeArrowheads="1"/>
          </p:cNvSpPr>
          <p:nvPr/>
        </p:nvSpPr>
        <p:spPr bwMode="auto">
          <a:xfrm>
            <a:off x="5774928" y="3494088"/>
            <a:ext cx="1148315" cy="1079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latinLnBrk="0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b="0" u="sng">
                <a:solidFill>
                  <a:srgbClr val="000000"/>
                </a:solidFill>
                <a:latin typeface="Arial" charset="0"/>
                <a:cs typeface="Tahoma" pitchFamily="34" charset="0"/>
              </a:rPr>
              <a:t>21:9 (2560x1080)</a:t>
            </a:r>
          </a:p>
        </p:txBody>
      </p:sp>
      <p:sp>
        <p:nvSpPr>
          <p:cNvPr id="97" name="Line 51"/>
          <p:cNvSpPr>
            <a:spLocks noChangeShapeType="1"/>
          </p:cNvSpPr>
          <p:nvPr/>
        </p:nvSpPr>
        <p:spPr bwMode="auto">
          <a:xfrm>
            <a:off x="5439803" y="2492375"/>
            <a:ext cx="1807444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ko-KR" altLang="en-US" sz="1800" b="0" kern="0">
              <a:solidFill>
                <a:sysClr val="windowText" lastClr="000000"/>
              </a:solidFill>
              <a:latin typeface="Arial" charset="0"/>
              <a:ea typeface="Dotum" pitchFamily="50" charset="-127"/>
              <a:cs typeface="Arial" charset="0"/>
            </a:endParaRPr>
          </a:p>
        </p:txBody>
      </p:sp>
      <p:sp>
        <p:nvSpPr>
          <p:cNvPr id="484364" name="Rectangle 52"/>
          <p:cNvSpPr>
            <a:spLocks noChangeArrowheads="1"/>
          </p:cNvSpPr>
          <p:nvPr/>
        </p:nvSpPr>
        <p:spPr bwMode="auto">
          <a:xfrm>
            <a:off x="5876576" y="2230438"/>
            <a:ext cx="933899" cy="246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000" b="0">
                <a:solidFill>
                  <a:srgbClr val="CC0000"/>
                </a:solidFill>
                <a:latin typeface="Arial" charset="0"/>
                <a:cs typeface="Arial" charset="0"/>
              </a:rPr>
              <a:t>21</a:t>
            </a:r>
            <a:r>
              <a:rPr lang="en-US" altLang="ko-KR" sz="900" b="0">
                <a:solidFill>
                  <a:srgbClr val="CC0000"/>
                </a:solidFill>
                <a:latin typeface="Arial" charset="0"/>
                <a:cs typeface="Arial" charset="0"/>
              </a:rPr>
              <a:t>(2,560)</a:t>
            </a:r>
          </a:p>
        </p:txBody>
      </p:sp>
      <p:sp>
        <p:nvSpPr>
          <p:cNvPr id="99" name="Line 53"/>
          <p:cNvSpPr>
            <a:spLocks noChangeShapeType="1"/>
          </p:cNvSpPr>
          <p:nvPr/>
        </p:nvSpPr>
        <p:spPr bwMode="auto">
          <a:xfrm rot="5400000">
            <a:off x="5064345" y="2926557"/>
            <a:ext cx="690563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ko-KR" altLang="en-US" sz="1800" b="0" kern="0">
              <a:solidFill>
                <a:sysClr val="windowText" lastClr="000000"/>
              </a:solidFill>
              <a:latin typeface="Arial" charset="0"/>
              <a:ea typeface="Dotum" pitchFamily="50" charset="-127"/>
              <a:cs typeface="Arial" charset="0"/>
            </a:endParaRPr>
          </a:p>
        </p:txBody>
      </p:sp>
      <p:sp>
        <p:nvSpPr>
          <p:cNvPr id="484366" name="Rectangle 63"/>
          <p:cNvSpPr>
            <a:spLocks noChangeArrowheads="1"/>
          </p:cNvSpPr>
          <p:nvPr/>
        </p:nvSpPr>
        <p:spPr bwMode="auto">
          <a:xfrm>
            <a:off x="5841635" y="2770191"/>
            <a:ext cx="932311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500" b="0">
                <a:solidFill>
                  <a:srgbClr val="FFFF00"/>
                </a:solidFill>
                <a:latin typeface="Arial" charset="0"/>
                <a:cs typeface="Arial" charset="0"/>
              </a:rPr>
              <a:t>29”</a:t>
            </a:r>
          </a:p>
        </p:txBody>
      </p:sp>
      <p:sp>
        <p:nvSpPr>
          <p:cNvPr id="484367" name="Oval 11"/>
          <p:cNvSpPr>
            <a:spLocks noChangeArrowheads="1"/>
          </p:cNvSpPr>
          <p:nvPr/>
        </p:nvSpPr>
        <p:spPr bwMode="auto">
          <a:xfrm>
            <a:off x="7468015" y="2036763"/>
            <a:ext cx="216004" cy="215900"/>
          </a:xfrm>
          <a:prstGeom prst="ellipse">
            <a:avLst/>
          </a:prstGeom>
          <a:solidFill>
            <a:srgbClr val="000000"/>
          </a:solidFill>
          <a:ln w="2857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 b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484368" name="Text Box 12"/>
          <p:cNvSpPr txBox="1">
            <a:spLocks noChangeArrowheads="1"/>
          </p:cNvSpPr>
          <p:nvPr/>
        </p:nvSpPr>
        <p:spPr bwMode="auto">
          <a:xfrm>
            <a:off x="7704669" y="1953137"/>
            <a:ext cx="1787669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b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Несколько рабочих окон</a:t>
            </a:r>
            <a:endParaRPr lang="en-US" altLang="ko-KR" sz="11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84369" name="Picture 4" descr="http://www.jinhwat.com/files/attach/images/21242/339/021/Ironman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7453" y="2557466"/>
            <a:ext cx="173120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4370" name="그림 76" descr="n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487" y="2557463"/>
            <a:ext cx="1759796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4371" name="Text Box 40"/>
          <p:cNvSpPr txBox="1">
            <a:spLocks noChangeArrowheads="1"/>
          </p:cNvSpPr>
          <p:nvPr/>
        </p:nvSpPr>
        <p:spPr bwMode="auto">
          <a:xfrm>
            <a:off x="7900024" y="3497051"/>
            <a:ext cx="1589480" cy="10996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latinLnBrk="0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kumimoji="0" lang="ru-RU" altLang="ko-KR" sz="1000" b="0" u="sng" dirty="0" smtClean="0">
                <a:solidFill>
                  <a:srgbClr val="000000"/>
                </a:solidFill>
                <a:latin typeface="Arial" charset="0"/>
                <a:cs typeface="Tahoma" pitchFamily="34" charset="0"/>
              </a:rPr>
              <a:t>Функция </a:t>
            </a:r>
            <a:r>
              <a:rPr kumimoji="0" lang="en-US" altLang="ko-KR" sz="1000" b="0" u="sng" dirty="0" err="1" smtClean="0">
                <a:solidFill>
                  <a:srgbClr val="000000"/>
                </a:solidFill>
                <a:latin typeface="Arial" charset="0"/>
                <a:cs typeface="Tahoma" pitchFamily="34" charset="0"/>
              </a:rPr>
              <a:t>ScreenSplit</a:t>
            </a:r>
            <a:r>
              <a:rPr kumimoji="0" lang="ru-RU" altLang="ko-KR" sz="1000" b="0" u="sng" dirty="0" smtClean="0">
                <a:solidFill>
                  <a:srgbClr val="000000"/>
                </a:solidFill>
                <a:latin typeface="Arial" charset="0"/>
                <a:cs typeface="Tahoma" pitchFamily="34" charset="0"/>
              </a:rPr>
              <a:t> </a:t>
            </a:r>
            <a:endParaRPr kumimoji="0" lang="en-US" altLang="ko-KR" sz="1000" b="0" u="sng" dirty="0">
              <a:solidFill>
                <a:srgbClr val="000000"/>
              </a:solidFill>
              <a:latin typeface="Arial" charset="0"/>
              <a:cs typeface="Tahoma" pitchFamily="34" charset="0"/>
            </a:endParaRPr>
          </a:p>
        </p:txBody>
      </p:sp>
      <p:sp>
        <p:nvSpPr>
          <p:cNvPr id="484372" name="Rectangle 3"/>
          <p:cNvSpPr>
            <a:spLocks noChangeArrowheads="1"/>
          </p:cNvSpPr>
          <p:nvPr/>
        </p:nvSpPr>
        <p:spPr bwMode="auto">
          <a:xfrm>
            <a:off x="3376650" y="805590"/>
            <a:ext cx="6381875" cy="276999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76213" indent="-176213" defTabSz="684213" latinLnBrk="0">
              <a:spcBef>
                <a:spcPct val="0"/>
              </a:spcBef>
              <a:buFontTx/>
              <a:buNone/>
            </a:pPr>
            <a:r>
              <a:rPr lang="ru-RU" altLang="ko-KR" sz="1800" dirty="0" err="1" smtClean="0">
                <a:solidFill>
                  <a:srgbClr val="A50021"/>
                </a:solidFill>
                <a:latin typeface="Arial" charset="0"/>
                <a:cs typeface="Arial" charset="0"/>
              </a:rPr>
              <a:t>Мультимедийный</a:t>
            </a:r>
            <a:r>
              <a:rPr lang="ru-RU" altLang="ko-KR" sz="1800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 и многозадачный</a:t>
            </a:r>
            <a:r>
              <a:rPr lang="en-US" altLang="ko-KR" sz="1800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 </a:t>
            </a:r>
            <a:r>
              <a:rPr lang="en-US" altLang="ko-KR" sz="1800" u="sng" dirty="0">
                <a:solidFill>
                  <a:srgbClr val="A50021"/>
                </a:solidFill>
                <a:latin typeface="Arial" charset="0"/>
                <a:cs typeface="Arial" charset="0"/>
              </a:rPr>
              <a:t>Ultra Wide </a:t>
            </a:r>
            <a:r>
              <a:rPr lang="ru-RU" altLang="ko-KR" sz="1800" u="sng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>монитор</a:t>
            </a:r>
            <a:endParaRPr lang="ko-KR" altLang="en-US" sz="1800" u="sng" dirty="0">
              <a:solidFill>
                <a:srgbClr val="A50021"/>
              </a:solidFill>
              <a:latin typeface="Arial" charset="0"/>
              <a:cs typeface="Arial" charset="0"/>
            </a:endParaRPr>
          </a:p>
        </p:txBody>
      </p:sp>
      <p:sp>
        <p:nvSpPr>
          <p:cNvPr id="484373" name="Rectangle 17"/>
          <p:cNvSpPr>
            <a:spLocks noChangeArrowheads="1"/>
          </p:cNvSpPr>
          <p:nvPr/>
        </p:nvSpPr>
        <p:spPr bwMode="auto">
          <a:xfrm>
            <a:off x="4952206" y="4194175"/>
            <a:ext cx="1626382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latinLnBrk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 dirty="0">
                <a:solidFill>
                  <a:srgbClr val="000000"/>
                </a:solidFill>
                <a:latin typeface="Arial" charset="0"/>
                <a:cs typeface="Arial" charset="0"/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Спецификации</a:t>
            </a:r>
            <a:endParaRPr lang="en-US" altLang="ko-KR" sz="13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4374" name="Rectangle 31"/>
          <p:cNvSpPr>
            <a:spLocks noChangeArrowheads="1"/>
          </p:cNvSpPr>
          <p:nvPr/>
        </p:nvSpPr>
        <p:spPr bwMode="auto">
          <a:xfrm>
            <a:off x="4952207" y="1584325"/>
            <a:ext cx="3673201" cy="2000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4625" indent="-174625" latinLnBrk="0">
              <a:spcBef>
                <a:spcPct val="10000"/>
              </a:spcBef>
              <a:spcAft>
                <a:spcPct val="10000"/>
              </a:spcAft>
              <a:buSzPct val="140000"/>
              <a:buFontTx/>
              <a:buNone/>
            </a:pPr>
            <a:r>
              <a:rPr lang="ko-KR" altLang="en-US" sz="1300" dirty="0">
                <a:solidFill>
                  <a:srgbClr val="000000"/>
                </a:solidFill>
                <a:latin typeface="Arial" charset="0"/>
                <a:cs typeface="Arial" charset="0"/>
              </a:rPr>
              <a:t>■ </a:t>
            </a:r>
            <a:r>
              <a:rPr lang="ru-RU" altLang="ko-KR" sz="13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Уникальные свойства продукта</a:t>
            </a:r>
            <a:endParaRPr lang="en-US" altLang="ko-KR" sz="13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4375" name="Line 21"/>
          <p:cNvSpPr>
            <a:spLocks noChangeShapeType="1"/>
          </p:cNvSpPr>
          <p:nvPr/>
        </p:nvSpPr>
        <p:spPr bwMode="auto">
          <a:xfrm>
            <a:off x="7291720" y="1854203"/>
            <a:ext cx="1588" cy="1952625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100" b="0" u="sng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Rectangle 51"/>
          <p:cNvSpPr>
            <a:spLocks noChangeArrowheads="1"/>
          </p:cNvSpPr>
          <p:nvPr/>
        </p:nvSpPr>
        <p:spPr bwMode="auto">
          <a:xfrm>
            <a:off x="7506598" y="213261"/>
            <a:ext cx="14972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Описание продукта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" name="그림 17" descr="speed.png"/>
          <p:cNvPicPr>
            <a:picLocks noChangeAspect="1"/>
          </p:cNvPicPr>
          <p:nvPr/>
        </p:nvPicPr>
        <p:blipFill>
          <a:blip r:embed="rId5" cstate="print"/>
          <a:srcRect l="12155" t="34230" r="13224" b="7101"/>
          <a:stretch>
            <a:fillRect/>
          </a:stretch>
        </p:blipFill>
        <p:spPr>
          <a:xfrm>
            <a:off x="344488" y="1143144"/>
            <a:ext cx="3744416" cy="22138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IPS9_AED123JM00Q00-모니터-이희창"/>
          <p:cNvPicPr>
            <a:picLocks noChangeAspect="1" noChangeArrowheads="1"/>
          </p:cNvPicPr>
          <p:nvPr/>
        </p:nvPicPr>
        <p:blipFill>
          <a:blip r:embed="rId15" cstate="print"/>
          <a:srcRect l="1968" t="6868" r="3239" b="6660"/>
          <a:stretch>
            <a:fillRect/>
          </a:stretch>
        </p:blipFill>
        <p:spPr bwMode="auto">
          <a:xfrm>
            <a:off x="5799138" y="4297365"/>
            <a:ext cx="1782762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 descr="IPS9_AED123JM00Q00-모니터-이희창"/>
          <p:cNvPicPr>
            <a:picLocks noChangeAspect="1" noChangeArrowheads="1"/>
          </p:cNvPicPr>
          <p:nvPr/>
        </p:nvPicPr>
        <p:blipFill>
          <a:blip r:embed="rId16" cstate="print"/>
          <a:srcRect l="1968" t="6868" r="3239" b="6660"/>
          <a:stretch>
            <a:fillRect/>
          </a:stretch>
        </p:blipFill>
        <p:spPr bwMode="auto">
          <a:xfrm>
            <a:off x="500064" y="4286250"/>
            <a:ext cx="20018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4" descr="IPS9_AED123JM00Q00-모니터-이희창"/>
          <p:cNvPicPr>
            <a:picLocks noChangeAspect="1" noChangeArrowheads="1"/>
          </p:cNvPicPr>
          <p:nvPr/>
        </p:nvPicPr>
        <p:blipFill>
          <a:blip r:embed="rId17" cstate="print"/>
          <a:srcRect l="1968" t="6868" r="3239" b="6660"/>
          <a:stretch>
            <a:fillRect/>
          </a:stretch>
        </p:blipFill>
        <p:spPr bwMode="auto">
          <a:xfrm>
            <a:off x="2628900" y="1841500"/>
            <a:ext cx="19494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그림 9" descr="n06.jpg"/>
          <p:cNvPicPr>
            <a:picLocks noChangeAspect="1"/>
          </p:cNvPicPr>
          <p:nvPr/>
        </p:nvPicPr>
        <p:blipFill>
          <a:blip r:embed="rId18" cstate="print"/>
          <a:srcRect l="15382" t="37444" r="70897" b="37370"/>
          <a:stretch>
            <a:fillRect/>
          </a:stretch>
        </p:blipFill>
        <p:spPr bwMode="auto">
          <a:xfrm>
            <a:off x="5384801" y="4745038"/>
            <a:ext cx="4873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AutoShape 3"/>
          <p:cNvSpPr>
            <a:spLocks noChangeArrowheads="1"/>
          </p:cNvSpPr>
          <p:nvPr/>
        </p:nvSpPr>
        <p:spPr bwMode="auto">
          <a:xfrm>
            <a:off x="317501" y="977900"/>
            <a:ext cx="4467225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800" b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2233" name="Text Box 4"/>
          <p:cNvSpPr txBox="1">
            <a:spLocks noChangeArrowheads="1"/>
          </p:cNvSpPr>
          <p:nvPr/>
        </p:nvSpPr>
        <p:spPr bwMode="auto">
          <a:xfrm>
            <a:off x="330201" y="990600"/>
            <a:ext cx="4443413" cy="323850"/>
          </a:xfrm>
          <a:prstGeom prst="rect">
            <a:avLst/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>
              <a:lnSpc>
                <a:spcPct val="90000"/>
              </a:lnSpc>
              <a:spcBef>
                <a:spcPct val="0"/>
              </a:spcBef>
              <a:buClr>
                <a:srgbClr val="B2B2B2"/>
              </a:buClr>
              <a:buFontTx/>
              <a:buNone/>
            </a:pPr>
            <a:r>
              <a:rPr lang="ru-RU" altLang="ko-KR" sz="1300" dirty="0" smtClean="0">
                <a:solidFill>
                  <a:srgbClr val="F2F2F2"/>
                </a:solidFill>
                <a:ea typeface="굴림" pitchFamily="50" charset="-127"/>
                <a:sym typeface="Wingdings" pitchFamily="2" charset="2"/>
              </a:rPr>
              <a:t>Инновационный дизайн и уникальный форм-фактор</a:t>
            </a:r>
            <a:endParaRPr lang="en-US" altLang="ko-KR" sz="1300" dirty="0">
              <a:solidFill>
                <a:srgbClr val="F2F2F2"/>
              </a:solidFill>
              <a:ea typeface="굴림" pitchFamily="50" charset="-127"/>
              <a:sym typeface="Wingdings" pitchFamily="2" charset="2"/>
            </a:endParaRPr>
          </a:p>
        </p:txBody>
      </p:sp>
      <p:sp>
        <p:nvSpPr>
          <p:cNvPr id="52234" name="Oval 7"/>
          <p:cNvSpPr>
            <a:spLocks noChangeArrowheads="1"/>
          </p:cNvSpPr>
          <p:nvPr/>
        </p:nvSpPr>
        <p:spPr bwMode="auto">
          <a:xfrm>
            <a:off x="434975" y="144462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235" name="Text Box 8"/>
          <p:cNvSpPr txBox="1">
            <a:spLocks noChangeArrowheads="1"/>
          </p:cNvSpPr>
          <p:nvPr/>
        </p:nvSpPr>
        <p:spPr bwMode="auto">
          <a:xfrm>
            <a:off x="625476" y="1368425"/>
            <a:ext cx="12430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100" i="1">
                <a:solidFill>
                  <a:srgbClr val="000000"/>
                </a:solidFill>
              </a:rPr>
              <a:t>CINEMA Screen</a:t>
            </a:r>
          </a:p>
        </p:txBody>
      </p:sp>
      <p:sp>
        <p:nvSpPr>
          <p:cNvPr id="52236" name="Oval 9"/>
          <p:cNvSpPr>
            <a:spLocks noChangeArrowheads="1"/>
          </p:cNvSpPr>
          <p:nvPr/>
        </p:nvSpPr>
        <p:spPr bwMode="auto">
          <a:xfrm>
            <a:off x="2698750" y="144462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2237" name="Text Box 10"/>
          <p:cNvSpPr txBox="1">
            <a:spLocks noChangeArrowheads="1"/>
          </p:cNvSpPr>
          <p:nvPr/>
        </p:nvSpPr>
        <p:spPr bwMode="auto">
          <a:xfrm>
            <a:off x="2903538" y="1355727"/>
            <a:ext cx="147187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100" i="1" dirty="0" err="1">
                <a:solidFill>
                  <a:srgbClr val="000000"/>
                </a:solidFill>
              </a:rPr>
              <a:t>UltraWide</a:t>
            </a:r>
            <a:r>
              <a:rPr lang="en-US" altLang="ko-KR" sz="1100" i="1" dirty="0">
                <a:solidFill>
                  <a:srgbClr val="000000"/>
                </a:solidFill>
              </a:rPr>
              <a:t> </a:t>
            </a:r>
            <a:r>
              <a:rPr lang="ru-RU" altLang="ko-KR" sz="1100" i="1" dirty="0" smtClean="0">
                <a:solidFill>
                  <a:srgbClr val="000000"/>
                </a:solidFill>
              </a:rPr>
              <a:t>дисплей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52238" name="Text Box 39"/>
          <p:cNvSpPr txBox="1">
            <a:spLocks noChangeArrowheads="1"/>
          </p:cNvSpPr>
          <p:nvPr/>
        </p:nvSpPr>
        <p:spPr bwMode="auto">
          <a:xfrm>
            <a:off x="450851" y="3000161"/>
            <a:ext cx="1971675" cy="10996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latinLnBrk="0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  <a:cs typeface="Tahoma" pitchFamily="34" charset="0"/>
              </a:rPr>
              <a:t>Тонкий корпус и узкая рамка</a:t>
            </a:r>
            <a:endParaRPr kumimoji="0" lang="en-US" altLang="ko-KR" sz="1000" u="sng" dirty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2239" name="Text Box 40"/>
          <p:cNvSpPr txBox="1">
            <a:spLocks noChangeArrowheads="1"/>
          </p:cNvSpPr>
          <p:nvPr/>
        </p:nvSpPr>
        <p:spPr bwMode="auto">
          <a:xfrm>
            <a:off x="2654301" y="3001283"/>
            <a:ext cx="1971675" cy="1077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latinLnBrk="0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u="sng">
                <a:solidFill>
                  <a:srgbClr val="000000"/>
                </a:solidFill>
                <a:cs typeface="Tahoma" pitchFamily="34" charset="0"/>
              </a:rPr>
              <a:t>29”LED IPS (21:9, 2560x1080)</a:t>
            </a:r>
          </a:p>
        </p:txBody>
      </p:sp>
      <p:pic>
        <p:nvPicPr>
          <p:cNvPr id="52240" name="Picture 4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05213" y="2000252"/>
            <a:ext cx="90011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1" name="Rectangle 47"/>
          <p:cNvSpPr>
            <a:spLocks noChangeArrowheads="1"/>
          </p:cNvSpPr>
          <p:nvPr/>
        </p:nvSpPr>
        <p:spPr bwMode="auto">
          <a:xfrm>
            <a:off x="2701926" y="2306640"/>
            <a:ext cx="901700" cy="98425"/>
          </a:xfrm>
          <a:prstGeom prst="rect">
            <a:avLst/>
          </a:prstGeom>
          <a:solidFill>
            <a:srgbClr val="C0C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1. PowerPoint</a:t>
            </a:r>
          </a:p>
        </p:txBody>
      </p:sp>
      <p:sp>
        <p:nvSpPr>
          <p:cNvPr id="52242" name="Rectangle 48"/>
          <p:cNvSpPr>
            <a:spLocks noChangeArrowheads="1"/>
          </p:cNvSpPr>
          <p:nvPr/>
        </p:nvSpPr>
        <p:spPr bwMode="auto">
          <a:xfrm>
            <a:off x="3603625" y="2301877"/>
            <a:ext cx="901700" cy="98425"/>
          </a:xfrm>
          <a:prstGeom prst="rect">
            <a:avLst/>
          </a:prstGeom>
          <a:solidFill>
            <a:srgbClr val="C0C0C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000000"/>
                </a:solidFill>
              </a:rPr>
              <a:t>2. Internet</a:t>
            </a:r>
            <a:endParaRPr lang="en-US" altLang="ko-KR" sz="800" b="0">
              <a:solidFill>
                <a:srgbClr val="000000"/>
              </a:solidFill>
            </a:endParaRPr>
          </a:p>
        </p:txBody>
      </p:sp>
      <p:sp>
        <p:nvSpPr>
          <p:cNvPr id="52243" name="Line 49"/>
          <p:cNvSpPr>
            <a:spLocks noChangeShapeType="1"/>
          </p:cNvSpPr>
          <p:nvPr/>
        </p:nvSpPr>
        <p:spPr bwMode="auto">
          <a:xfrm>
            <a:off x="3600450" y="1995490"/>
            <a:ext cx="0" cy="688975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pic>
        <p:nvPicPr>
          <p:cNvPr id="52244" name="Picture 12" descr="movieAvatar2009-3"/>
          <p:cNvPicPr>
            <a:picLocks noChangeAspect="1" noChangeArrowheads="1"/>
          </p:cNvPicPr>
          <p:nvPr/>
        </p:nvPicPr>
        <p:blipFill>
          <a:blip r:embed="rId20" cstate="print">
            <a:lum bright="24000"/>
          </a:blip>
          <a:srcRect/>
          <a:stretch>
            <a:fillRect/>
          </a:stretch>
        </p:blipFill>
        <p:spPr bwMode="auto">
          <a:xfrm>
            <a:off x="2706688" y="1947865"/>
            <a:ext cx="1811337" cy="7254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2245" name="Line 51"/>
          <p:cNvSpPr>
            <a:spLocks noChangeShapeType="1"/>
          </p:cNvSpPr>
          <p:nvPr/>
        </p:nvSpPr>
        <p:spPr bwMode="auto">
          <a:xfrm>
            <a:off x="2701926" y="1846263"/>
            <a:ext cx="1806575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2246" name="Rectangle 52"/>
          <p:cNvSpPr>
            <a:spLocks noChangeArrowheads="1"/>
          </p:cNvSpPr>
          <p:nvPr/>
        </p:nvSpPr>
        <p:spPr bwMode="auto">
          <a:xfrm>
            <a:off x="3127376" y="1647827"/>
            <a:ext cx="9334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buFontTx/>
              <a:buNone/>
            </a:pPr>
            <a:r>
              <a:rPr lang="en-US" altLang="ko-KR" sz="1000">
                <a:solidFill>
                  <a:srgbClr val="CC0000"/>
                </a:solidFill>
              </a:rPr>
              <a:t>21</a:t>
            </a:r>
            <a:r>
              <a:rPr lang="en-US" altLang="ko-KR" sz="900" b="0">
                <a:solidFill>
                  <a:srgbClr val="CC0000"/>
                </a:solidFill>
              </a:rPr>
              <a:t>(2,560)</a:t>
            </a:r>
          </a:p>
        </p:txBody>
      </p:sp>
      <p:sp>
        <p:nvSpPr>
          <p:cNvPr id="52247" name="Line 53"/>
          <p:cNvSpPr>
            <a:spLocks noChangeShapeType="1"/>
          </p:cNvSpPr>
          <p:nvPr/>
        </p:nvSpPr>
        <p:spPr bwMode="auto">
          <a:xfrm rot="5400000">
            <a:off x="2256632" y="2337594"/>
            <a:ext cx="690562" cy="0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2248" name="Rectangle 54"/>
          <p:cNvSpPr>
            <a:spLocks noChangeArrowheads="1"/>
          </p:cNvSpPr>
          <p:nvPr/>
        </p:nvSpPr>
        <p:spPr bwMode="auto">
          <a:xfrm>
            <a:off x="2216151" y="2155825"/>
            <a:ext cx="411163" cy="304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 algn="r">
              <a:spcBef>
                <a:spcPct val="0"/>
              </a:spcBef>
              <a:buFontTx/>
              <a:buNone/>
            </a:pPr>
            <a:r>
              <a:rPr lang="en-US" altLang="ko-KR" sz="1000">
                <a:solidFill>
                  <a:srgbClr val="CC0000"/>
                </a:solidFill>
              </a:rPr>
              <a:t>9</a:t>
            </a:r>
          </a:p>
          <a:p>
            <a:pPr marL="342900" indent="-342900" algn="r">
              <a:spcBef>
                <a:spcPct val="0"/>
              </a:spcBef>
              <a:buFontTx/>
              <a:buNone/>
            </a:pPr>
            <a:r>
              <a:rPr lang="en-US" altLang="ko-KR" sz="900" b="0">
                <a:solidFill>
                  <a:srgbClr val="CC0000"/>
                </a:solidFill>
              </a:rPr>
              <a:t>(1,080</a:t>
            </a:r>
            <a:r>
              <a:rPr lang="en-US" altLang="ko-KR" sz="1000" b="0">
                <a:solidFill>
                  <a:srgbClr val="CC0000"/>
                </a:solidFill>
              </a:rPr>
              <a:t>)</a:t>
            </a:r>
          </a:p>
        </p:txBody>
      </p:sp>
      <p:pic>
        <p:nvPicPr>
          <p:cNvPr id="52249" name="Picture 6" descr="IPS62_Frontpers_0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289" y="1682752"/>
            <a:ext cx="1360487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709739" y="1765300"/>
            <a:ext cx="39687" cy="360363"/>
            <a:chOff x="1306" y="856"/>
            <a:chExt cx="28" cy="255"/>
          </a:xfrm>
        </p:grpSpPr>
        <p:sp>
          <p:nvSpPr>
            <p:cNvPr id="52300" name="Line 66"/>
            <p:cNvSpPr>
              <a:spLocks noChangeShapeType="1"/>
            </p:cNvSpPr>
            <p:nvPr/>
          </p:nvSpPr>
          <p:spPr bwMode="auto">
            <a:xfrm flipV="1">
              <a:off x="1334" y="856"/>
              <a:ext cx="0" cy="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7" tIns="45709" rIns="91417" bIns="45709"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52301" name="Line 67"/>
            <p:cNvSpPr>
              <a:spLocks noChangeShapeType="1"/>
            </p:cNvSpPr>
            <p:nvPr/>
          </p:nvSpPr>
          <p:spPr bwMode="auto">
            <a:xfrm flipV="1">
              <a:off x="1306" y="856"/>
              <a:ext cx="0" cy="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91417" tIns="45709" rIns="91417" bIns="45709"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52251" name="Line 6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473200" y="1824038"/>
            <a:ext cx="236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 anchor="ctr">
            <a:spAutoFit/>
          </a:bodyPr>
          <a:lstStyle/>
          <a:p>
            <a:endParaRPr lang="ko-KR" altLang="en-US"/>
          </a:p>
        </p:txBody>
      </p:sp>
      <p:sp>
        <p:nvSpPr>
          <p:cNvPr id="52252" name="Line 6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1758950" y="1824038"/>
            <a:ext cx="236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 anchor="ctr">
            <a:spAutoFit/>
          </a:bodyPr>
          <a:lstStyle/>
          <a:p>
            <a:endParaRPr lang="ko-KR" altLang="en-US"/>
          </a:p>
        </p:txBody>
      </p:sp>
      <p:sp>
        <p:nvSpPr>
          <p:cNvPr id="52253" name="Rectangle 7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36650" y="1590676"/>
            <a:ext cx="772969" cy="252377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  <a:sym typeface="Wingdings" pitchFamily="2" charset="2"/>
              </a:rPr>
              <a:t>Узкая рамка</a:t>
            </a:r>
            <a:endParaRPr lang="en-US" altLang="ko-KR" sz="800" b="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52254" name="Line 7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1787526" y="2351088"/>
            <a:ext cx="238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 anchor="ctr">
            <a:spAutoFit/>
          </a:bodyPr>
          <a:lstStyle/>
          <a:p>
            <a:endParaRPr lang="ko-KR" altLang="en-US"/>
          </a:p>
        </p:txBody>
      </p:sp>
      <p:sp>
        <p:nvSpPr>
          <p:cNvPr id="52255" name="Rectangle 7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20750" y="2152652"/>
            <a:ext cx="869149" cy="252377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altLang="ko-KR" sz="800" b="0" dirty="0" smtClean="0">
                <a:solidFill>
                  <a:srgbClr val="000000"/>
                </a:solidFill>
                <a:sym typeface="Wingdings" pitchFamily="2" charset="2"/>
              </a:rPr>
              <a:t>Тонкий корпус</a:t>
            </a:r>
            <a:endParaRPr lang="en-US" altLang="ko-KR" sz="800" b="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52256" name="Line 7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489075" y="2360613"/>
            <a:ext cx="236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 anchor="ctr">
            <a:spAutoFit/>
          </a:bodyPr>
          <a:lstStyle/>
          <a:p>
            <a:endParaRPr lang="ko-KR" altLang="en-US"/>
          </a:p>
        </p:txBody>
      </p:sp>
      <p:sp>
        <p:nvSpPr>
          <p:cNvPr id="52257" name="Rectangle 8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675" y="5543051"/>
            <a:ext cx="2882900" cy="16927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u="sng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Screen Split Function</a:t>
            </a:r>
          </a:p>
        </p:txBody>
      </p:sp>
      <p:sp>
        <p:nvSpPr>
          <p:cNvPr id="52258" name="AutoShape 5"/>
          <p:cNvSpPr>
            <a:spLocks noChangeArrowheads="1"/>
          </p:cNvSpPr>
          <p:nvPr/>
        </p:nvSpPr>
        <p:spPr bwMode="auto">
          <a:xfrm>
            <a:off x="317501" y="3573465"/>
            <a:ext cx="4467225" cy="2447823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800" b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2259" name="Text Box 6"/>
          <p:cNvSpPr txBox="1">
            <a:spLocks noChangeArrowheads="1"/>
          </p:cNvSpPr>
          <p:nvPr/>
        </p:nvSpPr>
        <p:spPr bwMode="auto">
          <a:xfrm>
            <a:off x="330200" y="3586163"/>
            <a:ext cx="4452938" cy="323850"/>
          </a:xfrm>
          <a:prstGeom prst="rect">
            <a:avLst/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>
              <a:lnSpc>
                <a:spcPct val="90000"/>
              </a:lnSpc>
              <a:spcBef>
                <a:spcPct val="0"/>
              </a:spcBef>
              <a:buClr>
                <a:srgbClr val="B2B2B2"/>
              </a:buClr>
              <a:buFontTx/>
              <a:buNone/>
            </a:pPr>
            <a:r>
              <a:rPr lang="ru-RU" altLang="ko-KR" sz="1400" dirty="0" smtClean="0">
                <a:solidFill>
                  <a:srgbClr val="F2F2F2"/>
                </a:solidFill>
                <a:ea typeface="굴림" pitchFamily="50" charset="-127"/>
                <a:sym typeface="Wingdings" pitchFamily="2" charset="2"/>
              </a:rPr>
              <a:t>Многозадачность</a:t>
            </a:r>
            <a:endParaRPr lang="en-US" altLang="ko-KR" sz="1400" dirty="0">
              <a:solidFill>
                <a:srgbClr val="F2F2F2"/>
              </a:solidFill>
              <a:ea typeface="굴림" pitchFamily="50" charset="-127"/>
              <a:sym typeface="Wingdings" pitchFamily="2" charset="2"/>
            </a:endParaRPr>
          </a:p>
        </p:txBody>
      </p:sp>
      <p:sp>
        <p:nvSpPr>
          <p:cNvPr id="52260" name="Oval 11"/>
          <p:cNvSpPr>
            <a:spLocks noChangeArrowheads="1"/>
          </p:cNvSpPr>
          <p:nvPr/>
        </p:nvSpPr>
        <p:spPr bwMode="auto">
          <a:xfrm>
            <a:off x="519113" y="4040188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261" name="Text Box 12"/>
          <p:cNvSpPr txBox="1">
            <a:spLocks noChangeArrowheads="1"/>
          </p:cNvSpPr>
          <p:nvPr/>
        </p:nvSpPr>
        <p:spPr bwMode="auto">
          <a:xfrm>
            <a:off x="728663" y="3951290"/>
            <a:ext cx="1164101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err="1" smtClean="0">
                <a:solidFill>
                  <a:srgbClr val="000000"/>
                </a:solidFill>
              </a:rPr>
              <a:t>Мультиэкран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52262" name="Oval 22"/>
          <p:cNvSpPr>
            <a:spLocks noChangeArrowheads="1"/>
          </p:cNvSpPr>
          <p:nvPr/>
        </p:nvSpPr>
        <p:spPr bwMode="auto">
          <a:xfrm>
            <a:off x="2667000" y="404812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2263" name="Text Box 23"/>
          <p:cNvSpPr txBox="1">
            <a:spLocks noChangeArrowheads="1"/>
          </p:cNvSpPr>
          <p:nvPr/>
        </p:nvSpPr>
        <p:spPr bwMode="auto">
          <a:xfrm>
            <a:off x="2876551" y="3959227"/>
            <a:ext cx="1879041" cy="3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100" i="1" dirty="0">
                <a:solidFill>
                  <a:srgbClr val="000000"/>
                </a:solidFill>
              </a:rPr>
              <a:t>2 </a:t>
            </a:r>
            <a:r>
              <a:rPr lang="ru-RU" altLang="ko-KR" sz="1100" i="1" dirty="0" err="1" smtClean="0">
                <a:solidFill>
                  <a:srgbClr val="000000"/>
                </a:solidFill>
              </a:rPr>
              <a:t>девайса</a:t>
            </a:r>
            <a:r>
              <a:rPr lang="ru-RU" altLang="ko-KR" sz="1100" i="1" dirty="0" smtClean="0">
                <a:solidFill>
                  <a:srgbClr val="000000"/>
                </a:solidFill>
              </a:rPr>
              <a:t> к 1 монитору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52264" name="Rectangle 8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771775" y="5335222"/>
            <a:ext cx="1930400" cy="98180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u="sng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PBP </a:t>
            </a:r>
            <a:r>
              <a:rPr kumimoji="0" lang="en-US" altLang="ko-KR" sz="1000" u="sng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(</a:t>
            </a:r>
            <a:r>
              <a:rPr kumimoji="0" lang="ru-RU" altLang="ko-KR" sz="1000" u="sng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картинка рядом с картинкой</a:t>
            </a:r>
            <a:r>
              <a:rPr kumimoji="0" lang="en-US" altLang="ko-KR" sz="1000" u="sng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)</a:t>
            </a:r>
            <a:endParaRPr kumimoji="0" lang="en-US" altLang="ko-KR" sz="1000" u="sng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  <a:p>
            <a:pPr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900" b="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- DVI(Dual Link) + </a:t>
            </a:r>
            <a:r>
              <a:rPr kumimoji="0" lang="en-US" altLang="ko-KR" sz="900" b="0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Displayport</a:t>
            </a:r>
            <a:r>
              <a:rPr kumimoji="0" lang="en-US" altLang="ko-KR" sz="900" b="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</a:t>
            </a:r>
          </a:p>
          <a:p>
            <a:pPr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900" b="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- HDMI + </a:t>
            </a:r>
            <a:r>
              <a:rPr kumimoji="0" lang="en-US" altLang="ko-KR" sz="900" b="0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Displayport</a:t>
            </a:r>
            <a:endParaRPr kumimoji="0" lang="en-US" altLang="ko-KR" sz="900" b="0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  <a:p>
            <a:pPr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u="sng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 </a:t>
            </a:r>
          </a:p>
          <a:p>
            <a:pPr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u="sng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</a:t>
            </a:r>
          </a:p>
        </p:txBody>
      </p:sp>
      <p:pic>
        <p:nvPicPr>
          <p:cNvPr id="52265" name="Picture 85" descr="SA850D_04_0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781301" y="4402140"/>
            <a:ext cx="1590675" cy="839787"/>
          </a:xfrm>
          <a:prstGeom prst="rect">
            <a:avLst/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</p:pic>
      <p:sp>
        <p:nvSpPr>
          <p:cNvPr id="52266" name="AutoShape 2"/>
          <p:cNvSpPr>
            <a:spLocks noChangeArrowheads="1"/>
          </p:cNvSpPr>
          <p:nvPr/>
        </p:nvSpPr>
        <p:spPr bwMode="auto">
          <a:xfrm>
            <a:off x="5151438" y="3714752"/>
            <a:ext cx="4464050" cy="2306536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800" b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2267" name="Text Box 20"/>
          <p:cNvSpPr txBox="1">
            <a:spLocks noChangeArrowheads="1"/>
          </p:cNvSpPr>
          <p:nvPr/>
        </p:nvSpPr>
        <p:spPr bwMode="auto">
          <a:xfrm>
            <a:off x="5151438" y="3592513"/>
            <a:ext cx="4464050" cy="323850"/>
          </a:xfrm>
          <a:prstGeom prst="rect">
            <a:avLst/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>
              <a:lnSpc>
                <a:spcPct val="90000"/>
              </a:lnSpc>
              <a:spcBef>
                <a:spcPct val="0"/>
              </a:spcBef>
              <a:buClr>
                <a:srgbClr val="B2B2B2"/>
              </a:buClr>
              <a:buFontTx/>
              <a:buNone/>
            </a:pPr>
            <a:r>
              <a:rPr lang="ru-RU" altLang="ko-KR" sz="1400" dirty="0" err="1" smtClean="0">
                <a:solidFill>
                  <a:srgbClr val="F2F2F2"/>
                </a:solidFill>
                <a:ea typeface="굴림" pitchFamily="50" charset="-127"/>
                <a:sym typeface="Wingdings" pitchFamily="2" charset="2"/>
              </a:rPr>
              <a:t>Мультимедийные</a:t>
            </a:r>
            <a:r>
              <a:rPr lang="ru-RU" altLang="ko-KR" sz="1400" dirty="0" smtClean="0">
                <a:solidFill>
                  <a:srgbClr val="F2F2F2"/>
                </a:solidFill>
                <a:ea typeface="굴림" pitchFamily="50" charset="-127"/>
                <a:sym typeface="Wingdings" pitchFamily="2" charset="2"/>
              </a:rPr>
              <a:t> функции</a:t>
            </a:r>
            <a:endParaRPr lang="en-US" altLang="ko-KR" sz="1400" dirty="0">
              <a:solidFill>
                <a:srgbClr val="F2F2F2"/>
              </a:solidFill>
              <a:ea typeface="굴림" pitchFamily="50" charset="-127"/>
              <a:sym typeface="Wingdings" pitchFamily="2" charset="2"/>
            </a:endParaRPr>
          </a:p>
        </p:txBody>
      </p:sp>
      <p:sp>
        <p:nvSpPr>
          <p:cNvPr id="52268" name="Oval 37"/>
          <p:cNvSpPr>
            <a:spLocks noChangeArrowheads="1"/>
          </p:cNvSpPr>
          <p:nvPr/>
        </p:nvSpPr>
        <p:spPr bwMode="auto">
          <a:xfrm>
            <a:off x="5319713" y="40544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269" name="Text Box 38"/>
          <p:cNvSpPr txBox="1">
            <a:spLocks noChangeArrowheads="1"/>
          </p:cNvSpPr>
          <p:nvPr/>
        </p:nvSpPr>
        <p:spPr bwMode="auto">
          <a:xfrm>
            <a:off x="5500689" y="3965575"/>
            <a:ext cx="172085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100" i="1" dirty="0">
                <a:solidFill>
                  <a:srgbClr val="000000"/>
                </a:solidFill>
              </a:rPr>
              <a:t>Smartphone Link(MHL)</a:t>
            </a:r>
          </a:p>
        </p:txBody>
      </p: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5224463" y="4375152"/>
            <a:ext cx="660400" cy="352425"/>
            <a:chOff x="1093" y="3213"/>
            <a:chExt cx="394" cy="211"/>
          </a:xfrm>
        </p:grpSpPr>
        <p:pic>
          <p:nvPicPr>
            <p:cNvPr id="52298" name="Picture 75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238" y="3213"/>
              <a:ext cx="107" cy="211"/>
            </a:xfrm>
            <a:prstGeom prst="rect">
              <a:avLst/>
            </a:prstGeom>
            <a:solidFill>
              <a:srgbClr val="A50021"/>
            </a:solidFill>
            <a:ln w="9525" algn="ctr">
              <a:noFill/>
              <a:round/>
              <a:headEnd/>
              <a:tailEnd/>
            </a:ln>
          </p:spPr>
        </p:pic>
        <p:sp>
          <p:nvSpPr>
            <p:cNvPr id="52299" name="Text Box 76"/>
            <p:cNvSpPr txBox="1">
              <a:spLocks noChangeArrowheads="1"/>
            </p:cNvSpPr>
            <p:nvPr/>
          </p:nvSpPr>
          <p:spPr bwMode="auto">
            <a:xfrm>
              <a:off x="1093" y="3327"/>
              <a:ext cx="394" cy="5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 latinLnBrk="0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kumimoji="0" lang="ru-RU" altLang="ko-KR" sz="800" i="1" dirty="0" smtClean="0">
                  <a:solidFill>
                    <a:srgbClr val="000000"/>
                  </a:solidFill>
                  <a:cs typeface="Tahoma" pitchFamily="34" charset="0"/>
                </a:rPr>
                <a:t>Подзарядка</a:t>
              </a:r>
              <a:r>
                <a:rPr kumimoji="0" lang="en-US" altLang="ko-KR" sz="800" i="1" dirty="0" smtClean="0">
                  <a:solidFill>
                    <a:srgbClr val="000000"/>
                  </a:solidFill>
                  <a:cs typeface="Tahoma" pitchFamily="34" charset="0"/>
                </a:rPr>
                <a:t> </a:t>
              </a:r>
              <a:endParaRPr kumimoji="0" lang="en-US" altLang="ko-KR" sz="800" i="1" dirty="0">
                <a:solidFill>
                  <a:srgbClr val="000000"/>
                </a:solidFill>
                <a:cs typeface="Tahoma" pitchFamily="34" charset="0"/>
              </a:endParaRPr>
            </a:p>
          </p:txBody>
        </p:sp>
      </p:grpSp>
      <p:sp>
        <p:nvSpPr>
          <p:cNvPr id="52271" name="Oval 78"/>
          <p:cNvSpPr>
            <a:spLocks noChangeArrowheads="1"/>
          </p:cNvSpPr>
          <p:nvPr/>
        </p:nvSpPr>
        <p:spPr bwMode="auto">
          <a:xfrm>
            <a:off x="7646988" y="4054475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2272" name="Text Box 79"/>
          <p:cNvSpPr txBox="1">
            <a:spLocks noChangeArrowheads="1"/>
          </p:cNvSpPr>
          <p:nvPr/>
        </p:nvSpPr>
        <p:spPr bwMode="auto">
          <a:xfrm>
            <a:off x="7826375" y="3965575"/>
            <a:ext cx="1596912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Объёмное звучание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grpSp>
        <p:nvGrpSpPr>
          <p:cNvPr id="4" name="Group 87"/>
          <p:cNvGrpSpPr>
            <a:grpSpLocks/>
          </p:cNvGrpSpPr>
          <p:nvPr/>
        </p:nvGrpSpPr>
        <p:grpSpPr bwMode="auto">
          <a:xfrm>
            <a:off x="7693025" y="4257675"/>
            <a:ext cx="1636713" cy="1068388"/>
            <a:chOff x="3377" y="1903"/>
            <a:chExt cx="1184" cy="927"/>
          </a:xfrm>
        </p:grpSpPr>
        <p:pic>
          <p:nvPicPr>
            <p:cNvPr id="52296" name="Picture 88" descr="21'9d copy"/>
            <p:cNvPicPr>
              <a:picLocks noChangeAspect="1" noChangeArrowheads="1"/>
            </p:cNvPicPr>
            <p:nvPr/>
          </p:nvPicPr>
          <p:blipFill>
            <a:blip r:embed="rId24" cstate="print"/>
            <a:srcRect l="41463" t="13329" b="6317"/>
            <a:stretch>
              <a:fillRect/>
            </a:stretch>
          </p:blipFill>
          <p:spPr bwMode="auto">
            <a:xfrm>
              <a:off x="3377" y="1903"/>
              <a:ext cx="1184" cy="927"/>
            </a:xfrm>
            <a:prstGeom prst="rect">
              <a:avLst/>
            </a:prstGeom>
            <a:solidFill>
              <a:srgbClr val="A50021"/>
            </a:solidFill>
            <a:ln w="9525" algn="ctr">
              <a:noFill/>
              <a:round/>
              <a:headEnd/>
              <a:tailEnd/>
            </a:ln>
          </p:spPr>
        </p:pic>
        <p:sp>
          <p:nvSpPr>
            <p:cNvPr id="52297" name="자유형 75" descr="movieAvatar2009-3"/>
            <p:cNvSpPr>
              <a:spLocks/>
            </p:cNvSpPr>
            <p:nvPr/>
          </p:nvSpPr>
          <p:spPr bwMode="auto">
            <a:xfrm>
              <a:off x="3524" y="1980"/>
              <a:ext cx="930" cy="223"/>
            </a:xfrm>
            <a:custGeom>
              <a:avLst/>
              <a:gdLst>
                <a:gd name="T0" fmla="*/ 54563 w 930"/>
                <a:gd name="T1" fmla="*/ 197962 h 684"/>
                <a:gd name="T2" fmla="*/ 1657350 w 930"/>
                <a:gd name="T3" fmla="*/ 0 h 684"/>
                <a:gd name="T4" fmla="*/ 1643709 w 930"/>
                <a:gd name="T5" fmla="*/ 955675 h 684"/>
                <a:gd name="T6" fmla="*/ 0 w 930"/>
                <a:gd name="T7" fmla="*/ 901065 h 684"/>
                <a:gd name="T8" fmla="*/ 54563 w 930"/>
                <a:gd name="T9" fmla="*/ 197962 h 6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"/>
                <a:gd name="T16" fmla="*/ 0 h 684"/>
                <a:gd name="T17" fmla="*/ 1658203 w 930"/>
                <a:gd name="T18" fmla="*/ 955343 h 6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" h="684">
                  <a:moveTo>
                    <a:pt x="23" y="142"/>
                  </a:moveTo>
                  <a:lnTo>
                    <a:pt x="930" y="0"/>
                  </a:lnTo>
                  <a:lnTo>
                    <a:pt x="921" y="684"/>
                  </a:lnTo>
                  <a:lnTo>
                    <a:pt x="0" y="636"/>
                  </a:lnTo>
                  <a:lnTo>
                    <a:pt x="23" y="142"/>
                  </a:lnTo>
                  <a:close/>
                </a:path>
              </a:pathLst>
            </a:custGeom>
            <a:blipFill dpi="0" rotWithShape="1">
              <a:blip r:embed="rId25" cstate="print"/>
              <a:srcRect/>
              <a:stretch>
                <a:fillRect/>
              </a:stretch>
            </a:blip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36000" tIns="36000" rIns="36000" bIns="36000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52274" name="Rectangle 9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85248" y="5443538"/>
            <a:ext cx="288290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u="sng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</a:t>
            </a:r>
            <a:r>
              <a:rPr kumimoji="0" lang="ru-RU" altLang="ko-KR" sz="1000" u="sng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Встроенные динамики</a:t>
            </a:r>
            <a:endParaRPr kumimoji="0" lang="en-US" altLang="ko-KR" sz="1000" u="sng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  <a:p>
            <a:pPr algn="ctr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Система объёмного звучания</a:t>
            </a:r>
            <a:endParaRPr kumimoji="0" lang="en-US" altLang="ko-KR" sz="1000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</p:txBody>
      </p:sp>
      <p:sp>
        <p:nvSpPr>
          <p:cNvPr id="52275" name="AutoShape 13"/>
          <p:cNvSpPr>
            <a:spLocks noChangeArrowheads="1"/>
          </p:cNvSpPr>
          <p:nvPr/>
        </p:nvSpPr>
        <p:spPr bwMode="auto">
          <a:xfrm>
            <a:off x="5146675" y="977900"/>
            <a:ext cx="4467225" cy="2319338"/>
          </a:xfrm>
          <a:prstGeom prst="roundRect">
            <a:avLst>
              <a:gd name="adj" fmla="val 0"/>
            </a:avLst>
          </a:prstGeom>
          <a:noFill/>
          <a:ln w="6350" algn="ctr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lang="ko-KR" altLang="en-US" sz="1800" b="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2276" name="Text Box 14"/>
          <p:cNvSpPr txBox="1">
            <a:spLocks noChangeArrowheads="1"/>
          </p:cNvSpPr>
          <p:nvPr/>
        </p:nvSpPr>
        <p:spPr bwMode="auto">
          <a:xfrm>
            <a:off x="5159376" y="977900"/>
            <a:ext cx="4445000" cy="323850"/>
          </a:xfrm>
          <a:prstGeom prst="rect">
            <a:avLst/>
          </a:prstGeom>
          <a:solidFill>
            <a:srgbClr val="A5002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42900" indent="-342900" algn="ctr" defTabSz="977900">
              <a:lnSpc>
                <a:spcPct val="90000"/>
              </a:lnSpc>
              <a:spcBef>
                <a:spcPct val="0"/>
              </a:spcBef>
              <a:buClr>
                <a:srgbClr val="B2B2B2"/>
              </a:buClr>
              <a:buFontTx/>
              <a:buNone/>
            </a:pPr>
            <a:r>
              <a:rPr lang="ru-RU" altLang="ko-KR" sz="1400" dirty="0" smtClean="0">
                <a:solidFill>
                  <a:srgbClr val="F2F2F2"/>
                </a:solidFill>
                <a:ea typeface="굴림" pitchFamily="50" charset="-127"/>
                <a:sym typeface="Wingdings" pitchFamily="2" charset="2"/>
              </a:rPr>
              <a:t>Высочайшее качество изображения</a:t>
            </a:r>
            <a:endParaRPr lang="en-US" altLang="ko-KR" sz="1400" dirty="0">
              <a:solidFill>
                <a:srgbClr val="F2F2F2"/>
              </a:solidFill>
              <a:ea typeface="굴림" pitchFamily="50" charset="-127"/>
              <a:sym typeface="Wingdings" pitchFamily="2" charset="2"/>
            </a:endParaRPr>
          </a:p>
        </p:txBody>
      </p:sp>
      <p:sp>
        <p:nvSpPr>
          <p:cNvPr id="52277" name="Oval 15"/>
          <p:cNvSpPr>
            <a:spLocks noChangeArrowheads="1"/>
          </p:cNvSpPr>
          <p:nvPr/>
        </p:nvSpPr>
        <p:spPr bwMode="auto">
          <a:xfrm>
            <a:off x="5384800" y="14398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2278" name="Text Box 17"/>
          <p:cNvSpPr txBox="1">
            <a:spLocks noChangeArrowheads="1"/>
          </p:cNvSpPr>
          <p:nvPr/>
        </p:nvSpPr>
        <p:spPr bwMode="auto">
          <a:xfrm>
            <a:off x="7962901" y="1411290"/>
            <a:ext cx="16882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Отличное качество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изображения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52279" name="Oval 19"/>
          <p:cNvSpPr>
            <a:spLocks noChangeArrowheads="1"/>
          </p:cNvSpPr>
          <p:nvPr/>
        </p:nvSpPr>
        <p:spPr bwMode="auto">
          <a:xfrm>
            <a:off x="7761288" y="1439863"/>
            <a:ext cx="215900" cy="215900"/>
          </a:xfrm>
          <a:prstGeom prst="ellipse">
            <a:avLst/>
          </a:prstGeom>
          <a:solidFill>
            <a:srgbClr val="000000"/>
          </a:solidFill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93663" indent="-93663" algn="ctr" latinLnBrk="0">
              <a:spcBef>
                <a:spcPct val="0"/>
              </a:spcBef>
              <a:buFontTx/>
              <a:buNone/>
            </a:pPr>
            <a:r>
              <a:rPr kumimoji="0" lang="en-US" altLang="ko-KR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52280" name="Picture 83" descr="2012 Monitor USP Pictogram (3)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29550" y="1865313"/>
            <a:ext cx="9667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81" name="Picture 93" descr="2012 Monitor USP Pictogram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40689" y="2238375"/>
            <a:ext cx="87312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82" name="Text Box 17"/>
          <p:cNvSpPr txBox="1">
            <a:spLocks noChangeArrowheads="1"/>
          </p:cNvSpPr>
          <p:nvPr/>
        </p:nvSpPr>
        <p:spPr bwMode="auto">
          <a:xfrm>
            <a:off x="5581650" y="1411290"/>
            <a:ext cx="14013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Широкий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ko-KR" sz="1100" i="1" dirty="0" smtClean="0">
                <a:solidFill>
                  <a:srgbClr val="000000"/>
                </a:solidFill>
              </a:rPr>
              <a:t>цветовой охват</a:t>
            </a:r>
            <a:endParaRPr lang="en-US" altLang="ko-KR" sz="1100" i="1" dirty="0">
              <a:solidFill>
                <a:srgbClr val="000000"/>
              </a:solidFill>
            </a:endParaRPr>
          </a:p>
        </p:txBody>
      </p:sp>
      <p:sp>
        <p:nvSpPr>
          <p:cNvPr id="52283" name="Rectangle 7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52008" y="5517232"/>
            <a:ext cx="2881312" cy="31908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u="sng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</a:t>
            </a:r>
            <a:r>
              <a:rPr kumimoji="0" lang="ru-RU" altLang="ko-KR" sz="1000" u="sng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Просмотр </a:t>
            </a:r>
            <a:r>
              <a:rPr kumimoji="0" lang="ru-RU" altLang="ko-KR" sz="1000" u="sng" dirty="0" err="1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контента</a:t>
            </a:r>
            <a:r>
              <a:rPr kumimoji="0" lang="ru-RU" altLang="ko-KR" sz="1000" u="sng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со смартфона</a:t>
            </a:r>
            <a:endParaRPr kumimoji="0" lang="en-US" altLang="ko-KR" sz="1000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  <a:p>
            <a:pPr algn="ctr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900" b="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 - Micro </a:t>
            </a:r>
            <a:r>
              <a:rPr kumimoji="0" lang="en-US" altLang="ko-KR" sz="900" b="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USB(</a:t>
            </a:r>
            <a:r>
              <a:rPr kumimoji="0" lang="ru-RU" altLang="ko-KR" sz="900" b="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смартфон</a:t>
            </a:r>
            <a:r>
              <a:rPr kumimoji="0" lang="en-US" altLang="ko-KR" sz="900" b="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) </a:t>
            </a:r>
            <a:r>
              <a:rPr kumimoji="0" lang="en-US" altLang="ko-KR" sz="900" b="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→ HDMI </a:t>
            </a:r>
            <a:r>
              <a:rPr kumimoji="0" lang="en-US" altLang="ko-KR" sz="900" b="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port(</a:t>
            </a:r>
            <a:r>
              <a:rPr kumimoji="0" lang="ru-RU" altLang="ko-KR" sz="900" b="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монитор</a:t>
            </a:r>
            <a:r>
              <a:rPr kumimoji="0" lang="en-US" altLang="ko-KR" sz="900" b="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)</a:t>
            </a:r>
            <a:endParaRPr kumimoji="0" lang="en-US" altLang="ko-KR" sz="900" b="0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</p:txBody>
      </p:sp>
      <p:sp>
        <p:nvSpPr>
          <p:cNvPr id="52284" name="Text Box 40"/>
          <p:cNvSpPr txBox="1">
            <a:spLocks noChangeArrowheads="1"/>
          </p:cNvSpPr>
          <p:nvPr/>
        </p:nvSpPr>
        <p:spPr bwMode="auto">
          <a:xfrm>
            <a:off x="7499351" y="3106740"/>
            <a:ext cx="1971675" cy="1095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latinLnBrk="0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kumimoji="0" lang="ru-RU" altLang="ko-KR" sz="1000" u="sng" dirty="0" smtClean="0">
                <a:solidFill>
                  <a:srgbClr val="000000"/>
                </a:solidFill>
                <a:cs typeface="Tahoma" pitchFamily="34" charset="0"/>
              </a:rPr>
              <a:t>ПО для калибровки цвета</a:t>
            </a:r>
            <a:endParaRPr kumimoji="0" lang="en-US" altLang="ko-KR" sz="1000" u="sng" dirty="0">
              <a:solidFill>
                <a:srgbClr val="000000"/>
              </a:solidFill>
              <a:cs typeface="Tahoma" pitchFamily="34" charset="0"/>
            </a:endParaRPr>
          </a:p>
        </p:txBody>
      </p:sp>
      <p:pic>
        <p:nvPicPr>
          <p:cNvPr id="52285" name="그림 13" descr="n04.jpg"/>
          <p:cNvPicPr>
            <a:picLocks noChangeAspect="1"/>
          </p:cNvPicPr>
          <p:nvPr/>
        </p:nvPicPr>
        <p:blipFill>
          <a:blip r:embed="rId28" cstate="print"/>
          <a:srcRect l="28371" t="28856" r="28226" b="43085"/>
          <a:stretch>
            <a:fillRect/>
          </a:stretch>
        </p:blipFill>
        <p:spPr bwMode="auto">
          <a:xfrm>
            <a:off x="573089" y="4346575"/>
            <a:ext cx="187325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86" name="Rectangle 95"/>
          <p:cNvSpPr>
            <a:spLocks noChangeArrowheads="1"/>
          </p:cNvSpPr>
          <p:nvPr/>
        </p:nvSpPr>
        <p:spPr bwMode="auto">
          <a:xfrm>
            <a:off x="601663" y="4365627"/>
            <a:ext cx="871537" cy="358775"/>
          </a:xfrm>
          <a:prstGeom prst="rect">
            <a:avLst/>
          </a:prstGeom>
          <a:solidFill>
            <a:srgbClr val="FFFFFF">
              <a:alpha val="50195"/>
            </a:srgbClr>
          </a:solidFill>
          <a:ln w="19050">
            <a:solidFill>
              <a:srgbClr val="7C97E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0">
              <a:spcBef>
                <a:spcPct val="20000"/>
              </a:spcBef>
              <a:buClr>
                <a:srgbClr val="808080"/>
              </a:buClr>
              <a:buFontTx/>
              <a:buNone/>
            </a:pPr>
            <a:r>
              <a:rPr kumimoji="0" lang="en-US" altLang="ko-KR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2287" name="Rectangle 96"/>
          <p:cNvSpPr>
            <a:spLocks noChangeArrowheads="1"/>
          </p:cNvSpPr>
          <p:nvPr/>
        </p:nvSpPr>
        <p:spPr bwMode="auto">
          <a:xfrm>
            <a:off x="609601" y="4797427"/>
            <a:ext cx="871538" cy="360363"/>
          </a:xfrm>
          <a:prstGeom prst="rect">
            <a:avLst/>
          </a:prstGeom>
          <a:solidFill>
            <a:srgbClr val="FFFFFF">
              <a:alpha val="50195"/>
            </a:srgbClr>
          </a:solidFill>
          <a:ln w="19050">
            <a:solidFill>
              <a:srgbClr val="7C97E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0">
              <a:spcBef>
                <a:spcPct val="20000"/>
              </a:spcBef>
              <a:buClr>
                <a:srgbClr val="808080"/>
              </a:buClr>
              <a:buFontTx/>
              <a:buNone/>
            </a:pPr>
            <a:r>
              <a:rPr kumimoji="0" lang="en-US" altLang="ko-KR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2288" name="Rectangle 95"/>
          <p:cNvSpPr>
            <a:spLocks noChangeArrowheads="1"/>
          </p:cNvSpPr>
          <p:nvPr/>
        </p:nvSpPr>
        <p:spPr bwMode="auto">
          <a:xfrm>
            <a:off x="1525588" y="4370390"/>
            <a:ext cx="871537" cy="358775"/>
          </a:xfrm>
          <a:prstGeom prst="rect">
            <a:avLst/>
          </a:prstGeom>
          <a:solidFill>
            <a:srgbClr val="FFFFFF">
              <a:alpha val="50195"/>
            </a:srgbClr>
          </a:solidFill>
          <a:ln w="19050">
            <a:solidFill>
              <a:srgbClr val="7C97E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0">
              <a:spcBef>
                <a:spcPct val="20000"/>
              </a:spcBef>
              <a:buClr>
                <a:srgbClr val="808080"/>
              </a:buClr>
              <a:buFontTx/>
              <a:buNone/>
            </a:pPr>
            <a:r>
              <a:rPr kumimoji="0" lang="en-US" altLang="ko-KR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2289" name="Rectangle 96"/>
          <p:cNvSpPr>
            <a:spLocks noChangeArrowheads="1"/>
          </p:cNvSpPr>
          <p:nvPr/>
        </p:nvSpPr>
        <p:spPr bwMode="auto">
          <a:xfrm>
            <a:off x="1525588" y="4797427"/>
            <a:ext cx="871537" cy="360363"/>
          </a:xfrm>
          <a:prstGeom prst="rect">
            <a:avLst/>
          </a:prstGeom>
          <a:solidFill>
            <a:srgbClr val="FFFFFF">
              <a:alpha val="50195"/>
            </a:srgbClr>
          </a:solidFill>
          <a:ln w="19050">
            <a:solidFill>
              <a:srgbClr val="7C97E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0">
              <a:spcBef>
                <a:spcPct val="20000"/>
              </a:spcBef>
              <a:buClr>
                <a:srgbClr val="808080"/>
              </a:buClr>
              <a:buFontTx/>
              <a:buNone/>
            </a:pPr>
            <a:r>
              <a:rPr kumimoji="0" lang="en-US" altLang="ko-KR">
                <a:solidFill>
                  <a:srgbClr val="000000"/>
                </a:solidFill>
              </a:rPr>
              <a:t>4</a:t>
            </a:r>
          </a:p>
        </p:txBody>
      </p:sp>
      <p:pic>
        <p:nvPicPr>
          <p:cNvPr id="52290" name="그림 9" descr="n06.jpg"/>
          <p:cNvPicPr>
            <a:picLocks noChangeAspect="1"/>
          </p:cNvPicPr>
          <p:nvPr/>
        </p:nvPicPr>
        <p:blipFill>
          <a:blip r:embed="rId29" cstate="print"/>
          <a:srcRect l="28883" t="19041" r="28033" b="52261"/>
          <a:stretch>
            <a:fillRect/>
          </a:stretch>
        </p:blipFill>
        <p:spPr bwMode="auto">
          <a:xfrm>
            <a:off x="5875338" y="4387850"/>
            <a:ext cx="16414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" name="직사각형 147"/>
          <p:cNvSpPr/>
          <p:nvPr/>
        </p:nvSpPr>
        <p:spPr>
          <a:xfrm>
            <a:off x="8601075" y="2746375"/>
            <a:ext cx="46038" cy="46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ko-KR" altLang="en-US" sz="1800" b="0">
              <a:solidFill>
                <a:srgbClr val="FFFFFF"/>
              </a:solidFill>
            </a:endParaRPr>
          </a:p>
        </p:txBody>
      </p:sp>
      <p:pic>
        <p:nvPicPr>
          <p:cNvPr id="52293" name="그림 33" descr="6.jpg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3201" y="5086350"/>
            <a:ext cx="9064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4" name="그림 75" descr="2.jpg"/>
          <p:cNvPicPr>
            <a:picLocks noChangeAspect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5639" y="5121275"/>
            <a:ext cx="86518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95" name="그림 80" descr="22.jpg"/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84801" y="1844677"/>
            <a:ext cx="19478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Rectangle 51"/>
          <p:cNvSpPr>
            <a:spLocks noChangeArrowheads="1"/>
          </p:cNvSpPr>
          <p:nvPr/>
        </p:nvSpPr>
        <p:spPr bwMode="auto">
          <a:xfrm>
            <a:off x="8688075" y="213261"/>
            <a:ext cx="3157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USP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Text Box 5"/>
          <p:cNvSpPr txBox="1">
            <a:spLocks noChangeArrowheads="1"/>
          </p:cNvSpPr>
          <p:nvPr/>
        </p:nvSpPr>
        <p:spPr bwMode="auto">
          <a:xfrm>
            <a:off x="1" y="87313"/>
            <a:ext cx="27438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Флагман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EA93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10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5889" y="790625"/>
            <a:ext cx="9590087" cy="39042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176213" indent="-176213" algn="ctr" defTabSz="684213" latinLnBrk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ko-KR" sz="2500" i="1" dirty="0" err="1" smtClean="0">
                <a:solidFill>
                  <a:srgbClr val="A50021"/>
                </a:solidFill>
              </a:rPr>
              <a:t>Мультимедийный</a:t>
            </a:r>
            <a:r>
              <a:rPr lang="ru-RU" altLang="ko-KR" sz="2500" i="1" dirty="0" smtClean="0">
                <a:solidFill>
                  <a:srgbClr val="A50021"/>
                </a:solidFill>
              </a:rPr>
              <a:t> и многозадачный </a:t>
            </a:r>
            <a:r>
              <a:rPr lang="en-US" altLang="ko-KR" sz="2500" i="1" dirty="0" err="1" smtClean="0">
                <a:solidFill>
                  <a:srgbClr val="A50021"/>
                </a:solidFill>
              </a:rPr>
              <a:t>UltraWide</a:t>
            </a:r>
            <a:r>
              <a:rPr lang="en-US" altLang="ko-KR" sz="2500" i="1" dirty="0" smtClean="0">
                <a:solidFill>
                  <a:srgbClr val="A50021"/>
                </a:solidFill>
              </a:rPr>
              <a:t> </a:t>
            </a:r>
            <a:r>
              <a:rPr lang="ru-RU" altLang="ko-KR" sz="2500" i="1" dirty="0" smtClean="0">
                <a:solidFill>
                  <a:srgbClr val="A50021"/>
                </a:solidFill>
              </a:rPr>
              <a:t>монитор</a:t>
            </a:r>
            <a:endParaRPr lang="en-US" altLang="ko-KR" sz="2500" i="1" dirty="0">
              <a:solidFill>
                <a:srgbClr val="A50021"/>
              </a:solidFill>
            </a:endParaRPr>
          </a:p>
        </p:txBody>
      </p:sp>
      <p:pic>
        <p:nvPicPr>
          <p:cNvPr id="51205" name="Picture 4" descr="IPS9_AED123JM00Q00-모니터-이희창"/>
          <p:cNvPicPr>
            <a:picLocks noChangeAspect="1" noChangeArrowheads="1"/>
          </p:cNvPicPr>
          <p:nvPr/>
        </p:nvPicPr>
        <p:blipFill>
          <a:blip r:embed="rId13" cstate="print"/>
          <a:srcRect l="1968" t="6868" r="3239" b="6660"/>
          <a:stretch>
            <a:fillRect/>
          </a:stretch>
        </p:blipFill>
        <p:spPr bwMode="auto">
          <a:xfrm>
            <a:off x="2542681" y="4797152"/>
            <a:ext cx="181927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 descr="C:\Users\sinae.chun\Desktop\jpg_0410\ITL_Monitor_0_main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14118" y="4884464"/>
            <a:ext cx="171132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Rectangle 5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93889" y="5919514"/>
            <a:ext cx="3131119" cy="369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900" dirty="0">
                <a:solidFill>
                  <a:srgbClr val="606060"/>
                </a:solidFill>
              </a:rPr>
              <a:t>[ </a:t>
            </a:r>
            <a:r>
              <a:rPr lang="ru-RU" altLang="ko-KR" sz="900" dirty="0" smtClean="0">
                <a:solidFill>
                  <a:srgbClr val="606060"/>
                </a:solidFill>
              </a:rPr>
              <a:t>Обновлённый дизайн Графического пользовательского интерфейса </a:t>
            </a:r>
            <a:r>
              <a:rPr lang="en-US" altLang="ko-KR" sz="900" dirty="0" smtClean="0">
                <a:solidFill>
                  <a:srgbClr val="606060"/>
                </a:solidFill>
              </a:rPr>
              <a:t>]</a:t>
            </a:r>
            <a:endParaRPr lang="en-US" altLang="ko-KR" sz="900" dirty="0">
              <a:solidFill>
                <a:srgbClr val="606060"/>
              </a:solidFill>
            </a:endParaRPr>
          </a:p>
        </p:txBody>
      </p:sp>
      <p:sp>
        <p:nvSpPr>
          <p:cNvPr id="51208" name="Rectangle 5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836613" y="3975100"/>
            <a:ext cx="367347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900" b="0" dirty="0" smtClean="0">
                <a:solidFill>
                  <a:srgbClr val="606060"/>
                </a:solidFill>
              </a:rPr>
              <a:t>Узкая рамка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(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Снизу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 </a:t>
            </a:r>
            <a:r>
              <a:rPr lang="en-US" altLang="ko-KR" sz="900" b="0" dirty="0">
                <a:solidFill>
                  <a:srgbClr val="606060"/>
                </a:solidFill>
              </a:rPr>
              <a:t>: 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18.1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мм</a:t>
            </a:r>
            <a:r>
              <a:rPr lang="en-US" altLang="ko-KR" sz="900" b="0" baseline="30000" dirty="0" smtClean="0">
                <a:solidFill>
                  <a:srgbClr val="606060"/>
                </a:solidFill>
              </a:rPr>
              <a:t>1</a:t>
            </a:r>
            <a:r>
              <a:rPr lang="en-US" altLang="ko-KR" sz="900" b="0" baseline="30000" dirty="0">
                <a:solidFill>
                  <a:srgbClr val="606060"/>
                </a:solidFill>
              </a:rPr>
              <a:t>)</a:t>
            </a:r>
            <a:r>
              <a:rPr lang="en-US" altLang="ko-KR" sz="900" b="0" dirty="0">
                <a:solidFill>
                  <a:srgbClr val="606060"/>
                </a:solidFill>
              </a:rPr>
              <a:t>)</a:t>
            </a:r>
          </a:p>
        </p:txBody>
      </p:sp>
      <p:pic>
        <p:nvPicPr>
          <p:cNvPr id="51209" name="Picture 15" descr="5L2C4824"/>
          <p:cNvPicPr>
            <a:picLocks noChangeAspect="1" noChangeArrowheads="1"/>
          </p:cNvPicPr>
          <p:nvPr/>
        </p:nvPicPr>
        <p:blipFill>
          <a:blip r:embed="rId15" cstate="print"/>
          <a:srcRect l="6200" t="3284" r="14911" b="4033"/>
          <a:stretch>
            <a:fillRect/>
          </a:stretch>
        </p:blipFill>
        <p:spPr bwMode="auto">
          <a:xfrm>
            <a:off x="1062039" y="1800225"/>
            <a:ext cx="3436937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4" descr="5L2C4817"/>
          <p:cNvPicPr>
            <a:picLocks noChangeAspect="1" noChangeArrowheads="1"/>
          </p:cNvPicPr>
          <p:nvPr/>
        </p:nvPicPr>
        <p:blipFill>
          <a:blip r:embed="rId16" cstate="print"/>
          <a:srcRect l="3050" t="6898" r="2158" b="8289"/>
          <a:stretch>
            <a:fillRect/>
          </a:stretch>
        </p:blipFill>
        <p:spPr bwMode="auto">
          <a:xfrm>
            <a:off x="5267325" y="1879600"/>
            <a:ext cx="3773488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1" name="Rectangle 5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06851" y="1503365"/>
            <a:ext cx="1174750" cy="231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uk-UA" altLang="ko-KR" sz="900" b="0" dirty="0" err="1" smtClean="0">
                <a:solidFill>
                  <a:srgbClr val="808080"/>
                </a:solidFill>
              </a:rPr>
              <a:t>Глубина</a:t>
            </a:r>
            <a:r>
              <a:rPr lang="en-US" altLang="ko-KR" sz="900" b="0" dirty="0" smtClean="0">
                <a:solidFill>
                  <a:srgbClr val="808080"/>
                </a:solidFill>
              </a:rPr>
              <a:t> </a:t>
            </a:r>
            <a:r>
              <a:rPr lang="en-US" altLang="ko-KR" sz="900" b="0" dirty="0">
                <a:solidFill>
                  <a:srgbClr val="808080"/>
                </a:solidFill>
              </a:rPr>
              <a:t>(17.6mm)</a:t>
            </a:r>
          </a:p>
        </p:txBody>
      </p:sp>
      <p:sp>
        <p:nvSpPr>
          <p:cNvPr id="51212" name="Rectangle 5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-242863" y="1512890"/>
            <a:ext cx="3395663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900" b="0" dirty="0" smtClean="0">
                <a:solidFill>
                  <a:srgbClr val="606060"/>
                </a:solidFill>
              </a:rPr>
              <a:t>Узкая рамка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(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Сверху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/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Справа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/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Слева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 </a:t>
            </a:r>
            <a:r>
              <a:rPr lang="en-US" altLang="ko-KR" sz="900" b="0" dirty="0">
                <a:solidFill>
                  <a:srgbClr val="606060"/>
                </a:solidFill>
              </a:rPr>
              <a:t>: 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1.0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 мм</a:t>
            </a:r>
            <a:r>
              <a:rPr lang="en-US" altLang="ko-KR" sz="900" b="0" baseline="30000" dirty="0" smtClean="0">
                <a:solidFill>
                  <a:srgbClr val="606060"/>
                </a:solidFill>
              </a:rPr>
              <a:t>1</a:t>
            </a:r>
            <a:r>
              <a:rPr lang="en-US" altLang="ko-KR" sz="900" b="0" baseline="30000" dirty="0">
                <a:solidFill>
                  <a:srgbClr val="606060"/>
                </a:solidFill>
              </a:rPr>
              <a:t>)</a:t>
            </a:r>
            <a:r>
              <a:rPr lang="en-US" altLang="ko-KR" sz="900" b="0" dirty="0">
                <a:solidFill>
                  <a:srgbClr val="606060"/>
                </a:solidFill>
              </a:rPr>
              <a:t>)</a:t>
            </a:r>
          </a:p>
        </p:txBody>
      </p:sp>
      <p:sp>
        <p:nvSpPr>
          <p:cNvPr id="22" name="타원 21"/>
          <p:cNvSpPr/>
          <p:nvPr/>
        </p:nvSpPr>
        <p:spPr>
          <a:xfrm>
            <a:off x="4067175" y="1800225"/>
            <a:ext cx="339725" cy="350838"/>
          </a:xfrm>
          <a:prstGeom prst="ellipse">
            <a:avLst/>
          </a:prstGeom>
          <a:noFill/>
          <a:ln w="3175">
            <a:solidFill>
              <a:srgbClr val="A5002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ko-KR" altLang="en-US" sz="1800" b="0">
              <a:solidFill>
                <a:srgbClr val="FFFFFF"/>
              </a:solidFill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1154113" y="2184402"/>
            <a:ext cx="341312" cy="352425"/>
          </a:xfrm>
          <a:prstGeom prst="ellipse">
            <a:avLst/>
          </a:prstGeom>
          <a:noFill/>
          <a:ln w="3175">
            <a:solidFill>
              <a:srgbClr val="A5002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ko-KR" altLang="en-US" sz="1800" b="0">
              <a:solidFill>
                <a:srgbClr val="FFFFFF"/>
              </a:solidFill>
            </a:endParaRPr>
          </a:p>
        </p:txBody>
      </p:sp>
      <p:cxnSp>
        <p:nvCxnSpPr>
          <p:cNvPr id="25" name="꺾인 연결선 24"/>
          <p:cNvCxnSpPr>
            <a:stCxn id="23" idx="2"/>
          </p:cNvCxnSpPr>
          <p:nvPr/>
        </p:nvCxnSpPr>
        <p:spPr>
          <a:xfrm rot="10800000">
            <a:off x="1089025" y="1738313"/>
            <a:ext cx="65088" cy="622300"/>
          </a:xfrm>
          <a:prstGeom prst="bentConnector2">
            <a:avLst/>
          </a:prstGeom>
          <a:noFill/>
          <a:ln w="3175">
            <a:solidFill>
              <a:srgbClr val="A50021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타원 28"/>
          <p:cNvSpPr/>
          <p:nvPr/>
        </p:nvSpPr>
        <p:spPr>
          <a:xfrm>
            <a:off x="1246188" y="3584576"/>
            <a:ext cx="339725" cy="352425"/>
          </a:xfrm>
          <a:prstGeom prst="ellipse">
            <a:avLst/>
          </a:prstGeom>
          <a:noFill/>
          <a:ln w="3175">
            <a:solidFill>
              <a:srgbClr val="A5002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ko-KR" altLang="en-US" sz="1800" b="0">
              <a:solidFill>
                <a:srgbClr val="FFFFFF"/>
              </a:solidFill>
            </a:endParaRPr>
          </a:p>
        </p:txBody>
      </p:sp>
      <p:cxnSp>
        <p:nvCxnSpPr>
          <p:cNvPr id="31" name="꺾인 연결선 24"/>
          <p:cNvCxnSpPr>
            <a:stCxn id="22" idx="6"/>
            <a:endCxn id="51211" idx="2"/>
          </p:cNvCxnSpPr>
          <p:nvPr/>
        </p:nvCxnSpPr>
        <p:spPr>
          <a:xfrm flipV="1">
            <a:off x="4406901" y="1735138"/>
            <a:ext cx="187325" cy="239712"/>
          </a:xfrm>
          <a:prstGeom prst="bentConnector2">
            <a:avLst/>
          </a:prstGeom>
          <a:noFill/>
          <a:ln w="3175">
            <a:solidFill>
              <a:srgbClr val="A50021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꺾인 연결선 24"/>
          <p:cNvCxnSpPr>
            <a:stCxn id="29" idx="2"/>
          </p:cNvCxnSpPr>
          <p:nvPr/>
        </p:nvCxnSpPr>
        <p:spPr>
          <a:xfrm rot="10800000" flipV="1">
            <a:off x="1100138" y="3760788"/>
            <a:ext cx="146050" cy="233362"/>
          </a:xfrm>
          <a:prstGeom prst="bentConnector2">
            <a:avLst/>
          </a:prstGeom>
          <a:noFill/>
          <a:ln w="3175">
            <a:solidFill>
              <a:srgbClr val="A50021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219" name="Rectangle 5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76963" y="1497015"/>
            <a:ext cx="2160413" cy="2308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900" b="0" dirty="0" smtClean="0">
                <a:solidFill>
                  <a:srgbClr val="606060"/>
                </a:solidFill>
              </a:rPr>
              <a:t>Настенное крепление 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(100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 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X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 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100</a:t>
            </a:r>
            <a:r>
              <a:rPr lang="en-US" altLang="ko-KR" sz="900" b="0" dirty="0">
                <a:solidFill>
                  <a:srgbClr val="606060"/>
                </a:solidFill>
              </a:rPr>
              <a:t>)</a:t>
            </a:r>
          </a:p>
        </p:txBody>
      </p:sp>
      <p:sp>
        <p:nvSpPr>
          <p:cNvPr id="51220" name="Rectangle 5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92760" y="4149080"/>
            <a:ext cx="3395663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900" b="0" dirty="0" smtClean="0">
                <a:solidFill>
                  <a:srgbClr val="606060"/>
                </a:solidFill>
              </a:rPr>
              <a:t>Сенсорные кнопки управления</a:t>
            </a:r>
            <a:endParaRPr lang="en-US" altLang="ko-KR" sz="900" b="0" dirty="0">
              <a:solidFill>
                <a:srgbClr val="60606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900" b="0" dirty="0">
                <a:solidFill>
                  <a:srgbClr val="606060"/>
                </a:solidFill>
              </a:rPr>
              <a:t>(</a:t>
            </a:r>
            <a:r>
              <a:rPr lang="en-US" altLang="ko-KR" sz="900" b="0" dirty="0">
                <a:solidFill>
                  <a:srgbClr val="606060"/>
                </a:solidFill>
                <a:ea typeface="굴림" pitchFamily="50" charset="-127"/>
              </a:rPr>
              <a:t>Menu,</a:t>
            </a:r>
            <a:r>
              <a:rPr lang="ko-KR" altLang="en-US" sz="900" b="0" dirty="0">
                <a:solidFill>
                  <a:srgbClr val="606060"/>
                </a:solidFill>
                <a:ea typeface="굴림" pitchFamily="50" charset="-127"/>
              </a:rPr>
              <a:t>◀</a:t>
            </a:r>
            <a:r>
              <a:rPr lang="en-US" altLang="ko-KR" sz="900" b="0" dirty="0">
                <a:solidFill>
                  <a:srgbClr val="606060"/>
                </a:solidFill>
                <a:ea typeface="굴림" pitchFamily="50" charset="-127"/>
              </a:rPr>
              <a:t>, </a:t>
            </a:r>
            <a:r>
              <a:rPr lang="ko-KR" altLang="en-US" sz="900" b="0" dirty="0">
                <a:solidFill>
                  <a:srgbClr val="606060"/>
                </a:solidFill>
                <a:ea typeface="굴림" pitchFamily="50" charset="-127"/>
              </a:rPr>
              <a:t>▶</a:t>
            </a:r>
            <a:r>
              <a:rPr lang="en-US" altLang="ko-KR" sz="900" b="0" dirty="0">
                <a:solidFill>
                  <a:srgbClr val="606060"/>
                </a:solidFill>
                <a:ea typeface="굴림" pitchFamily="50" charset="-127"/>
              </a:rPr>
              <a:t>,OK, Power)</a:t>
            </a:r>
            <a:r>
              <a:rPr lang="en-US" altLang="ko-KR" sz="900" b="0" dirty="0">
                <a:solidFill>
                  <a:srgbClr val="606060"/>
                </a:solidFill>
              </a:rPr>
              <a:t> </a:t>
            </a:r>
          </a:p>
        </p:txBody>
      </p:sp>
      <p:sp>
        <p:nvSpPr>
          <p:cNvPr id="51221" name="Rectangle 5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76936" y="2633149"/>
            <a:ext cx="1058863" cy="507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uk-UA" altLang="ko-KR" sz="900" b="0" dirty="0" err="1" smtClean="0">
                <a:solidFill>
                  <a:srgbClr val="606060"/>
                </a:solidFill>
              </a:rPr>
              <a:t>Серебристая</a:t>
            </a:r>
            <a:r>
              <a:rPr lang="uk-UA" altLang="ko-KR" sz="900" b="0" dirty="0" smtClean="0">
                <a:solidFill>
                  <a:srgbClr val="606060"/>
                </a:solidFill>
              </a:rPr>
              <a:t> </a:t>
            </a:r>
            <a:r>
              <a:rPr lang="uk-UA" altLang="ko-KR" sz="900" b="0" dirty="0" err="1" smtClean="0">
                <a:solidFill>
                  <a:srgbClr val="606060"/>
                </a:solidFill>
              </a:rPr>
              <a:t>декоративная</a:t>
            </a:r>
            <a:r>
              <a:rPr lang="uk-UA" altLang="ko-KR" sz="900" b="0" dirty="0" smtClean="0">
                <a:solidFill>
                  <a:srgbClr val="606060"/>
                </a:solidFill>
              </a:rPr>
              <a:t> панель</a:t>
            </a:r>
            <a:endParaRPr lang="en-US" altLang="ko-KR" sz="900" b="0" dirty="0">
              <a:solidFill>
                <a:srgbClr val="606060"/>
              </a:solidFill>
            </a:endParaRPr>
          </a:p>
        </p:txBody>
      </p:sp>
      <p:sp>
        <p:nvSpPr>
          <p:cNvPr id="51222" name="Rectangle 5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0564" y="4327525"/>
            <a:ext cx="1373187" cy="369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sz="900" b="0" dirty="0" smtClean="0">
                <a:solidFill>
                  <a:srgbClr val="606060"/>
                </a:solidFill>
              </a:rPr>
              <a:t>Матовый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ko-KR" sz="900" b="0" dirty="0" smtClean="0">
                <a:solidFill>
                  <a:srgbClr val="606060"/>
                </a:solidFill>
              </a:rPr>
              <a:t>фактурный дизайн</a:t>
            </a:r>
            <a:endParaRPr lang="en-US" altLang="ko-KR" sz="900" b="0" dirty="0">
              <a:solidFill>
                <a:srgbClr val="606060"/>
              </a:solidFill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2063751" y="3614740"/>
            <a:ext cx="341313" cy="350837"/>
          </a:xfrm>
          <a:prstGeom prst="ellipse">
            <a:avLst/>
          </a:prstGeom>
          <a:noFill/>
          <a:ln w="3175">
            <a:solidFill>
              <a:srgbClr val="A5002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ko-KR" altLang="en-US" sz="1800" b="0">
              <a:solidFill>
                <a:srgbClr val="FFFFFF"/>
              </a:solidFill>
            </a:endParaRPr>
          </a:p>
        </p:txBody>
      </p:sp>
      <p:cxnSp>
        <p:nvCxnSpPr>
          <p:cNvPr id="53" name="꺾인 연결선 24"/>
          <p:cNvCxnSpPr>
            <a:stCxn id="52" idx="4"/>
            <a:endCxn id="51222" idx="3"/>
          </p:cNvCxnSpPr>
          <p:nvPr/>
        </p:nvCxnSpPr>
        <p:spPr>
          <a:xfrm rot="5400000">
            <a:off x="1875776" y="4153553"/>
            <a:ext cx="546608" cy="170657"/>
          </a:xfrm>
          <a:prstGeom prst="bentConnector2">
            <a:avLst/>
          </a:prstGeom>
          <a:noFill/>
          <a:ln w="3175">
            <a:solidFill>
              <a:srgbClr val="A50021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225" name="Rectangle 5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545288" y="4653136"/>
            <a:ext cx="1789112" cy="507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ko-KR" sz="900" b="0" dirty="0" smtClean="0">
                <a:solidFill>
                  <a:srgbClr val="606060"/>
                </a:solidFill>
              </a:rPr>
              <a:t>Стенд в форме кольца</a:t>
            </a:r>
            <a:endParaRPr lang="en-US" altLang="ko-KR" sz="900" b="0" dirty="0">
              <a:solidFill>
                <a:srgbClr val="60606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900" b="0" dirty="0">
                <a:solidFill>
                  <a:srgbClr val="606060"/>
                </a:solidFill>
              </a:rPr>
              <a:t>- 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Хромированная поверхность</a:t>
            </a:r>
            <a:endParaRPr lang="en-US" altLang="ko-KR" sz="900" b="0" dirty="0">
              <a:solidFill>
                <a:srgbClr val="606060"/>
              </a:solidFill>
            </a:endParaRPr>
          </a:p>
        </p:txBody>
      </p:sp>
      <p:cxnSp>
        <p:nvCxnSpPr>
          <p:cNvPr id="60" name="직선 화살표 연결선 59"/>
          <p:cNvCxnSpPr/>
          <p:nvPr/>
        </p:nvCxnSpPr>
        <p:spPr>
          <a:xfrm>
            <a:off x="7761289" y="4240213"/>
            <a:ext cx="432071" cy="340915"/>
          </a:xfrm>
          <a:prstGeom prst="straightConnector1">
            <a:avLst/>
          </a:prstGeom>
          <a:noFill/>
          <a:ln w="3175">
            <a:solidFill>
              <a:srgbClr val="A50021"/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9" name="직선 화살표 연결선 68"/>
          <p:cNvCxnSpPr>
            <a:endCxn id="51219" idx="2"/>
          </p:cNvCxnSpPr>
          <p:nvPr/>
        </p:nvCxnSpPr>
        <p:spPr>
          <a:xfrm flipV="1">
            <a:off x="7131051" y="1727835"/>
            <a:ext cx="126119" cy="1196344"/>
          </a:xfrm>
          <a:prstGeom prst="straightConnector1">
            <a:avLst/>
          </a:prstGeom>
          <a:noFill/>
          <a:ln w="3175">
            <a:solidFill>
              <a:srgbClr val="A50021"/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직선 화살표 연결선 90"/>
          <p:cNvCxnSpPr/>
          <p:nvPr/>
        </p:nvCxnSpPr>
        <p:spPr>
          <a:xfrm>
            <a:off x="4329114" y="2536825"/>
            <a:ext cx="191838" cy="100087"/>
          </a:xfrm>
          <a:prstGeom prst="straightConnector1">
            <a:avLst/>
          </a:prstGeom>
          <a:noFill/>
          <a:ln w="3175">
            <a:solidFill>
              <a:srgbClr val="A50021"/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230" name="AutoShape 117"/>
          <p:cNvSpPr>
            <a:spLocks noChangeArrowheads="1"/>
          </p:cNvSpPr>
          <p:nvPr/>
        </p:nvSpPr>
        <p:spPr bwMode="auto">
          <a:xfrm>
            <a:off x="115889" y="6249990"/>
            <a:ext cx="1963737" cy="179387"/>
          </a:xfrm>
          <a:prstGeom prst="homePlate">
            <a:avLst>
              <a:gd name="adj" fmla="val 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57263">
              <a:spcBef>
                <a:spcPct val="0"/>
              </a:spcBef>
              <a:buFontTx/>
              <a:buNone/>
            </a:pPr>
            <a:r>
              <a:rPr lang="en-US" altLang="ko-KR" sz="800" b="0" dirty="0">
                <a:solidFill>
                  <a:srgbClr val="000000"/>
                </a:solidFill>
              </a:rPr>
              <a:t>1) </a:t>
            </a:r>
            <a:r>
              <a:rPr lang="ru-RU" altLang="ko-KR" sz="800" b="0" dirty="0" smtClean="0">
                <a:solidFill>
                  <a:srgbClr val="000000"/>
                </a:solidFill>
              </a:rPr>
              <a:t>В выключенном состоянии</a:t>
            </a:r>
            <a:endParaRPr lang="ko-KR" altLang="en-US" sz="800" b="0" dirty="0">
              <a:solidFill>
                <a:srgbClr val="000000"/>
              </a:solidFill>
            </a:endParaRPr>
          </a:p>
        </p:txBody>
      </p:sp>
      <p:cxnSp>
        <p:nvCxnSpPr>
          <p:cNvPr id="103" name="직선 화살표 연결선 102"/>
          <p:cNvCxnSpPr/>
          <p:nvPr/>
        </p:nvCxnSpPr>
        <p:spPr>
          <a:xfrm>
            <a:off x="4006851" y="3994152"/>
            <a:ext cx="149225" cy="176213"/>
          </a:xfrm>
          <a:prstGeom prst="straightConnector1">
            <a:avLst/>
          </a:prstGeom>
          <a:noFill/>
          <a:ln w="3175">
            <a:solidFill>
              <a:srgbClr val="A50021"/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233" name="Rectangle 5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22900" y="3995740"/>
            <a:ext cx="1906588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ko-KR" sz="900" b="0" dirty="0" smtClean="0">
                <a:solidFill>
                  <a:srgbClr val="606060"/>
                </a:solidFill>
              </a:rPr>
              <a:t>Задняя панель</a:t>
            </a:r>
            <a:endParaRPr lang="en-US" altLang="ko-KR" sz="900" b="0" dirty="0">
              <a:solidFill>
                <a:srgbClr val="60606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900" b="0" dirty="0" smtClean="0">
                <a:solidFill>
                  <a:srgbClr val="606060"/>
                </a:solidFill>
              </a:rPr>
              <a:t>(</a:t>
            </a:r>
            <a:r>
              <a:rPr lang="ru-RU" altLang="ko-KR" sz="900" b="0" dirty="0" smtClean="0">
                <a:solidFill>
                  <a:srgbClr val="606060"/>
                </a:solidFill>
              </a:rPr>
              <a:t>белого цвета</a:t>
            </a:r>
            <a:r>
              <a:rPr lang="en-US" altLang="ko-KR" sz="900" b="0" dirty="0" smtClean="0">
                <a:solidFill>
                  <a:srgbClr val="606060"/>
                </a:solidFill>
              </a:rPr>
              <a:t>)</a:t>
            </a:r>
            <a:endParaRPr lang="en-US" altLang="ko-KR" sz="900" b="0" dirty="0">
              <a:solidFill>
                <a:srgbClr val="606060"/>
              </a:solidFill>
            </a:endParaRPr>
          </a:p>
        </p:txBody>
      </p:sp>
      <p:cxnSp>
        <p:nvCxnSpPr>
          <p:cNvPr id="38" name="직선 화살표 연결선 37"/>
          <p:cNvCxnSpPr/>
          <p:nvPr/>
        </p:nvCxnSpPr>
        <p:spPr>
          <a:xfrm>
            <a:off x="5816600" y="3760788"/>
            <a:ext cx="0" cy="234950"/>
          </a:xfrm>
          <a:prstGeom prst="straightConnector1">
            <a:avLst/>
          </a:prstGeom>
          <a:noFill/>
          <a:ln w="3175">
            <a:solidFill>
              <a:srgbClr val="A50021"/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8452883" y="213261"/>
            <a:ext cx="5509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ru-RU" altLang="ko-KR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Дизайн</a:t>
            </a:r>
            <a:endParaRPr lang="en-US" altLang="ko-K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1" y="87313"/>
            <a:ext cx="274389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1. IPS </a:t>
            </a:r>
            <a:r>
              <a:rPr lang="ru-RU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Флагман</a:t>
            </a:r>
            <a:r>
              <a:rPr lang="en-US" altLang="ko-KR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- EA93</a:t>
            </a:r>
            <a:endParaRPr lang="en-US" altLang="ko-KR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uoFfsmP0mBRfJjlBQ01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Ze_r9uzESL0iLd8iX5R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bem52cekSaY4lfKDsqC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yySe._3vEyjg52q2iQNj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0UZZJQqkqAKhe5upLWO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W3_UY5F02YsJ6lXbTHZ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0Y9lgvHLEGzrenrTGy8m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FZWypGAkqb8gV1o.xvK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bvIuYmK20ONtxuKuUSea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uoFfsmP0mBRfJjlBQ01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Ze_r9uzESL0iLd8iX5R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yySe._3vEyjg52q2iQNj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0UZZJQqkqAKhe5upLWO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W3_UY5F02YsJ6lXbTHZ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DRoC_ygEqseYa3FjGE.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uoFfsmP0mBRfJjlBQ01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0Y9lgvHLEGzrenrTGy8m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uoFfsmP0mBRfJjlBQ01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GAGF5VZ9UaXQ1Mtq1S8O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fhagT.b0inKnm1DjNOE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gDpMQaBE.G4VOEIuapI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m_ip72lkGWRxPpgmV2O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PQvGxzE0WnlXV8umZra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vWGQiO8bEOS0J2Dwwgcy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PQvGxzE0WnlXV8umZra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gDpMQaBE.G4VOEIuapI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R7tqTFzEyNVVsYZjTC0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R7tqTFzEyNVVsYZjTC0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R7tqTFzEyNVVsYZjTC0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R7tqTFzEyNVVsYZjTC0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0kHVlEAh0Wy1DrYHhCj0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fzo4.Ga0CEPKXdTMECq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Nabmarlke7UHK5wa9wO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KCNlrcl0SpCgrRiAPEI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w.bRlm7kSXkNQ3h._d3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8xh1f4XWU2161wncIrow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NOmMRaSUSW5SoNSGR3j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nOKyjfvUmz7wt9D0JdY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dH9kSIEEKFDjC4W5YcO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sYG0tnnUudTCeFNSknJ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.H7f1vF30WH1qwU6z2T0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tdFz_bCUO.b2ddVTk.g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hKJh.5l10WgmR6AZ3MC3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KCNlrcl0SpCgrRiAPEI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w.bRlm7kSXkNQ3h._d3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3R5PhDA3k2KSogpd4ZQW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8xh1f4XWU2161wncIrow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SNOmMRaSUSW5SoNSGR3j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nOKyjfvUmz7wt9D0JdY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dH9kSIEEKFDjC4W5YcO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sYG0tnnUudTCeFNSknJ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.H7f1vF30WH1qwU6z2T0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R7tqTFzEyNVVsYZjTC0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hKJh.5l10WgmR6AZ3MC3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R7tqTFzEyNVVsYZjTC0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hKJh.5l10WgmR6AZ3MC3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bvIuYmK20ONtxuKuUSea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hKJh.5l10WgmR6AZ3MC3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hKJh.5l10WgmR6AZ3MC3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hKJh.5l10WgmR6AZ3MC3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0kHVlEAh0Wy1DrYHhCj0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S3MVzY.4EaFTbg4EMR2X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R7tqTFzEyNVVsYZjTC0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0kHVlEAh0Wy1DrYHhCj0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S3MVzY.4EaFTbg4EMR2X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R7tqTFzEyNVVsYZjTC0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bem52cekSaY4lfKDsqCQ"/>
</p:tagLst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Tahoma"/>
        <a:ea typeface="굴림"/>
        <a:cs typeface="Arial"/>
      </a:majorFont>
      <a:minorFont>
        <a:latin typeface="Arial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000" dirty="0" smtClean="0">
            <a:latin typeface="Arial" pitchFamily="34" charset="0"/>
            <a:ea typeface="돋움" pitchFamily="50" charset="-127"/>
            <a:cs typeface="Arial" pitchFamily="34" charset="0"/>
          </a:defRPr>
        </a:defPPr>
      </a:lstStyle>
    </a:tx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102975</TotalTime>
  <Words>3915</Words>
  <Application>Microsoft Office PowerPoint</Application>
  <PresentationFormat>A4 Paper (210x297 mm)</PresentationFormat>
  <Paragraphs>1234</Paragraphs>
  <Slides>36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기본 디자인</vt:lpstr>
      <vt:lpstr>1_기본 디자인</vt:lpstr>
      <vt:lpstr>8_기본 디자인</vt:lpstr>
      <vt:lpstr>2_기본 디자인</vt:lpstr>
      <vt:lpstr>think-cell Slide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lastModifiedBy>Eugene Legkostup</cp:lastModifiedBy>
  <cp:revision>3409</cp:revision>
  <cp:lastPrinted>2012-05-08T05:57:12Z</cp:lastPrinted>
  <dcterms:created xsi:type="dcterms:W3CDTF">2010-10-07T02:15:40Z</dcterms:created>
  <dcterms:modified xsi:type="dcterms:W3CDTF">2013-02-11T12:25:27Z</dcterms:modified>
</cp:coreProperties>
</file>