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49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52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tags/tag78.xml" ContentType="application/vnd.openxmlformats-officedocument.presentationml.tags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tags/tag34.xml" ContentType="application/vnd.openxmlformats-officedocument.presentationml.tags+xml"/>
  <Override PartName="/ppt/tags/tag8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5252" r:id="rId1"/>
    <p:sldMasterId id="2147485638" r:id="rId2"/>
    <p:sldMasterId id="2147485641" r:id="rId3"/>
    <p:sldMasterId id="2147485654" r:id="rId4"/>
    <p:sldMasterId id="2147486065" r:id="rId5"/>
    <p:sldMasterId id="2147486085" r:id="rId6"/>
  </p:sldMasterIdLst>
  <p:notesMasterIdLst>
    <p:notesMasterId r:id="rId50"/>
  </p:notesMasterIdLst>
  <p:handoutMasterIdLst>
    <p:handoutMasterId r:id="rId51"/>
  </p:handoutMasterIdLst>
  <p:sldIdLst>
    <p:sldId id="451" r:id="rId7"/>
    <p:sldId id="750" r:id="rId8"/>
    <p:sldId id="751" r:id="rId9"/>
    <p:sldId id="746" r:id="rId10"/>
    <p:sldId id="747" r:id="rId11"/>
    <p:sldId id="748" r:id="rId12"/>
    <p:sldId id="662" r:id="rId13"/>
    <p:sldId id="764" r:id="rId14"/>
    <p:sldId id="765" r:id="rId15"/>
    <p:sldId id="738" r:id="rId16"/>
    <p:sldId id="739" r:id="rId17"/>
    <p:sldId id="740" r:id="rId18"/>
    <p:sldId id="745" r:id="rId19"/>
    <p:sldId id="741" r:id="rId20"/>
    <p:sldId id="742" r:id="rId21"/>
    <p:sldId id="744" r:id="rId22"/>
    <p:sldId id="761" r:id="rId23"/>
    <p:sldId id="762" r:id="rId24"/>
    <p:sldId id="763" r:id="rId25"/>
    <p:sldId id="710" r:id="rId26"/>
    <p:sldId id="692" r:id="rId27"/>
    <p:sldId id="643" r:id="rId28"/>
    <p:sldId id="758" r:id="rId29"/>
    <p:sldId id="717" r:id="rId30"/>
    <p:sldId id="711" r:id="rId31"/>
    <p:sldId id="737" r:id="rId32"/>
    <p:sldId id="712" r:id="rId33"/>
    <p:sldId id="714" r:id="rId34"/>
    <p:sldId id="715" r:id="rId35"/>
    <p:sldId id="752" r:id="rId36"/>
    <p:sldId id="725" r:id="rId37"/>
    <p:sldId id="753" r:id="rId38"/>
    <p:sldId id="726" r:id="rId39"/>
    <p:sldId id="754" r:id="rId40"/>
    <p:sldId id="727" r:id="rId41"/>
    <p:sldId id="755" r:id="rId42"/>
    <p:sldId id="728" r:id="rId43"/>
    <p:sldId id="756" r:id="rId44"/>
    <p:sldId id="729" r:id="rId45"/>
    <p:sldId id="730" r:id="rId46"/>
    <p:sldId id="757" r:id="rId47"/>
    <p:sldId id="700" r:id="rId48"/>
    <p:sldId id="644" r:id="rId49"/>
  </p:sldIdLst>
  <p:sldSz cx="9906000" cy="6858000" type="A4"/>
  <p:notesSz cx="6805613" cy="9939338"/>
  <p:defaultTextStyle>
    <a:defPPr>
      <a:defRPr lang="ko-KR"/>
    </a:defPPr>
    <a:lvl1pPr algn="l" rtl="0" fontAlgn="base">
      <a:spcBef>
        <a:spcPct val="0"/>
      </a:spcBef>
      <a:spcAft>
        <a:spcPct val="0"/>
      </a:spcAft>
      <a:defRPr kumimoji="1" sz="1200" b="1" kern="1200">
        <a:solidFill>
          <a:schemeClr val="tx1"/>
        </a:solidFill>
        <a:latin typeface="Arial" charset="0"/>
        <a:ea typeface="돋움"/>
        <a:cs typeface="돋움"/>
      </a:defRPr>
    </a:lvl1pPr>
    <a:lvl2pPr marL="457200" algn="l" rtl="0" fontAlgn="base">
      <a:spcBef>
        <a:spcPct val="0"/>
      </a:spcBef>
      <a:spcAft>
        <a:spcPct val="0"/>
      </a:spcAft>
      <a:defRPr kumimoji="1" sz="1200" b="1" kern="1200">
        <a:solidFill>
          <a:schemeClr val="tx1"/>
        </a:solidFill>
        <a:latin typeface="Arial" charset="0"/>
        <a:ea typeface="돋움"/>
        <a:cs typeface="돋움"/>
      </a:defRPr>
    </a:lvl2pPr>
    <a:lvl3pPr marL="914400" algn="l" rtl="0" fontAlgn="base">
      <a:spcBef>
        <a:spcPct val="0"/>
      </a:spcBef>
      <a:spcAft>
        <a:spcPct val="0"/>
      </a:spcAft>
      <a:defRPr kumimoji="1" sz="1200" b="1" kern="1200">
        <a:solidFill>
          <a:schemeClr val="tx1"/>
        </a:solidFill>
        <a:latin typeface="Arial" charset="0"/>
        <a:ea typeface="돋움"/>
        <a:cs typeface="돋움"/>
      </a:defRPr>
    </a:lvl3pPr>
    <a:lvl4pPr marL="1371600" algn="l" rtl="0" fontAlgn="base">
      <a:spcBef>
        <a:spcPct val="0"/>
      </a:spcBef>
      <a:spcAft>
        <a:spcPct val="0"/>
      </a:spcAft>
      <a:defRPr kumimoji="1" sz="1200" b="1" kern="1200">
        <a:solidFill>
          <a:schemeClr val="tx1"/>
        </a:solidFill>
        <a:latin typeface="Arial" charset="0"/>
        <a:ea typeface="돋움"/>
        <a:cs typeface="돋움"/>
      </a:defRPr>
    </a:lvl4pPr>
    <a:lvl5pPr marL="1828800" algn="l" rtl="0" fontAlgn="base">
      <a:spcBef>
        <a:spcPct val="0"/>
      </a:spcBef>
      <a:spcAft>
        <a:spcPct val="0"/>
      </a:spcAft>
      <a:defRPr kumimoji="1" sz="1200" b="1" kern="1200">
        <a:solidFill>
          <a:schemeClr val="tx1"/>
        </a:solidFill>
        <a:latin typeface="Arial" charset="0"/>
        <a:ea typeface="돋움"/>
        <a:cs typeface="돋움"/>
      </a:defRPr>
    </a:lvl5pPr>
    <a:lvl6pPr marL="2286000" algn="l" defTabSz="914400" rtl="0" eaLnBrk="1" latinLnBrk="0" hangingPunct="1">
      <a:defRPr kumimoji="1" sz="1200" b="1" kern="1200">
        <a:solidFill>
          <a:schemeClr val="tx1"/>
        </a:solidFill>
        <a:latin typeface="Arial" charset="0"/>
        <a:ea typeface="돋움"/>
        <a:cs typeface="돋움"/>
      </a:defRPr>
    </a:lvl6pPr>
    <a:lvl7pPr marL="2743200" algn="l" defTabSz="914400" rtl="0" eaLnBrk="1" latinLnBrk="0" hangingPunct="1">
      <a:defRPr kumimoji="1" sz="1200" b="1" kern="1200">
        <a:solidFill>
          <a:schemeClr val="tx1"/>
        </a:solidFill>
        <a:latin typeface="Arial" charset="0"/>
        <a:ea typeface="돋움"/>
        <a:cs typeface="돋움"/>
      </a:defRPr>
    </a:lvl7pPr>
    <a:lvl8pPr marL="3200400" algn="l" defTabSz="914400" rtl="0" eaLnBrk="1" latinLnBrk="0" hangingPunct="1">
      <a:defRPr kumimoji="1" sz="1200" b="1" kern="1200">
        <a:solidFill>
          <a:schemeClr val="tx1"/>
        </a:solidFill>
        <a:latin typeface="Arial" charset="0"/>
        <a:ea typeface="돋움"/>
        <a:cs typeface="돋움"/>
      </a:defRPr>
    </a:lvl8pPr>
    <a:lvl9pPr marL="3657600" algn="l" defTabSz="914400" rtl="0" eaLnBrk="1" latinLnBrk="0" hangingPunct="1">
      <a:defRPr kumimoji="1" sz="1200" b="1" kern="1200">
        <a:solidFill>
          <a:schemeClr val="tx1"/>
        </a:solidFill>
        <a:latin typeface="Arial" charset="0"/>
        <a:ea typeface="돋움"/>
        <a:cs typeface="돋움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CC0066"/>
    <a:srgbClr val="808080"/>
    <a:srgbClr val="CC0000"/>
    <a:srgbClr val="FFD9D9"/>
    <a:srgbClr val="FFCCCC"/>
    <a:srgbClr val="006600"/>
    <a:srgbClr val="FF5050"/>
    <a:srgbClr val="009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9613" autoAdjust="0"/>
    <p:restoredTop sz="99307" autoAdjust="0"/>
  </p:normalViewPr>
  <p:slideViewPr>
    <p:cSldViewPr>
      <p:cViewPr>
        <p:scale>
          <a:sx n="100" d="100"/>
          <a:sy n="100" d="100"/>
        </p:scale>
        <p:origin x="-1644" y="-450"/>
      </p:cViewPr>
      <p:guideLst>
        <p:guide orient="horz" pos="3929"/>
        <p:guide pos="602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6288"/>
    </p:cViewPr>
  </p:sorterViewPr>
  <p:notesViewPr>
    <p:cSldViewPr>
      <p:cViewPr>
        <p:scale>
          <a:sx n="66" d="100"/>
          <a:sy n="66" d="100"/>
        </p:scale>
        <p:origin x="-2250" y="-72"/>
      </p:cViewPr>
      <p:guideLst>
        <p:guide orient="horz" pos="3131"/>
        <p:guide pos="214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21" tIns="45711" rIns="91421" bIns="45711" rtlCol="0"/>
          <a:lstStyle>
            <a:lvl1pPr algn="l" latinLnBrk="1">
              <a:spcBef>
                <a:spcPct val="50000"/>
              </a:spcBef>
              <a:buFontTx/>
              <a:buChar char="•"/>
              <a:defRPr sz="1200">
                <a:latin typeface="Arial" charset="0"/>
                <a:ea typeface="돋움" pitchFamily="50" charset="-127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21" tIns="45711" rIns="91421" bIns="45711" rtlCol="0"/>
          <a:lstStyle>
            <a:lvl1pPr algn="r" latinLnBrk="1">
              <a:spcBef>
                <a:spcPct val="50000"/>
              </a:spcBef>
              <a:buFontTx/>
              <a:buChar char="•"/>
              <a:defRPr sz="1200">
                <a:latin typeface="Arial" charset="0"/>
                <a:ea typeface="돋움" pitchFamily="50" charset="-127"/>
                <a:cs typeface="+mn-cs"/>
              </a:defRPr>
            </a:lvl1pPr>
          </a:lstStyle>
          <a:p>
            <a:pPr>
              <a:defRPr/>
            </a:pPr>
            <a:fld id="{C5E30E31-B595-4D8F-B450-7AE9BDF8230D}" type="datetimeFigureOut">
              <a:rPr lang="ko-KR" altLang="en-US"/>
              <a:pPr>
                <a:defRPr/>
              </a:pPr>
              <a:t>2015-01-15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21" tIns="45711" rIns="91421" bIns="45711" rtlCol="0" anchor="b"/>
          <a:lstStyle>
            <a:lvl1pPr algn="l" latinLnBrk="1">
              <a:spcBef>
                <a:spcPct val="50000"/>
              </a:spcBef>
              <a:buFontTx/>
              <a:buChar char="•"/>
              <a:defRPr sz="1200">
                <a:latin typeface="Arial" charset="0"/>
                <a:ea typeface="돋움" pitchFamily="50" charset="-127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3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lIns="91421" tIns="45711" rIns="91421" bIns="45711" rtlCol="0" anchor="b"/>
          <a:lstStyle>
            <a:lvl1pPr algn="r" latinLnBrk="1">
              <a:spcBef>
                <a:spcPct val="50000"/>
              </a:spcBef>
              <a:buFontTx/>
              <a:buChar char="•"/>
              <a:defRPr sz="1200">
                <a:latin typeface="Arial" charset="0"/>
                <a:ea typeface="돋움" pitchFamily="50" charset="-127"/>
                <a:cs typeface="+mn-cs"/>
              </a:defRPr>
            </a:lvl1pPr>
          </a:lstStyle>
          <a:p>
            <a:pPr>
              <a:defRPr/>
            </a:pPr>
            <a:fld id="{DF341C6B-07AC-4785-8E2A-11D12AEB8E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l" latinLnBrk="1">
              <a:spcBef>
                <a:spcPct val="0"/>
              </a:spcBef>
              <a:buFontTx/>
              <a:buNone/>
              <a:defRPr sz="1200" b="0" u="none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45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r" latinLnBrk="1">
              <a:spcBef>
                <a:spcPct val="0"/>
              </a:spcBef>
              <a:buFontTx/>
              <a:buNone/>
              <a:defRPr sz="1200" b="0" u="none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85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2788" y="746125"/>
            <a:ext cx="5380037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b" anchorCtr="0" compatLnSpc="1">
            <a:prstTxWarp prst="textNoShape">
              <a:avLst/>
            </a:prstTxWarp>
          </a:bodyPr>
          <a:lstStyle>
            <a:lvl1pPr algn="l" latinLnBrk="1">
              <a:spcBef>
                <a:spcPct val="0"/>
              </a:spcBef>
              <a:buFontTx/>
              <a:buNone/>
              <a:defRPr sz="1200" b="0" u="none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b" anchorCtr="0" compatLnSpc="1">
            <a:prstTxWarp prst="textNoShape">
              <a:avLst/>
            </a:prstTxWarp>
          </a:bodyPr>
          <a:lstStyle>
            <a:lvl1pPr algn="r" latinLnBrk="1">
              <a:spcBef>
                <a:spcPct val="0"/>
              </a:spcBef>
              <a:buFontTx/>
              <a:buNone/>
              <a:defRPr sz="1200" b="0" u="none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</a:lstStyle>
          <a:p>
            <a:pPr>
              <a:defRPr/>
            </a:pPr>
            <a:fld id="{29A38511-1E4E-4BFD-B715-F08834C7BDC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굴림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굴림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굴림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굴림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굴림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슬라이드 이미지 개체 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9442" name="슬라이드 노트 개체 틀 2"/>
          <p:cNvSpPr>
            <a:spLocks noGrp="1"/>
          </p:cNvSpPr>
          <p:nvPr>
            <p:ph type="body" idx="1"/>
          </p:nvPr>
        </p:nvSpPr>
        <p:spPr bwMode="auto">
          <a:xfrm>
            <a:off x="681038" y="4721225"/>
            <a:ext cx="5443537" cy="44719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ko-KR" smtClean="0">
                <a:solidFill>
                  <a:srgbClr val="000000"/>
                </a:solidFill>
                <a:latin typeface="LGbrightAlt"/>
                <a:ea typeface="돋움"/>
                <a:cs typeface="Geneva"/>
              </a:rPr>
              <a:t>In the smart era, the consumer has the power to create their own products.</a:t>
            </a:r>
          </a:p>
          <a:p>
            <a:r>
              <a:rPr lang="en-US" altLang="ko-KR" smtClean="0">
                <a:solidFill>
                  <a:srgbClr val="000000"/>
                </a:solidFill>
                <a:latin typeface="LGbrightAlt"/>
                <a:ea typeface="돋움"/>
                <a:cs typeface="Geneva"/>
              </a:rPr>
              <a:t>They draw meaning and importance from their own experiences and values.</a:t>
            </a:r>
          </a:p>
          <a:p>
            <a:endParaRPr lang="en-US" altLang="ko-KR" smtClean="0">
              <a:solidFill>
                <a:srgbClr val="000000"/>
              </a:solidFill>
              <a:latin typeface="LGbrightAlt"/>
              <a:ea typeface="돋움"/>
              <a:cs typeface="Geneva"/>
            </a:endParaRPr>
          </a:p>
          <a:p>
            <a:r>
              <a:rPr lang="en-US" altLang="ko-KR" smtClean="0">
                <a:latin typeface="Arial" charset="0"/>
                <a:ea typeface="돋움"/>
                <a:cs typeface="Geneva"/>
              </a:rPr>
              <a:t>Thus, anticipating the customers’ needs before they themselves are aware is</a:t>
            </a:r>
          </a:p>
          <a:p>
            <a:r>
              <a:rPr lang="en-US" altLang="ko-KR" smtClean="0">
                <a:latin typeface="Arial" charset="0"/>
                <a:ea typeface="돋움"/>
                <a:cs typeface="Geneva"/>
              </a:rPr>
              <a:t>the starting point of our brand identity renewal.</a:t>
            </a:r>
          </a:p>
          <a:p>
            <a:endParaRPr lang="en-US" altLang="ko-KR" smtClean="0">
              <a:solidFill>
                <a:srgbClr val="000000"/>
              </a:solidFill>
              <a:latin typeface="LGbrightAlt"/>
              <a:ea typeface="돋움"/>
              <a:cs typeface="Geneva"/>
            </a:endParaRPr>
          </a:p>
          <a:p>
            <a:r>
              <a:rPr lang="en-US" altLang="ko-KR" smtClean="0">
                <a:solidFill>
                  <a:srgbClr val="000000"/>
                </a:solidFill>
                <a:latin typeface="LGbrightAlt"/>
                <a:ea typeface="돋움"/>
                <a:cs typeface="Geneva"/>
              </a:rPr>
              <a:t>With the help of our smart technology, our consumers will enjoy significantly </a:t>
            </a:r>
          </a:p>
          <a:p>
            <a:r>
              <a:rPr lang="en-US" altLang="ko-KR" smtClean="0">
                <a:solidFill>
                  <a:srgbClr val="000000"/>
                </a:solidFill>
                <a:latin typeface="LGbrightAlt"/>
                <a:ea typeface="돋움"/>
                <a:cs typeface="Geneva"/>
              </a:rPr>
              <a:t>increased levels of </a:t>
            </a:r>
            <a:r>
              <a:rPr lang="en-US" altLang="ko-KR" smtClean="0">
                <a:solidFill>
                  <a:srgbClr val="B10043"/>
                </a:solidFill>
                <a:latin typeface="LGbrightAlt"/>
                <a:ea typeface="돋움"/>
                <a:cs typeface="Geneva"/>
              </a:rPr>
              <a:t>freedom, power to create, and connectivity-based collaboration</a:t>
            </a:r>
            <a:r>
              <a:rPr lang="en-US" altLang="ko-KR" smtClean="0">
                <a:solidFill>
                  <a:srgbClr val="000000"/>
                </a:solidFill>
                <a:latin typeface="LGbrightAlt"/>
                <a:ea typeface="돋움"/>
                <a:cs typeface="Geneva"/>
              </a:rPr>
              <a:t> with others. </a:t>
            </a:r>
          </a:p>
        </p:txBody>
      </p:sp>
      <p:sp>
        <p:nvSpPr>
          <p:cNvPr id="189443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899938-ECDB-462B-A15E-2700DD321E04}" type="slidenum">
              <a:rPr lang="ko-KR" altLang="en-US" smtClean="0">
                <a:latin typeface="굴림"/>
                <a:ea typeface="굴림"/>
                <a:cs typeface="굴림"/>
              </a:rPr>
              <a:pPr/>
              <a:t>1</a:t>
            </a:fld>
            <a:endParaRPr lang="ko-KR" altLang="en-US" smtClean="0">
              <a:latin typeface="굴림"/>
              <a:ea typeface="굴림"/>
              <a:cs typeface="굴림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Rectangle 7"/>
          <p:cNvSpPr txBox="1">
            <a:spLocks noGrp="1" noChangeArrowheads="1"/>
          </p:cNvSpPr>
          <p:nvPr/>
        </p:nvSpPr>
        <p:spPr bwMode="auto">
          <a:xfrm>
            <a:off x="3854450" y="9439275"/>
            <a:ext cx="2949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5" tIns="45702" rIns="91405" bIns="45702" anchor="b"/>
          <a:lstStyle/>
          <a:p>
            <a:pPr algn="r" defTabSz="896938" latinLnBrk="1"/>
            <a:fld id="{FFB3A2C5-13AD-412B-9EAD-DF92CEA27E1A}" type="slidenum">
              <a:rPr lang="en-US" altLang="ko-KR" b="0">
                <a:solidFill>
                  <a:srgbClr val="000000"/>
                </a:solidFill>
                <a:ea typeface="굴림"/>
                <a:cs typeface="굴림"/>
              </a:rPr>
              <a:pPr algn="r" defTabSz="896938" latinLnBrk="1"/>
              <a:t>39</a:t>
            </a:fld>
            <a:endParaRPr lang="en-US" altLang="ko-KR" b="0">
              <a:solidFill>
                <a:srgbClr val="000000"/>
              </a:solidFill>
              <a:ea typeface="굴림"/>
              <a:cs typeface="굴림"/>
            </a:endParaRPr>
          </a:p>
        </p:txBody>
      </p:sp>
      <p:sp>
        <p:nvSpPr>
          <p:cNvPr id="288770" name="Rectangle 7"/>
          <p:cNvSpPr txBox="1">
            <a:spLocks noGrp="1" noChangeArrowheads="1"/>
          </p:cNvSpPr>
          <p:nvPr/>
        </p:nvSpPr>
        <p:spPr bwMode="auto">
          <a:xfrm>
            <a:off x="3854450" y="9439275"/>
            <a:ext cx="2949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5" tIns="45702" rIns="91405" bIns="45702" anchor="b"/>
          <a:lstStyle/>
          <a:p>
            <a:pPr algn="r" defTabSz="896938" latinLnBrk="1"/>
            <a:fld id="{BB52DF69-2066-4C71-AC80-BBC2364F96A8}" type="slidenum">
              <a:rPr lang="en-US" altLang="ko-KR" b="0">
                <a:solidFill>
                  <a:srgbClr val="000000"/>
                </a:solidFill>
                <a:ea typeface="굴림"/>
                <a:cs typeface="굴림"/>
              </a:rPr>
              <a:pPr algn="r" defTabSz="896938" latinLnBrk="1"/>
              <a:t>39</a:t>
            </a:fld>
            <a:endParaRPr lang="en-US" altLang="ko-KR" b="0">
              <a:solidFill>
                <a:srgbClr val="000000"/>
              </a:solidFill>
              <a:ea typeface="굴림"/>
              <a:cs typeface="굴림"/>
            </a:endParaRPr>
          </a:p>
        </p:txBody>
      </p:sp>
      <p:sp>
        <p:nvSpPr>
          <p:cNvPr id="288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75" y="742950"/>
            <a:ext cx="5383213" cy="3727450"/>
          </a:xfrm>
          <a:ln/>
        </p:spPr>
      </p:sp>
      <p:sp>
        <p:nvSpPr>
          <p:cNvPr id="2887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8050" y="4719638"/>
            <a:ext cx="4989513" cy="4476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8331" tIns="44166" rIns="88331" bIns="44166"/>
          <a:lstStyle/>
          <a:p>
            <a:pPr eaLnBrk="1" hangingPunct="1">
              <a:spcBef>
                <a:spcPct val="0"/>
              </a:spcBef>
            </a:pPr>
            <a:endParaRPr lang="ko-KR" altLang="ko-KR" smtClean="0">
              <a:latin typeface="굴림"/>
              <a:ea typeface="굴림"/>
            </a:endParaRPr>
          </a:p>
        </p:txBody>
      </p:sp>
      <p:sp>
        <p:nvSpPr>
          <p:cNvPr id="288773" name="바닥글 개체 틀 5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endParaRPr lang="en-US" altLang="ko-KR" smtClean="0">
              <a:latin typeface="굴림"/>
              <a:ea typeface="굴림"/>
              <a:cs typeface="굴림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1490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1038" y="4721225"/>
            <a:ext cx="5443537" cy="44719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>
              <a:latin typeface="굴림"/>
              <a:ea typeface="굴림"/>
            </a:endParaRPr>
          </a:p>
        </p:txBody>
      </p:sp>
      <p:sp>
        <p:nvSpPr>
          <p:cNvPr id="1914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0FF242-4091-4AAE-B4EC-4BF4A2B487E0}" type="slidenum">
              <a:rPr lang="en-US" altLang="ko-KR" smtClean="0">
                <a:latin typeface="굴림"/>
                <a:ea typeface="굴림"/>
                <a:cs typeface="굴림"/>
              </a:rPr>
              <a:pPr/>
              <a:t>2</a:t>
            </a:fld>
            <a:endParaRPr lang="en-US" altLang="ko-KR" smtClean="0">
              <a:latin typeface="굴림"/>
              <a:ea typeface="굴림"/>
              <a:cs typeface="굴림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슬라이드 이미지 개체 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7634" name="슬라이드 노트 개체 틀 2"/>
          <p:cNvSpPr>
            <a:spLocks noGrp="1"/>
          </p:cNvSpPr>
          <p:nvPr>
            <p:ph type="body" idx="1"/>
          </p:nvPr>
        </p:nvSpPr>
        <p:spPr bwMode="auto">
          <a:xfrm>
            <a:off x="681038" y="4721225"/>
            <a:ext cx="5443537" cy="44719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ko-KR" altLang="en-US" smtClean="0">
              <a:latin typeface="굴림"/>
              <a:ea typeface="굴림"/>
            </a:endParaRPr>
          </a:p>
        </p:txBody>
      </p:sp>
      <p:sp>
        <p:nvSpPr>
          <p:cNvPr id="197635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9C0EC9-32ED-41BB-BF18-63095DF83C86}" type="slidenum">
              <a:rPr lang="ko-KR" altLang="en-US" smtClean="0">
                <a:latin typeface="굴림"/>
                <a:ea typeface="굴림"/>
                <a:cs typeface="굴림"/>
              </a:rPr>
              <a:pPr/>
              <a:t>7</a:t>
            </a:fld>
            <a:endParaRPr lang="en-US" altLang="ko-KR" smtClean="0">
              <a:latin typeface="굴림"/>
              <a:ea typeface="굴림"/>
              <a:cs typeface="굴림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1FDB85-8878-49CA-BDF5-2E15D8B79201}" type="slidenum">
              <a:rPr lang="en-US" altLang="ko-KR" smtClean="0">
                <a:solidFill>
                  <a:srgbClr val="000000"/>
                </a:solidFill>
                <a:latin typeface="굴림"/>
                <a:ea typeface="굴림"/>
                <a:cs typeface="굴림"/>
              </a:rPr>
              <a:pPr/>
              <a:t>9</a:t>
            </a:fld>
            <a:endParaRPr lang="en-US" altLang="ko-KR" smtClean="0">
              <a:solidFill>
                <a:srgbClr val="000000"/>
              </a:solidFill>
              <a:latin typeface="굴림"/>
              <a:ea typeface="굴림"/>
              <a:cs typeface="굴림"/>
            </a:endParaRPr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9588" y="833438"/>
            <a:ext cx="6026150" cy="4171950"/>
          </a:xfrm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9800" y="5281613"/>
            <a:ext cx="5165725" cy="50101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smtClean="0">
              <a:latin typeface="굴림"/>
              <a:ea typeface="굴림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7C4CF5-96D7-48F7-9D57-AED8056DA983}" type="slidenum">
              <a:rPr lang="en-US" altLang="ko-KR" smtClean="0">
                <a:solidFill>
                  <a:srgbClr val="000000"/>
                </a:solidFill>
                <a:latin typeface="굴림"/>
                <a:ea typeface="굴림"/>
                <a:cs typeface="굴림"/>
              </a:rPr>
              <a:pPr/>
              <a:t>14</a:t>
            </a:fld>
            <a:endParaRPr lang="en-US" altLang="ko-KR" smtClean="0">
              <a:solidFill>
                <a:srgbClr val="000000"/>
              </a:solidFill>
              <a:latin typeface="굴림"/>
              <a:ea typeface="굴림"/>
              <a:cs typeface="굴림"/>
            </a:endParaRPr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8050" y="4719638"/>
            <a:ext cx="4989513" cy="4476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smtClean="0">
              <a:latin typeface="굴림"/>
              <a:ea typeface="굴림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B19674-EC59-44C5-B14B-35022A8CD88F}" type="slidenum">
              <a:rPr lang="en-US" altLang="ko-KR" smtClean="0">
                <a:solidFill>
                  <a:srgbClr val="000000"/>
                </a:solidFill>
                <a:latin typeface="굴림"/>
                <a:ea typeface="굴림"/>
                <a:cs typeface="굴림"/>
              </a:rPr>
              <a:pPr/>
              <a:t>15</a:t>
            </a:fld>
            <a:endParaRPr lang="en-US" altLang="ko-KR" smtClean="0">
              <a:solidFill>
                <a:srgbClr val="000000"/>
              </a:solidFill>
              <a:latin typeface="굴림"/>
              <a:ea typeface="굴림"/>
              <a:cs typeface="굴림"/>
            </a:endParaRPr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8050" y="4719638"/>
            <a:ext cx="4989513" cy="4476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smtClean="0">
              <a:latin typeface="굴림"/>
              <a:ea typeface="굴림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Rectangle 7"/>
          <p:cNvSpPr txBox="1">
            <a:spLocks noGrp="1" noChangeArrowheads="1"/>
          </p:cNvSpPr>
          <p:nvPr/>
        </p:nvSpPr>
        <p:spPr bwMode="auto">
          <a:xfrm>
            <a:off x="3854450" y="9439275"/>
            <a:ext cx="2949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5" tIns="45702" rIns="91405" bIns="45702" anchor="b"/>
          <a:lstStyle/>
          <a:p>
            <a:pPr algn="r" defTabSz="896938" latinLnBrk="1"/>
            <a:fld id="{16B584E6-2144-4533-B3B3-9990E4A22D0B}" type="slidenum">
              <a:rPr lang="en-US" altLang="ko-KR" b="0">
                <a:solidFill>
                  <a:srgbClr val="000000"/>
                </a:solidFill>
                <a:ea typeface="굴림"/>
                <a:cs typeface="굴림"/>
              </a:rPr>
              <a:pPr algn="r" defTabSz="896938" latinLnBrk="1"/>
              <a:t>34</a:t>
            </a:fld>
            <a:endParaRPr lang="en-US" altLang="ko-KR" b="0">
              <a:solidFill>
                <a:srgbClr val="000000"/>
              </a:solidFill>
              <a:ea typeface="굴림"/>
              <a:cs typeface="굴림"/>
            </a:endParaRPr>
          </a:p>
        </p:txBody>
      </p:sp>
      <p:sp>
        <p:nvSpPr>
          <p:cNvPr id="280578" name="Rectangle 7"/>
          <p:cNvSpPr txBox="1">
            <a:spLocks noGrp="1" noChangeArrowheads="1"/>
          </p:cNvSpPr>
          <p:nvPr/>
        </p:nvSpPr>
        <p:spPr bwMode="auto">
          <a:xfrm>
            <a:off x="3854450" y="9439275"/>
            <a:ext cx="2949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5" tIns="45702" rIns="91405" bIns="45702" anchor="b"/>
          <a:lstStyle/>
          <a:p>
            <a:pPr algn="r" defTabSz="896938" latinLnBrk="1"/>
            <a:fld id="{1DAACAB7-A0D8-4779-8F45-47BAB120F1FD}" type="slidenum">
              <a:rPr lang="en-US" altLang="ko-KR" b="0">
                <a:solidFill>
                  <a:srgbClr val="000000"/>
                </a:solidFill>
                <a:ea typeface="굴림"/>
                <a:cs typeface="굴림"/>
              </a:rPr>
              <a:pPr algn="r" defTabSz="896938" latinLnBrk="1"/>
              <a:t>34</a:t>
            </a:fld>
            <a:endParaRPr lang="en-US" altLang="ko-KR" b="0">
              <a:solidFill>
                <a:srgbClr val="000000"/>
              </a:solidFill>
              <a:ea typeface="굴림"/>
              <a:cs typeface="굴림"/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75" y="742950"/>
            <a:ext cx="5383213" cy="3727450"/>
          </a:xfrm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8050" y="4719638"/>
            <a:ext cx="4989513" cy="4476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8331" tIns="44166" rIns="88331" bIns="44166"/>
          <a:lstStyle/>
          <a:p>
            <a:pPr eaLnBrk="1" hangingPunct="1">
              <a:spcBef>
                <a:spcPct val="0"/>
              </a:spcBef>
            </a:pPr>
            <a:endParaRPr lang="ko-KR" altLang="ko-KR" smtClean="0">
              <a:latin typeface="굴림"/>
              <a:ea typeface="굴림"/>
            </a:endParaRPr>
          </a:p>
        </p:txBody>
      </p:sp>
      <p:sp>
        <p:nvSpPr>
          <p:cNvPr id="280581" name="바닥글 개체 틀 5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endParaRPr lang="en-US" altLang="ko-KR" smtClean="0">
              <a:latin typeface="굴림"/>
              <a:ea typeface="굴림"/>
              <a:cs typeface="굴림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Rectangle 7"/>
          <p:cNvSpPr txBox="1">
            <a:spLocks noGrp="1" noChangeArrowheads="1"/>
          </p:cNvSpPr>
          <p:nvPr/>
        </p:nvSpPr>
        <p:spPr bwMode="auto">
          <a:xfrm>
            <a:off x="3854450" y="9439275"/>
            <a:ext cx="2949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5" tIns="45702" rIns="91405" bIns="45702" anchor="b"/>
          <a:lstStyle/>
          <a:p>
            <a:pPr algn="r" defTabSz="896938" latinLnBrk="1"/>
            <a:fld id="{580E9186-2281-47E5-A01B-C83DFFBEA917}" type="slidenum">
              <a:rPr lang="en-US" altLang="ko-KR" b="0">
                <a:solidFill>
                  <a:srgbClr val="000000"/>
                </a:solidFill>
                <a:ea typeface="굴림"/>
                <a:cs typeface="굴림"/>
              </a:rPr>
              <a:pPr algn="r" defTabSz="896938" latinLnBrk="1"/>
              <a:t>36</a:t>
            </a:fld>
            <a:endParaRPr lang="en-US" altLang="ko-KR" b="0">
              <a:solidFill>
                <a:srgbClr val="000000"/>
              </a:solidFill>
              <a:ea typeface="굴림"/>
              <a:cs typeface="굴림"/>
            </a:endParaRPr>
          </a:p>
        </p:txBody>
      </p:sp>
      <p:sp>
        <p:nvSpPr>
          <p:cNvPr id="283650" name="Rectangle 7"/>
          <p:cNvSpPr txBox="1">
            <a:spLocks noGrp="1" noChangeArrowheads="1"/>
          </p:cNvSpPr>
          <p:nvPr/>
        </p:nvSpPr>
        <p:spPr bwMode="auto">
          <a:xfrm>
            <a:off x="3854450" y="9439275"/>
            <a:ext cx="2949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5" tIns="45702" rIns="91405" bIns="45702" anchor="b"/>
          <a:lstStyle/>
          <a:p>
            <a:pPr algn="r" defTabSz="896938" latinLnBrk="1"/>
            <a:fld id="{847D518E-AB96-44F8-8D34-5A36342DCB77}" type="slidenum">
              <a:rPr lang="en-US" altLang="ko-KR" b="0">
                <a:solidFill>
                  <a:srgbClr val="000000"/>
                </a:solidFill>
                <a:ea typeface="굴림"/>
                <a:cs typeface="굴림"/>
              </a:rPr>
              <a:pPr algn="r" defTabSz="896938" latinLnBrk="1"/>
              <a:t>36</a:t>
            </a:fld>
            <a:endParaRPr lang="en-US" altLang="ko-KR" b="0">
              <a:solidFill>
                <a:srgbClr val="000000"/>
              </a:solidFill>
              <a:ea typeface="굴림"/>
              <a:cs typeface="굴림"/>
            </a:endParaRPr>
          </a:p>
        </p:txBody>
      </p:sp>
      <p:sp>
        <p:nvSpPr>
          <p:cNvPr id="283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75" y="742950"/>
            <a:ext cx="5383213" cy="3727450"/>
          </a:xfrm>
          <a:ln/>
        </p:spPr>
      </p:sp>
      <p:sp>
        <p:nvSpPr>
          <p:cNvPr id="2836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8050" y="4719638"/>
            <a:ext cx="4989513" cy="4476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8331" tIns="44166" rIns="88331" bIns="44166"/>
          <a:lstStyle/>
          <a:p>
            <a:pPr eaLnBrk="1" hangingPunct="1">
              <a:spcBef>
                <a:spcPct val="0"/>
              </a:spcBef>
            </a:pPr>
            <a:endParaRPr lang="ko-KR" altLang="ko-KR" smtClean="0">
              <a:latin typeface="굴림"/>
              <a:ea typeface="굴림"/>
            </a:endParaRPr>
          </a:p>
        </p:txBody>
      </p:sp>
      <p:sp>
        <p:nvSpPr>
          <p:cNvPr id="283653" name="바닥글 개체 틀 5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endParaRPr lang="en-US" altLang="ko-KR" smtClean="0">
              <a:latin typeface="굴림"/>
              <a:ea typeface="굴림"/>
              <a:cs typeface="굴림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Rectangle 7"/>
          <p:cNvSpPr txBox="1">
            <a:spLocks noGrp="1" noChangeArrowheads="1"/>
          </p:cNvSpPr>
          <p:nvPr/>
        </p:nvSpPr>
        <p:spPr bwMode="auto">
          <a:xfrm>
            <a:off x="3854450" y="9439275"/>
            <a:ext cx="2949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5" tIns="45702" rIns="91405" bIns="45702" anchor="b"/>
          <a:lstStyle/>
          <a:p>
            <a:pPr algn="r" defTabSz="896938" latinLnBrk="1"/>
            <a:fld id="{C8D5DD04-372F-4E6C-92A8-BAA5B4FA70B0}" type="slidenum">
              <a:rPr lang="en-US" altLang="ko-KR" b="0">
                <a:solidFill>
                  <a:srgbClr val="000000"/>
                </a:solidFill>
                <a:ea typeface="굴림"/>
                <a:cs typeface="굴림"/>
              </a:rPr>
              <a:pPr algn="r" defTabSz="896938" latinLnBrk="1"/>
              <a:t>38</a:t>
            </a:fld>
            <a:endParaRPr lang="en-US" altLang="ko-KR" b="0">
              <a:solidFill>
                <a:srgbClr val="000000"/>
              </a:solidFill>
              <a:ea typeface="굴림"/>
              <a:cs typeface="굴림"/>
            </a:endParaRPr>
          </a:p>
        </p:txBody>
      </p:sp>
      <p:sp>
        <p:nvSpPr>
          <p:cNvPr id="286722" name="Rectangle 7"/>
          <p:cNvSpPr txBox="1">
            <a:spLocks noGrp="1" noChangeArrowheads="1"/>
          </p:cNvSpPr>
          <p:nvPr/>
        </p:nvSpPr>
        <p:spPr bwMode="auto">
          <a:xfrm>
            <a:off x="3854450" y="9439275"/>
            <a:ext cx="2949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5" tIns="45702" rIns="91405" bIns="45702" anchor="b"/>
          <a:lstStyle/>
          <a:p>
            <a:pPr algn="r" defTabSz="896938" latinLnBrk="1"/>
            <a:fld id="{FA7C85E5-B5D2-41D0-BC81-548AFDEC347B}" type="slidenum">
              <a:rPr lang="en-US" altLang="ko-KR" b="0">
                <a:solidFill>
                  <a:srgbClr val="000000"/>
                </a:solidFill>
                <a:ea typeface="굴림"/>
                <a:cs typeface="굴림"/>
              </a:rPr>
              <a:pPr algn="r" defTabSz="896938" latinLnBrk="1"/>
              <a:t>38</a:t>
            </a:fld>
            <a:endParaRPr lang="en-US" altLang="ko-KR" b="0">
              <a:solidFill>
                <a:srgbClr val="000000"/>
              </a:solidFill>
              <a:ea typeface="굴림"/>
              <a:cs typeface="굴림"/>
            </a:endParaRPr>
          </a:p>
        </p:txBody>
      </p:sp>
      <p:sp>
        <p:nvSpPr>
          <p:cNvPr id="286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75" y="742950"/>
            <a:ext cx="5383213" cy="3727450"/>
          </a:xfrm>
          <a:ln/>
        </p:spPr>
      </p:sp>
      <p:sp>
        <p:nvSpPr>
          <p:cNvPr id="2867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8050" y="4719638"/>
            <a:ext cx="4989513" cy="4476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8331" tIns="44166" rIns="88331" bIns="44166"/>
          <a:lstStyle/>
          <a:p>
            <a:pPr eaLnBrk="1" hangingPunct="1">
              <a:spcBef>
                <a:spcPct val="0"/>
              </a:spcBef>
            </a:pPr>
            <a:endParaRPr lang="ko-KR" altLang="ko-KR" smtClean="0">
              <a:latin typeface="굴림"/>
              <a:ea typeface="굴림"/>
            </a:endParaRPr>
          </a:p>
        </p:txBody>
      </p:sp>
      <p:sp>
        <p:nvSpPr>
          <p:cNvPr id="286725" name="바닥글 개체 틀 5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endParaRPr lang="en-US" altLang="ko-KR" smtClean="0">
              <a:latin typeface="굴림"/>
              <a:ea typeface="굴림"/>
              <a:cs typeface="굴림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7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8.bin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/>
          <p:cNvPicPr>
            <a:picLocks noChangeAspect="1"/>
          </p:cNvPicPr>
          <p:nvPr userDrawn="1"/>
        </p:nvPicPr>
        <p:blipFill>
          <a:blip r:embed="rId3" cstate="print"/>
          <a:srcRect l="77364" t="44022" b="39861"/>
          <a:stretch>
            <a:fillRect/>
          </a:stretch>
        </p:blipFill>
        <p:spPr bwMode="auto">
          <a:xfrm>
            <a:off x="8912225" y="6321425"/>
            <a:ext cx="9461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그룹 3"/>
          <p:cNvGrpSpPr>
            <a:grpSpLocks/>
          </p:cNvGrpSpPr>
          <p:nvPr userDrawn="1"/>
        </p:nvGrpSpPr>
        <p:grpSpPr bwMode="auto">
          <a:xfrm>
            <a:off x="-82550" y="-88900"/>
            <a:ext cx="973138" cy="901700"/>
            <a:chOff x="-86422" y="-97972"/>
            <a:chExt cx="899277" cy="901182"/>
          </a:xfrm>
        </p:grpSpPr>
        <p:sp>
          <p:nvSpPr>
            <p:cNvPr id="5" name="타원 4"/>
            <p:cNvSpPr/>
            <p:nvPr/>
          </p:nvSpPr>
          <p:spPr>
            <a:xfrm flipH="1" flipV="1">
              <a:off x="394757" y="-97972"/>
              <a:ext cx="177509" cy="17769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  <p:sp>
          <p:nvSpPr>
            <p:cNvPr id="6" name="타원 5"/>
            <p:cNvSpPr/>
            <p:nvPr/>
          </p:nvSpPr>
          <p:spPr>
            <a:xfrm flipH="1" flipV="1">
              <a:off x="394757" y="143189"/>
              <a:ext cx="177509" cy="177698"/>
            </a:xfrm>
            <a:prstGeom prst="ellipse">
              <a:avLst/>
            </a:prstGeom>
            <a:solidFill>
              <a:srgbClr val="C61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  <p:sp>
          <p:nvSpPr>
            <p:cNvPr id="7" name="타원 6"/>
            <p:cNvSpPr/>
            <p:nvPr/>
          </p:nvSpPr>
          <p:spPr>
            <a:xfrm flipH="1" flipV="1">
              <a:off x="635346" y="143189"/>
              <a:ext cx="177509" cy="17769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 flipH="1" flipV="1">
              <a:off x="-86422" y="625512"/>
              <a:ext cx="177509" cy="177698"/>
            </a:xfrm>
            <a:prstGeom prst="ellipse">
              <a:avLst/>
            </a:prstGeom>
            <a:solidFill>
              <a:srgbClr val="C61E5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/>
          <p:cNvPicPr>
            <a:picLocks noChangeAspect="1"/>
          </p:cNvPicPr>
          <p:nvPr userDrawn="1"/>
        </p:nvPicPr>
        <p:blipFill>
          <a:blip r:embed="rId3" cstate="print"/>
          <a:srcRect l="77364" t="44022" b="39861"/>
          <a:stretch>
            <a:fillRect/>
          </a:stretch>
        </p:blipFill>
        <p:spPr bwMode="auto">
          <a:xfrm>
            <a:off x="8912225" y="6321425"/>
            <a:ext cx="9461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그룹 3"/>
          <p:cNvGrpSpPr>
            <a:grpSpLocks/>
          </p:cNvGrpSpPr>
          <p:nvPr userDrawn="1"/>
        </p:nvGrpSpPr>
        <p:grpSpPr bwMode="auto">
          <a:xfrm>
            <a:off x="-82550" y="-88900"/>
            <a:ext cx="973138" cy="901700"/>
            <a:chOff x="-86422" y="-97972"/>
            <a:chExt cx="899277" cy="901182"/>
          </a:xfrm>
        </p:grpSpPr>
        <p:sp>
          <p:nvSpPr>
            <p:cNvPr id="5" name="타원 4"/>
            <p:cNvSpPr/>
            <p:nvPr/>
          </p:nvSpPr>
          <p:spPr>
            <a:xfrm flipH="1" flipV="1">
              <a:off x="394757" y="-97972"/>
              <a:ext cx="177509" cy="17769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  <p:sp>
          <p:nvSpPr>
            <p:cNvPr id="6" name="타원 5"/>
            <p:cNvSpPr/>
            <p:nvPr/>
          </p:nvSpPr>
          <p:spPr>
            <a:xfrm flipH="1" flipV="1">
              <a:off x="394757" y="143189"/>
              <a:ext cx="177509" cy="177698"/>
            </a:xfrm>
            <a:prstGeom prst="ellipse">
              <a:avLst/>
            </a:prstGeom>
            <a:solidFill>
              <a:srgbClr val="C61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  <p:sp>
          <p:nvSpPr>
            <p:cNvPr id="7" name="타원 6"/>
            <p:cNvSpPr/>
            <p:nvPr/>
          </p:nvSpPr>
          <p:spPr>
            <a:xfrm flipH="1" flipV="1">
              <a:off x="635346" y="143189"/>
              <a:ext cx="177509" cy="17769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 flipH="1" flipV="1">
              <a:off x="-86422" y="625512"/>
              <a:ext cx="177509" cy="177698"/>
            </a:xfrm>
            <a:prstGeom prst="ellipse">
              <a:avLst/>
            </a:prstGeom>
            <a:solidFill>
              <a:srgbClr val="C61E5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/>
          <p:cNvPicPr>
            <a:picLocks noChangeAspect="1"/>
          </p:cNvPicPr>
          <p:nvPr userDrawn="1"/>
        </p:nvPicPr>
        <p:blipFill>
          <a:blip r:embed="rId3" cstate="print"/>
          <a:srcRect l="77364" t="44022" b="39861"/>
          <a:stretch>
            <a:fillRect/>
          </a:stretch>
        </p:blipFill>
        <p:spPr bwMode="auto">
          <a:xfrm>
            <a:off x="8912225" y="6321425"/>
            <a:ext cx="9461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그룹 3"/>
          <p:cNvGrpSpPr>
            <a:grpSpLocks/>
          </p:cNvGrpSpPr>
          <p:nvPr userDrawn="1"/>
        </p:nvGrpSpPr>
        <p:grpSpPr bwMode="auto">
          <a:xfrm>
            <a:off x="-82550" y="-88900"/>
            <a:ext cx="973138" cy="901700"/>
            <a:chOff x="-86422" y="-97972"/>
            <a:chExt cx="899277" cy="901182"/>
          </a:xfrm>
        </p:grpSpPr>
        <p:sp>
          <p:nvSpPr>
            <p:cNvPr id="5" name="타원 4"/>
            <p:cNvSpPr/>
            <p:nvPr/>
          </p:nvSpPr>
          <p:spPr>
            <a:xfrm flipH="1" flipV="1">
              <a:off x="394757" y="-97972"/>
              <a:ext cx="177509" cy="17769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  <p:sp>
          <p:nvSpPr>
            <p:cNvPr id="6" name="타원 5"/>
            <p:cNvSpPr/>
            <p:nvPr/>
          </p:nvSpPr>
          <p:spPr>
            <a:xfrm flipH="1" flipV="1">
              <a:off x="394757" y="143189"/>
              <a:ext cx="177509" cy="177698"/>
            </a:xfrm>
            <a:prstGeom prst="ellipse">
              <a:avLst/>
            </a:prstGeom>
            <a:solidFill>
              <a:srgbClr val="C61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  <p:sp>
          <p:nvSpPr>
            <p:cNvPr id="7" name="타원 6"/>
            <p:cNvSpPr/>
            <p:nvPr/>
          </p:nvSpPr>
          <p:spPr>
            <a:xfrm flipH="1" flipV="1">
              <a:off x="635346" y="143189"/>
              <a:ext cx="177509" cy="17769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 flipH="1" flipV="1">
              <a:off x="-86422" y="625512"/>
              <a:ext cx="177509" cy="177698"/>
            </a:xfrm>
            <a:prstGeom prst="ellipse">
              <a:avLst/>
            </a:prstGeom>
            <a:solidFill>
              <a:srgbClr val="C61E5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/>
          <p:cNvPicPr>
            <a:picLocks noChangeAspect="1"/>
          </p:cNvPicPr>
          <p:nvPr userDrawn="1"/>
        </p:nvPicPr>
        <p:blipFill>
          <a:blip r:embed="rId3" cstate="print"/>
          <a:srcRect l="77364" t="44022" b="39861"/>
          <a:stretch>
            <a:fillRect/>
          </a:stretch>
        </p:blipFill>
        <p:spPr bwMode="auto">
          <a:xfrm>
            <a:off x="8912225" y="6321425"/>
            <a:ext cx="9461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그룹 3"/>
          <p:cNvGrpSpPr>
            <a:grpSpLocks/>
          </p:cNvGrpSpPr>
          <p:nvPr userDrawn="1"/>
        </p:nvGrpSpPr>
        <p:grpSpPr bwMode="auto">
          <a:xfrm>
            <a:off x="-82550" y="-88900"/>
            <a:ext cx="973138" cy="901700"/>
            <a:chOff x="-86422" y="-97972"/>
            <a:chExt cx="899277" cy="901182"/>
          </a:xfrm>
        </p:grpSpPr>
        <p:sp>
          <p:nvSpPr>
            <p:cNvPr id="5" name="타원 4"/>
            <p:cNvSpPr/>
            <p:nvPr/>
          </p:nvSpPr>
          <p:spPr>
            <a:xfrm flipH="1" flipV="1">
              <a:off x="394757" y="-97972"/>
              <a:ext cx="177509" cy="17769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  <p:sp>
          <p:nvSpPr>
            <p:cNvPr id="6" name="타원 5"/>
            <p:cNvSpPr/>
            <p:nvPr/>
          </p:nvSpPr>
          <p:spPr>
            <a:xfrm flipH="1" flipV="1">
              <a:off x="394757" y="143189"/>
              <a:ext cx="177509" cy="177698"/>
            </a:xfrm>
            <a:prstGeom prst="ellipse">
              <a:avLst/>
            </a:prstGeom>
            <a:solidFill>
              <a:srgbClr val="C61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  <p:sp>
          <p:nvSpPr>
            <p:cNvPr id="7" name="타원 6"/>
            <p:cNvSpPr/>
            <p:nvPr/>
          </p:nvSpPr>
          <p:spPr>
            <a:xfrm flipH="1" flipV="1">
              <a:off x="635346" y="143189"/>
              <a:ext cx="177509" cy="17769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 flipH="1" flipV="1">
              <a:off x="-86422" y="625512"/>
              <a:ext cx="177509" cy="177698"/>
            </a:xfrm>
            <a:prstGeom prst="ellipse">
              <a:avLst/>
            </a:prstGeom>
            <a:solidFill>
              <a:srgbClr val="C61E5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/>
          <p:cNvPicPr>
            <a:picLocks noChangeAspect="1"/>
          </p:cNvPicPr>
          <p:nvPr userDrawn="1"/>
        </p:nvPicPr>
        <p:blipFill>
          <a:blip r:embed="rId3" cstate="print"/>
          <a:srcRect l="77364" t="44022" b="39861"/>
          <a:stretch>
            <a:fillRect/>
          </a:stretch>
        </p:blipFill>
        <p:spPr bwMode="auto">
          <a:xfrm>
            <a:off x="8912225" y="6321425"/>
            <a:ext cx="9461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그룹 3"/>
          <p:cNvGrpSpPr>
            <a:grpSpLocks/>
          </p:cNvGrpSpPr>
          <p:nvPr userDrawn="1"/>
        </p:nvGrpSpPr>
        <p:grpSpPr bwMode="auto">
          <a:xfrm>
            <a:off x="-82550" y="-88900"/>
            <a:ext cx="973138" cy="901700"/>
            <a:chOff x="-86422" y="-97972"/>
            <a:chExt cx="899277" cy="901182"/>
          </a:xfrm>
        </p:grpSpPr>
        <p:sp>
          <p:nvSpPr>
            <p:cNvPr id="5" name="타원 4"/>
            <p:cNvSpPr/>
            <p:nvPr/>
          </p:nvSpPr>
          <p:spPr>
            <a:xfrm flipH="1" flipV="1">
              <a:off x="394757" y="-97972"/>
              <a:ext cx="177509" cy="17769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  <p:sp>
          <p:nvSpPr>
            <p:cNvPr id="6" name="타원 5"/>
            <p:cNvSpPr/>
            <p:nvPr/>
          </p:nvSpPr>
          <p:spPr>
            <a:xfrm flipH="1" flipV="1">
              <a:off x="394757" y="143189"/>
              <a:ext cx="177509" cy="177698"/>
            </a:xfrm>
            <a:prstGeom prst="ellipse">
              <a:avLst/>
            </a:prstGeom>
            <a:solidFill>
              <a:srgbClr val="C61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  <p:sp>
          <p:nvSpPr>
            <p:cNvPr id="7" name="타원 6"/>
            <p:cNvSpPr/>
            <p:nvPr/>
          </p:nvSpPr>
          <p:spPr>
            <a:xfrm flipH="1" flipV="1">
              <a:off x="635346" y="143189"/>
              <a:ext cx="177509" cy="17769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 flipH="1" flipV="1">
              <a:off x="-86422" y="625512"/>
              <a:ext cx="177509" cy="177698"/>
            </a:xfrm>
            <a:prstGeom prst="ellipse">
              <a:avLst/>
            </a:prstGeom>
            <a:solidFill>
              <a:srgbClr val="C61E5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/>
          <p:cNvPicPr>
            <a:picLocks noChangeAspect="1"/>
          </p:cNvPicPr>
          <p:nvPr userDrawn="1"/>
        </p:nvPicPr>
        <p:blipFill>
          <a:blip r:embed="rId3" cstate="print"/>
          <a:srcRect l="77364" t="44022" b="39861"/>
          <a:stretch>
            <a:fillRect/>
          </a:stretch>
        </p:blipFill>
        <p:spPr bwMode="auto">
          <a:xfrm>
            <a:off x="8912225" y="6321425"/>
            <a:ext cx="9461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그룹 3"/>
          <p:cNvGrpSpPr>
            <a:grpSpLocks/>
          </p:cNvGrpSpPr>
          <p:nvPr userDrawn="1"/>
        </p:nvGrpSpPr>
        <p:grpSpPr bwMode="auto">
          <a:xfrm>
            <a:off x="-82550" y="-88900"/>
            <a:ext cx="973138" cy="901700"/>
            <a:chOff x="-86422" y="-97972"/>
            <a:chExt cx="899277" cy="901182"/>
          </a:xfrm>
        </p:grpSpPr>
        <p:sp>
          <p:nvSpPr>
            <p:cNvPr id="5" name="타원 4"/>
            <p:cNvSpPr/>
            <p:nvPr/>
          </p:nvSpPr>
          <p:spPr>
            <a:xfrm flipH="1" flipV="1">
              <a:off x="394757" y="-97972"/>
              <a:ext cx="177509" cy="17769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  <p:sp>
          <p:nvSpPr>
            <p:cNvPr id="6" name="타원 5"/>
            <p:cNvSpPr/>
            <p:nvPr/>
          </p:nvSpPr>
          <p:spPr>
            <a:xfrm flipH="1" flipV="1">
              <a:off x="394757" y="143189"/>
              <a:ext cx="177509" cy="177698"/>
            </a:xfrm>
            <a:prstGeom prst="ellipse">
              <a:avLst/>
            </a:prstGeom>
            <a:solidFill>
              <a:srgbClr val="C61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  <p:sp>
          <p:nvSpPr>
            <p:cNvPr id="7" name="타원 6"/>
            <p:cNvSpPr/>
            <p:nvPr/>
          </p:nvSpPr>
          <p:spPr>
            <a:xfrm flipH="1" flipV="1">
              <a:off x="635346" y="143189"/>
              <a:ext cx="177509" cy="17769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 flipH="1" flipV="1">
              <a:off x="-86422" y="625512"/>
              <a:ext cx="177509" cy="177698"/>
            </a:xfrm>
            <a:prstGeom prst="ellipse">
              <a:avLst/>
            </a:prstGeom>
            <a:solidFill>
              <a:srgbClr val="C61E5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/>
          <p:cNvPicPr>
            <a:picLocks noChangeAspect="1"/>
          </p:cNvPicPr>
          <p:nvPr userDrawn="1"/>
        </p:nvPicPr>
        <p:blipFill>
          <a:blip r:embed="rId3" cstate="print"/>
          <a:srcRect l="77364" t="44022" b="39861"/>
          <a:stretch>
            <a:fillRect/>
          </a:stretch>
        </p:blipFill>
        <p:spPr bwMode="auto">
          <a:xfrm>
            <a:off x="8912225" y="6321425"/>
            <a:ext cx="9461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그룹 3"/>
          <p:cNvGrpSpPr>
            <a:grpSpLocks/>
          </p:cNvGrpSpPr>
          <p:nvPr userDrawn="1"/>
        </p:nvGrpSpPr>
        <p:grpSpPr bwMode="auto">
          <a:xfrm>
            <a:off x="-82550" y="-88900"/>
            <a:ext cx="973138" cy="901700"/>
            <a:chOff x="-86422" y="-97972"/>
            <a:chExt cx="899277" cy="901182"/>
          </a:xfrm>
        </p:grpSpPr>
        <p:sp>
          <p:nvSpPr>
            <p:cNvPr id="5" name="타원 4"/>
            <p:cNvSpPr/>
            <p:nvPr/>
          </p:nvSpPr>
          <p:spPr>
            <a:xfrm flipH="1" flipV="1">
              <a:off x="394757" y="-97972"/>
              <a:ext cx="177509" cy="17769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  <p:sp>
          <p:nvSpPr>
            <p:cNvPr id="6" name="타원 5"/>
            <p:cNvSpPr/>
            <p:nvPr/>
          </p:nvSpPr>
          <p:spPr>
            <a:xfrm flipH="1" flipV="1">
              <a:off x="394757" y="143189"/>
              <a:ext cx="177509" cy="177698"/>
            </a:xfrm>
            <a:prstGeom prst="ellipse">
              <a:avLst/>
            </a:prstGeom>
            <a:solidFill>
              <a:srgbClr val="C61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  <p:sp>
          <p:nvSpPr>
            <p:cNvPr id="7" name="타원 6"/>
            <p:cNvSpPr/>
            <p:nvPr/>
          </p:nvSpPr>
          <p:spPr>
            <a:xfrm flipH="1" flipV="1">
              <a:off x="635346" y="143189"/>
              <a:ext cx="177509" cy="17769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 flipH="1" flipV="1">
              <a:off x="-86422" y="625512"/>
              <a:ext cx="177509" cy="177698"/>
            </a:xfrm>
            <a:prstGeom prst="ellipse">
              <a:avLst/>
            </a:prstGeom>
            <a:solidFill>
              <a:srgbClr val="C61E5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/>
          <p:cNvPicPr>
            <a:picLocks noChangeAspect="1"/>
          </p:cNvPicPr>
          <p:nvPr userDrawn="1"/>
        </p:nvPicPr>
        <p:blipFill>
          <a:blip r:embed="rId3" cstate="print"/>
          <a:srcRect l="77364" t="44022" b="39861"/>
          <a:stretch>
            <a:fillRect/>
          </a:stretch>
        </p:blipFill>
        <p:spPr bwMode="auto">
          <a:xfrm>
            <a:off x="8912225" y="6321425"/>
            <a:ext cx="9461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그룹 3"/>
          <p:cNvGrpSpPr>
            <a:grpSpLocks/>
          </p:cNvGrpSpPr>
          <p:nvPr userDrawn="1"/>
        </p:nvGrpSpPr>
        <p:grpSpPr bwMode="auto">
          <a:xfrm>
            <a:off x="-82550" y="-88900"/>
            <a:ext cx="973138" cy="901700"/>
            <a:chOff x="-86422" y="-97972"/>
            <a:chExt cx="899277" cy="901182"/>
          </a:xfrm>
        </p:grpSpPr>
        <p:sp>
          <p:nvSpPr>
            <p:cNvPr id="5" name="타원 4"/>
            <p:cNvSpPr/>
            <p:nvPr/>
          </p:nvSpPr>
          <p:spPr>
            <a:xfrm flipH="1" flipV="1">
              <a:off x="394757" y="-97972"/>
              <a:ext cx="177509" cy="17769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  <p:sp>
          <p:nvSpPr>
            <p:cNvPr id="6" name="타원 5"/>
            <p:cNvSpPr/>
            <p:nvPr/>
          </p:nvSpPr>
          <p:spPr>
            <a:xfrm flipH="1" flipV="1">
              <a:off x="394757" y="143189"/>
              <a:ext cx="177509" cy="177698"/>
            </a:xfrm>
            <a:prstGeom prst="ellipse">
              <a:avLst/>
            </a:prstGeom>
            <a:solidFill>
              <a:srgbClr val="C61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  <p:sp>
          <p:nvSpPr>
            <p:cNvPr id="7" name="타원 6"/>
            <p:cNvSpPr/>
            <p:nvPr/>
          </p:nvSpPr>
          <p:spPr>
            <a:xfrm flipH="1" flipV="1">
              <a:off x="635346" y="143189"/>
              <a:ext cx="177509" cy="17769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 flipH="1" flipV="1">
              <a:off x="-86422" y="625512"/>
              <a:ext cx="177509" cy="177698"/>
            </a:xfrm>
            <a:prstGeom prst="ellipse">
              <a:avLst/>
            </a:prstGeom>
            <a:solidFill>
              <a:srgbClr val="C61E5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spcBef>
                <a:spcPct val="50000"/>
              </a:spcBef>
              <a:buFontTx/>
              <a:buChar char="•"/>
              <a:defRPr b="1"/>
            </a:lvl1pPr>
          </a:lstStyle>
          <a:p>
            <a:pPr>
              <a:defRPr/>
            </a:pPr>
            <a:fld id="{9454A59C-E498-4B54-83F1-70B504EB6BFD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/7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spcBef>
                <a:spcPct val="50000"/>
              </a:spcBef>
              <a:buFontTx/>
              <a:buChar char="•"/>
              <a:defRPr b="1"/>
            </a:lvl1pPr>
          </a:lstStyle>
          <a:p>
            <a:pPr>
              <a:defRPr/>
            </a:pPr>
            <a:fld id="{BEBFB5DA-A134-4037-9E18-E143526603DB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/7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spcBef>
                <a:spcPct val="50000"/>
              </a:spcBef>
              <a:buFontTx/>
              <a:buChar char="•"/>
              <a:defRPr b="1"/>
            </a:lvl1pPr>
          </a:lstStyle>
          <a:p>
            <a:pPr>
              <a:defRPr/>
            </a:pPr>
            <a:fld id="{6FC63C78-CC19-4998-B140-B71F68DC87AE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/7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spcBef>
                <a:spcPct val="50000"/>
              </a:spcBef>
              <a:buFontTx/>
              <a:buChar char="•"/>
              <a:defRPr b="1"/>
            </a:lvl1pPr>
          </a:lstStyle>
          <a:p>
            <a:pPr>
              <a:defRPr/>
            </a:pPr>
            <a:fld id="{50442C57-C0DA-42AA-B21F-9F9FCA55DA3A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/7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spcBef>
                <a:spcPct val="50000"/>
              </a:spcBef>
              <a:buFontTx/>
              <a:buChar char="•"/>
              <a:defRPr b="1"/>
            </a:lvl1pPr>
          </a:lstStyle>
          <a:p>
            <a:pPr>
              <a:defRPr/>
            </a:pPr>
            <a:fld id="{D9F0E3B5-764D-4403-AC68-3D85BC498C5F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/7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spcBef>
                <a:spcPct val="50000"/>
              </a:spcBef>
              <a:buFontTx/>
              <a:buChar char="•"/>
              <a:defRPr b="1"/>
            </a:lvl1pPr>
          </a:lstStyle>
          <a:p>
            <a:pPr>
              <a:defRPr/>
            </a:pPr>
            <a:fld id="{9197FF0E-13D1-4F1A-AAF3-0285F715D749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/7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spcBef>
                <a:spcPct val="50000"/>
              </a:spcBef>
              <a:buFontTx/>
              <a:buChar char="•"/>
              <a:defRPr b="1"/>
            </a:lvl1pPr>
          </a:lstStyle>
          <a:p>
            <a:pPr>
              <a:defRPr/>
            </a:pPr>
            <a:fld id="{65647A2E-E3CE-4E10-BA05-DAF8A7806B91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/7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spcBef>
                <a:spcPct val="50000"/>
              </a:spcBef>
              <a:buFontTx/>
              <a:buChar char="•"/>
              <a:defRPr b="1"/>
            </a:lvl1pPr>
          </a:lstStyle>
          <a:p>
            <a:pPr>
              <a:defRPr/>
            </a:pPr>
            <a:fld id="{14472368-5DCE-4F51-9421-48793514AC0D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/7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spcBef>
                <a:spcPct val="50000"/>
              </a:spcBef>
              <a:buFontTx/>
              <a:buChar char="•"/>
              <a:defRPr b="1"/>
            </a:lvl1pPr>
          </a:lstStyle>
          <a:p>
            <a:pPr>
              <a:defRPr/>
            </a:pPr>
            <a:fld id="{34B5FB54-B070-4A14-8DF0-6CD154944B6D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spcBef>
                <a:spcPct val="50000"/>
              </a:spcBef>
              <a:buFontTx/>
              <a:buChar char="•"/>
              <a:defRPr b="1"/>
            </a:lvl1pPr>
          </a:lstStyle>
          <a:p>
            <a:pPr>
              <a:defRPr/>
            </a:pPr>
            <a:fld id="{99A6AA74-EE8D-429D-94F5-06C219EB0ED8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spcBef>
                <a:spcPct val="50000"/>
              </a:spcBef>
              <a:buFontTx/>
              <a:buChar char="•"/>
              <a:defRPr b="1"/>
            </a:lvl1pPr>
          </a:lstStyle>
          <a:p>
            <a:pPr>
              <a:defRPr/>
            </a:pPr>
            <a:fld id="{0A6195AD-FB04-4E1A-87ED-7942284BCC56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95300" y="274638"/>
            <a:ext cx="89154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spcBef>
                <a:spcPct val="50000"/>
              </a:spcBef>
              <a:buFontTx/>
              <a:buChar char="•"/>
              <a:defRPr b="1"/>
            </a:lvl1pPr>
          </a:lstStyle>
          <a:p>
            <a:pPr>
              <a:defRPr/>
            </a:pPr>
            <a:fld id="{AE431444-6071-47DF-BB6A-EF016477FB19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dirty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95300" y="274638"/>
            <a:ext cx="89154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" y="0"/>
            <a:ext cx="8913440" cy="476672"/>
          </a:xfrm>
          <a:prstGeom prst="rect">
            <a:avLst/>
          </a:prstGeom>
        </p:spPr>
        <p:txBody>
          <a:bodyPr anchor="ctr"/>
          <a:lstStyle>
            <a:lvl1pPr algn="l">
              <a:defRPr sz="1800">
                <a:latin typeface="HY견고딕" pitchFamily="18" charset="-127"/>
                <a:ea typeface="HY견고딕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128589" y="620713"/>
            <a:ext cx="9648825" cy="5616575"/>
          </a:xfrm>
          <a:prstGeom prst="rect">
            <a:avLst/>
          </a:prstGeom>
        </p:spPr>
        <p:txBody>
          <a:bodyPr/>
          <a:lstStyle>
            <a:lvl1pPr>
              <a:defRPr sz="1400" b="1">
                <a:latin typeface="Arial" pitchFamily="34" charset="0"/>
                <a:ea typeface="돋움" pitchFamily="50" charset="-127"/>
                <a:cs typeface="Arial" pitchFamily="34" charset="0"/>
              </a:defRPr>
            </a:lvl1pPr>
            <a:lvl2pPr>
              <a:buFont typeface="+mj-lt"/>
              <a:buAutoNum type="arabicPeriod"/>
              <a:defRPr sz="1200">
                <a:latin typeface="Arial" pitchFamily="34" charset="0"/>
                <a:ea typeface="돋움" pitchFamily="50" charset="-127"/>
                <a:cs typeface="Arial" pitchFamily="34" charset="0"/>
              </a:defRPr>
            </a:lvl2pPr>
            <a:lvl3pPr>
              <a:buFont typeface="Wingdings" pitchFamily="2" charset="2"/>
              <a:buChar char="§"/>
              <a:defRPr sz="1200">
                <a:latin typeface="Arial" pitchFamily="34" charset="0"/>
                <a:ea typeface="돋움" pitchFamily="50" charset="-127"/>
                <a:cs typeface="Arial" pitchFamily="34" charset="0"/>
              </a:defRPr>
            </a:lvl3pPr>
            <a:lvl4pPr>
              <a:buFont typeface="Wingdings" pitchFamily="2" charset="2"/>
              <a:buChar char="§"/>
              <a:defRPr sz="1100">
                <a:latin typeface="Arial" pitchFamily="34" charset="0"/>
                <a:ea typeface="돋움" pitchFamily="50" charset="-127"/>
                <a:cs typeface="Arial" pitchFamily="34" charset="0"/>
              </a:defRPr>
            </a:lvl4pPr>
            <a:lvl5pPr>
              <a:buFont typeface="Wingdings" pitchFamily="2" charset="2"/>
              <a:buChar char="§"/>
              <a:defRPr sz="1100">
                <a:latin typeface="Arial" pitchFamily="34" charset="0"/>
                <a:ea typeface="돋움" pitchFamily="50" charset="-127"/>
                <a:cs typeface="Arial" pitchFamily="34" charset="0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369665" name="think-cell Slide" r:id="rId3" imgW="360" imgH="360" progId="">
              <p:embed/>
            </p:oleObj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369666" name="think-cell Slide" r:id="rId4" imgW="360" imgH="360" progId="">
              <p:embed/>
            </p:oleObj>
          </a:graphicData>
        </a:graphic>
      </p:graphicFrame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370689" name="think-cell Slide" r:id="rId3" imgW="360" imgH="360" progId="">
              <p:embed/>
            </p:oleObj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370690" name="think-cell Slide" r:id="rId4" imgW="360" imgH="360" progId="">
              <p:embed/>
            </p:oleObj>
          </a:graphicData>
        </a:graphic>
      </p:graphicFrame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371713" name="think-cell Slide" r:id="rId3" imgW="360" imgH="360" progId="">
              <p:embed/>
            </p:oleObj>
          </a:graphicData>
        </a:graphic>
      </p:graphicFrame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371714" name="think-cell Slide" r:id="rId4" imgW="360" imgH="360" progId="">
              <p:embed/>
            </p:oleObj>
          </a:graphicData>
        </a:graphic>
      </p:graphicFrame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95300" y="274639"/>
            <a:ext cx="89154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372737" name="think-cell Slide" r:id="rId4" imgW="270" imgH="270" progId="">
              <p:embed/>
            </p:oleObj>
          </a:graphicData>
        </a:graphic>
      </p:graphicFrame>
      <p:cxnSp>
        <p:nvCxnSpPr>
          <p:cNvPr id="3" name="직선 연결선 14"/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0" y="457200"/>
            <a:ext cx="9906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436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198" indent="0" algn="ctr">
              <a:buNone/>
              <a:defRPr/>
            </a:lvl2pPr>
            <a:lvl3pPr marL="914395" indent="0" algn="ctr">
              <a:buNone/>
              <a:defRPr/>
            </a:lvl3pPr>
            <a:lvl4pPr marL="1371592" indent="0" algn="ctr">
              <a:buNone/>
              <a:defRPr/>
            </a:lvl4pPr>
            <a:lvl5pPr marL="1828789" indent="0" algn="ctr">
              <a:buNone/>
              <a:defRPr/>
            </a:lvl5pPr>
            <a:lvl6pPr marL="2285987" indent="0" algn="ctr">
              <a:buNone/>
              <a:defRPr/>
            </a:lvl6pPr>
            <a:lvl7pPr marL="2743184" indent="0" algn="ctr">
              <a:buNone/>
              <a:defRPr/>
            </a:lvl7pPr>
            <a:lvl8pPr marL="3200382" indent="0" algn="ctr">
              <a:buNone/>
              <a:defRPr/>
            </a:lvl8pPr>
            <a:lvl9pPr marL="3657579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7"/>
          <p:cNvCxnSpPr/>
          <p:nvPr/>
        </p:nvCxnSpPr>
        <p:spPr>
          <a:xfrm>
            <a:off x="0" y="508000"/>
            <a:ext cx="990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3481" y="121643"/>
            <a:ext cx="2728311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>
              <a:defRPr sz="2000" b="1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839491" y="213974"/>
            <a:ext cx="2794034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r">
              <a:buFontTx/>
              <a:buNone/>
              <a:defRPr sz="1400" b="1"/>
            </a:lvl1pPr>
            <a:lvl2pPr algn="l">
              <a:defRPr sz="1600"/>
            </a:lvl2pPr>
            <a:lvl3pPr algn="l">
              <a:defRPr sz="16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4768850" y="6638925"/>
            <a:ext cx="333375" cy="153988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1" latinLnBrk="1" hangingPunct="1">
              <a:spcBef>
                <a:spcPct val="50000"/>
              </a:spcBef>
              <a:buFontTx/>
              <a:buChar char="•"/>
              <a:defRPr kumimoji="0" sz="1000">
                <a:solidFill>
                  <a:prstClr val="black"/>
                </a:solidFill>
                <a:latin typeface="Arial" charset="0"/>
                <a:ea typeface="돋움" pitchFamily="50" charset="-127"/>
                <a:cs typeface="+mn-cs"/>
              </a:defRPr>
            </a:lvl1pPr>
          </a:lstStyle>
          <a:p>
            <a:pPr>
              <a:defRPr/>
            </a:pPr>
            <a:fld id="{0CBF9A8C-8C47-4AAB-9403-1596AA967757}" type="slidenum">
              <a:rPr lang="ko-KR" altLang="en-US"/>
              <a:pPr>
                <a:defRPr/>
              </a:pPr>
              <a:t>‹#›</a:t>
            </a:fld>
            <a:r>
              <a:rPr lang="en-US" altLang="ko-KR"/>
              <a:t>/11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/>
          <p:cNvPicPr>
            <a:picLocks noChangeAspect="1"/>
          </p:cNvPicPr>
          <p:nvPr userDrawn="1"/>
        </p:nvPicPr>
        <p:blipFill>
          <a:blip r:embed="rId3" cstate="print"/>
          <a:srcRect l="77364" t="44022" b="39861"/>
          <a:stretch>
            <a:fillRect/>
          </a:stretch>
        </p:blipFill>
        <p:spPr bwMode="auto">
          <a:xfrm>
            <a:off x="8912225" y="6321425"/>
            <a:ext cx="9461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그룹 3"/>
          <p:cNvGrpSpPr>
            <a:grpSpLocks/>
          </p:cNvGrpSpPr>
          <p:nvPr userDrawn="1"/>
        </p:nvGrpSpPr>
        <p:grpSpPr bwMode="auto">
          <a:xfrm>
            <a:off x="-82550" y="-88900"/>
            <a:ext cx="973138" cy="901700"/>
            <a:chOff x="-86422" y="-97972"/>
            <a:chExt cx="899277" cy="901182"/>
          </a:xfrm>
        </p:grpSpPr>
        <p:sp>
          <p:nvSpPr>
            <p:cNvPr id="5" name="타원 4"/>
            <p:cNvSpPr/>
            <p:nvPr/>
          </p:nvSpPr>
          <p:spPr>
            <a:xfrm flipH="1" flipV="1">
              <a:off x="394757" y="-97972"/>
              <a:ext cx="177509" cy="17769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  <p:sp>
          <p:nvSpPr>
            <p:cNvPr id="6" name="타원 5"/>
            <p:cNvSpPr/>
            <p:nvPr/>
          </p:nvSpPr>
          <p:spPr>
            <a:xfrm flipH="1" flipV="1">
              <a:off x="394757" y="143189"/>
              <a:ext cx="177509" cy="177698"/>
            </a:xfrm>
            <a:prstGeom prst="ellipse">
              <a:avLst/>
            </a:prstGeom>
            <a:solidFill>
              <a:srgbClr val="C61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  <p:sp>
          <p:nvSpPr>
            <p:cNvPr id="7" name="타원 6"/>
            <p:cNvSpPr/>
            <p:nvPr/>
          </p:nvSpPr>
          <p:spPr>
            <a:xfrm flipH="1" flipV="1">
              <a:off x="635346" y="143189"/>
              <a:ext cx="177509" cy="17769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 flipH="1" flipV="1">
              <a:off x="-86422" y="625512"/>
              <a:ext cx="177509" cy="177698"/>
            </a:xfrm>
            <a:prstGeom prst="ellipse">
              <a:avLst/>
            </a:prstGeom>
            <a:solidFill>
              <a:srgbClr val="C61E5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en-US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vmlDrawing" Target="../drawings/vmlDrawing1.v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 noChangeArrowheads="1"/>
          </p:cNvPicPr>
          <p:nvPr userDrawn="1"/>
        </p:nvPicPr>
        <p:blipFill>
          <a:blip r:embed="rId19" cstate="print"/>
          <a:srcRect b="6294"/>
          <a:stretch>
            <a:fillRect/>
          </a:stretch>
        </p:blipFill>
        <p:spPr bwMode="auto">
          <a:xfrm>
            <a:off x="9064625" y="34925"/>
            <a:ext cx="76200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2" descr="D:\●2012\업무계획수립\과제별\슬로건 변경안\신규 Visual파일들\LGE Slogan 2012_Text_PPT용.jpg"/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73050" y="6600825"/>
            <a:ext cx="2879725" cy="16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Line 14"/>
          <p:cNvSpPr>
            <a:spLocks noChangeShapeType="1"/>
          </p:cNvSpPr>
          <p:nvPr userDrawn="1"/>
        </p:nvSpPr>
        <p:spPr bwMode="auto">
          <a:xfrm>
            <a:off x="0" y="534988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latinLnBrk="1">
              <a:spcBef>
                <a:spcPct val="50000"/>
              </a:spcBef>
              <a:buFontTx/>
              <a:buChar char="•"/>
              <a:defRPr/>
            </a:pPr>
            <a:endParaRPr lang="ko-KR" altLang="en-US">
              <a:ea typeface="돋움" pitchFamily="50" charset="-127"/>
              <a:cs typeface="+mn-cs"/>
            </a:endParaRPr>
          </a:p>
        </p:txBody>
      </p:sp>
      <p:sp>
        <p:nvSpPr>
          <p:cNvPr id="16" name="Line 21"/>
          <p:cNvSpPr>
            <a:spLocks noChangeShapeType="1"/>
          </p:cNvSpPr>
          <p:nvPr userDrawn="1"/>
        </p:nvSpPr>
        <p:spPr bwMode="auto">
          <a:xfrm>
            <a:off x="0" y="6453188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latinLnBrk="1">
              <a:spcBef>
                <a:spcPct val="50000"/>
              </a:spcBef>
              <a:buFontTx/>
              <a:buChar char="•"/>
              <a:defRPr/>
            </a:pPr>
            <a:endParaRPr lang="ko-KR" altLang="en-US">
              <a:ea typeface="돋움" pitchFamily="50" charset="-127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12" r:id="rId1"/>
    <p:sldLayoutId id="2147486113" r:id="rId2"/>
    <p:sldLayoutId id="2147486114" r:id="rId3"/>
    <p:sldLayoutId id="2147486115" r:id="rId4"/>
    <p:sldLayoutId id="2147486116" r:id="rId5"/>
    <p:sldLayoutId id="2147486117" r:id="rId6"/>
    <p:sldLayoutId id="2147486118" r:id="rId7"/>
    <p:sldLayoutId id="2147486139" r:id="rId8"/>
    <p:sldLayoutId id="2147486140" r:id="rId9"/>
    <p:sldLayoutId id="2147486141" r:id="rId10"/>
    <p:sldLayoutId id="2147486142" r:id="rId11"/>
    <p:sldLayoutId id="2147486143" r:id="rId12"/>
    <p:sldLayoutId id="2147486144" r:id="rId13"/>
    <p:sldLayoutId id="2147486145" r:id="rId14"/>
    <p:sldLayoutId id="2147486146" r:id="rId15"/>
    <p:sldLayoutId id="2147486147" r:id="rId16"/>
    <p:sldLayoutId id="2147486148" r:id="rId1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Tahoma" pitchFamily="34" charset="0"/>
          <a:ea typeface="굴림" pitchFamily="50" charset="-127"/>
          <a:cs typeface="Arial" charset="0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Tahoma" pitchFamily="34" charset="0"/>
          <a:ea typeface="굴림" pitchFamily="50" charset="-127"/>
          <a:cs typeface="Arial" charset="0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Tahoma" pitchFamily="34" charset="0"/>
          <a:ea typeface="굴림" pitchFamily="50" charset="-127"/>
          <a:cs typeface="Arial" charset="0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Tahoma" pitchFamily="34" charset="0"/>
          <a:ea typeface="굴림" pitchFamily="50" charset="-127"/>
          <a:cs typeface="Arial" charset="0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Tahoma" pitchFamily="34" charset="0"/>
          <a:ea typeface="굴림" pitchFamily="50" charset="-127"/>
          <a:cs typeface="Arial" charset="0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Tahoma" pitchFamily="34" charset="0"/>
          <a:ea typeface="굴림" pitchFamily="50" charset="-127"/>
          <a:cs typeface="Arial" charset="0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Tahoma" pitchFamily="34" charset="0"/>
          <a:ea typeface="굴림" pitchFamily="50" charset="-127"/>
          <a:cs typeface="Arial" charset="0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Tahoma" pitchFamily="34" charset="0"/>
          <a:ea typeface="굴림" pitchFamily="50" charset="-127"/>
          <a:cs typeface="Arial" charset="0"/>
        </a:defRPr>
      </a:lvl9pPr>
    </p:titleStyle>
    <p:bodyStyle>
      <a:lvl1pPr marL="342900" indent="-342900" algn="r" rtl="0" eaLnBrk="0" fontAlgn="base" latinLnBrk="1" hangingPunct="0">
        <a:spcBef>
          <a:spcPct val="20000"/>
        </a:spcBef>
        <a:spcAft>
          <a:spcPct val="0"/>
        </a:spcAft>
        <a:defRPr kumimoji="1" sz="1400" b="1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/>
          <p:cNvSpPr>
            <a:spLocks noChangeShapeType="1"/>
          </p:cNvSpPr>
          <p:nvPr/>
        </p:nvSpPr>
        <p:spPr bwMode="auto">
          <a:xfrm>
            <a:off x="0" y="549275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latinLnBrk="1">
              <a:defRPr/>
            </a:pPr>
            <a:endParaRPr lang="ko-KR" altLang="en-US" sz="1800" b="0" dirty="0">
              <a:solidFill>
                <a:srgbClr val="000000"/>
              </a:solidFill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9459" name="Picture 2" descr="D:\●2012\업무계획수립\과제별\슬로건 변경안\신규 Visual파일들\LGE Slogan 2012_Text_PPT용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050" y="6600825"/>
            <a:ext cx="2879725" cy="16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9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64625" y="34925"/>
            <a:ext cx="76200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Line 21"/>
          <p:cNvSpPr>
            <a:spLocks noChangeShapeType="1"/>
          </p:cNvSpPr>
          <p:nvPr userDrawn="1"/>
        </p:nvSpPr>
        <p:spPr bwMode="auto">
          <a:xfrm>
            <a:off x="0" y="6453188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latinLnBrk="1">
              <a:defRPr/>
            </a:pPr>
            <a:endParaRPr lang="ko-KR" altLang="en-US" sz="1800" b="0" dirty="0">
              <a:solidFill>
                <a:srgbClr val="000000"/>
              </a:solidFill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8438" name="Rectangle 16"/>
          <p:cNvSpPr>
            <a:spLocks noChangeArrowheads="1"/>
          </p:cNvSpPr>
          <p:nvPr userDrawn="1"/>
        </p:nvSpPr>
        <p:spPr bwMode="auto">
          <a:xfrm>
            <a:off x="4081463" y="138113"/>
            <a:ext cx="1822450" cy="307975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CC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kumimoji="0" lang="en-US" altLang="ko-KR" sz="1400" b="0">
                <a:solidFill>
                  <a:srgbClr val="CC0000"/>
                </a:solidFill>
                <a:latin typeface="Arial" pitchFamily="34" charset="0"/>
                <a:ea typeface="돋움" pitchFamily="50" charset="-127"/>
                <a:cs typeface="+mn-cs"/>
              </a:rPr>
              <a:t>Internal Use Only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19" r:id="rId1"/>
    <p:sldLayoutId id="2147486120" r:id="rId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굴림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  <a:cs typeface="굴림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  <a:cs typeface="굴림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  <a:cs typeface="굴림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  <a:cs typeface="굴림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굴림"/>
        </a:defRPr>
      </a:lvl1pPr>
      <a:lvl2pPr marL="742950" indent="-284163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굴림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굴림"/>
        </a:defRPr>
      </a:lvl3pPr>
      <a:lvl4pPr marL="1598613" indent="-22542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굴림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굴림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Line 5"/>
          <p:cNvSpPr>
            <a:spLocks noChangeShapeType="1"/>
          </p:cNvSpPr>
          <p:nvPr/>
        </p:nvSpPr>
        <p:spPr bwMode="auto">
          <a:xfrm>
            <a:off x="0" y="549275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latinLnBrk="1">
              <a:defRPr/>
            </a:pPr>
            <a:endParaRPr lang="ko-KR" altLang="en-US" sz="1800" b="0">
              <a:solidFill>
                <a:srgbClr val="000000"/>
              </a:solidFill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64533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21238" y="6481763"/>
            <a:ext cx="4699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latinLnBrk="0">
              <a:spcBef>
                <a:spcPct val="0"/>
              </a:spcBef>
              <a:buFontTx/>
              <a:buNone/>
              <a:defRPr kumimoji="0" sz="1100" b="0">
                <a:solidFill>
                  <a:srgbClr val="000000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</a:lstStyle>
          <a:p>
            <a:pPr>
              <a:defRPr/>
            </a:pPr>
            <a:fld id="{8DA64040-2110-4234-BDCE-B33831DB270D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/7</a:t>
            </a:r>
          </a:p>
        </p:txBody>
      </p:sp>
      <p:pic>
        <p:nvPicPr>
          <p:cNvPr id="22532" name="Picture 2" descr="D:\●2012\업무계획수립\과제별\슬로건 변경안\신규 Visual파일들\LGE Slogan 2012_Text_PPT용.jp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73050" y="6600825"/>
            <a:ext cx="2879725" cy="16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9"/>
          <p:cNvPicPr>
            <a:picLocks noChangeAspect="1" noChangeArrowheads="1"/>
          </p:cNvPicPr>
          <p:nvPr userDrawn="1"/>
        </p:nvPicPr>
        <p:blipFill>
          <a:blip r:embed="rId15" cstate="print"/>
          <a:srcRect b="6294"/>
          <a:stretch>
            <a:fillRect/>
          </a:stretch>
        </p:blipFill>
        <p:spPr bwMode="auto">
          <a:xfrm>
            <a:off x="9064625" y="34925"/>
            <a:ext cx="76200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2" name="Line 21"/>
          <p:cNvSpPr>
            <a:spLocks noChangeShapeType="1"/>
          </p:cNvSpPr>
          <p:nvPr userDrawn="1"/>
        </p:nvSpPr>
        <p:spPr bwMode="auto">
          <a:xfrm>
            <a:off x="0" y="6453188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latinLnBrk="1">
              <a:defRPr/>
            </a:pPr>
            <a:endParaRPr lang="ko-KR" altLang="en-US" sz="1800" b="0">
              <a:solidFill>
                <a:srgbClr val="000000"/>
              </a:solidFill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49" r:id="rId1"/>
    <p:sldLayoutId id="2147486150" r:id="rId2"/>
    <p:sldLayoutId id="2147486151" r:id="rId3"/>
    <p:sldLayoutId id="2147486152" r:id="rId4"/>
    <p:sldLayoutId id="2147486153" r:id="rId5"/>
    <p:sldLayoutId id="2147486154" r:id="rId6"/>
    <p:sldLayoutId id="2147486155" r:id="rId7"/>
    <p:sldLayoutId id="2147486156" r:id="rId8"/>
    <p:sldLayoutId id="2147486157" r:id="rId9"/>
    <p:sldLayoutId id="2147486158" r:id="rId10"/>
    <p:sldLayoutId id="2147486159" r:id="rId11"/>
    <p:sldLayoutId id="2147486160" r:id="rId1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굴림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  <a:cs typeface="굴림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  <a:cs typeface="굴림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  <a:cs typeface="굴림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  <a:cs typeface="굴림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굴림"/>
        </a:defRPr>
      </a:lvl1pPr>
      <a:lvl2pPr marL="742950" indent="-284163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굴림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굴림"/>
        </a:defRPr>
      </a:lvl3pPr>
      <a:lvl4pPr marL="1598613" indent="-22542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굴림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굴림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/>
          <p:cNvSpPr>
            <a:spLocks noChangeShapeType="1"/>
          </p:cNvSpPr>
          <p:nvPr/>
        </p:nvSpPr>
        <p:spPr bwMode="auto">
          <a:xfrm>
            <a:off x="0" y="549275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latinLnBrk="1">
              <a:defRPr/>
            </a:pPr>
            <a:endParaRPr lang="ko-KR" altLang="en-US" sz="1800" b="0" dirty="0">
              <a:solidFill>
                <a:srgbClr val="000000"/>
              </a:solidFill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35843" name="Picture 2" descr="D:\●2012\업무계획수립\과제별\슬로건 변경안\신규 Visual파일들\LGE Slogan 2012_Text_PPT용.jp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73050" y="6600825"/>
            <a:ext cx="2879725" cy="16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9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064625" y="34925"/>
            <a:ext cx="76200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Line 21"/>
          <p:cNvSpPr>
            <a:spLocks noChangeShapeType="1"/>
          </p:cNvSpPr>
          <p:nvPr userDrawn="1"/>
        </p:nvSpPr>
        <p:spPr bwMode="auto">
          <a:xfrm>
            <a:off x="0" y="6453188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latinLnBrk="1">
              <a:defRPr/>
            </a:pPr>
            <a:endParaRPr lang="ko-KR" altLang="en-US" sz="1800" b="0" dirty="0">
              <a:solidFill>
                <a:srgbClr val="000000"/>
              </a:solidFill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21" r:id="rId1"/>
    <p:sldLayoutId id="2147486122" r:id="rId2"/>
    <p:sldLayoutId id="2147486123" r:id="rId3"/>
    <p:sldLayoutId id="2147486124" r:id="rId4"/>
    <p:sldLayoutId id="2147486125" r:id="rId5"/>
    <p:sldLayoutId id="2147486126" r:id="rId6"/>
    <p:sldLayoutId id="2147486127" r:id="rId7"/>
    <p:sldLayoutId id="2147486128" r:id="rId8"/>
    <p:sldLayoutId id="2147486129" r:id="rId9"/>
    <p:sldLayoutId id="2147486130" r:id="rId10"/>
    <p:sldLayoutId id="2147486131" r:id="rId11"/>
    <p:sldLayoutId id="2147486132" r:id="rId12"/>
    <p:sldLayoutId id="2147486133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굴림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  <a:cs typeface="굴림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  <a:cs typeface="굴림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  <a:cs typeface="굴림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  <a:cs typeface="굴림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굴림"/>
        </a:defRPr>
      </a:lvl1pPr>
      <a:lvl2pPr marL="742950" indent="-284163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굴림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굴림"/>
        </a:defRPr>
      </a:lvl3pPr>
      <a:lvl4pPr marL="1598613" indent="-22542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굴림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굴림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/>
          <p:cNvSpPr>
            <a:spLocks noChangeShapeType="1"/>
          </p:cNvSpPr>
          <p:nvPr/>
        </p:nvSpPr>
        <p:spPr bwMode="auto">
          <a:xfrm>
            <a:off x="0" y="549275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latinLnBrk="1">
              <a:defRPr/>
            </a:pPr>
            <a:endParaRPr lang="ko-KR" altLang="en-US" sz="1800" b="0" dirty="0">
              <a:solidFill>
                <a:srgbClr val="000000"/>
              </a:solidFill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50179" name="Picture 2" descr="D:\●2012\업무계획수립\과제별\슬로건 변경안\신규 Visual파일들\LGE Slogan 2012_Text_PPT용.jp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3050" y="6600825"/>
            <a:ext cx="2879725" cy="16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9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64625" y="34925"/>
            <a:ext cx="76200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Line 21"/>
          <p:cNvSpPr>
            <a:spLocks noChangeShapeType="1"/>
          </p:cNvSpPr>
          <p:nvPr userDrawn="1"/>
        </p:nvSpPr>
        <p:spPr bwMode="auto">
          <a:xfrm>
            <a:off x="0" y="6453188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latinLnBrk="1">
              <a:defRPr/>
            </a:pPr>
            <a:endParaRPr lang="ko-KR" altLang="en-US" sz="1800" b="0" dirty="0">
              <a:solidFill>
                <a:srgbClr val="000000"/>
              </a:solidFill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34" r:id="rId1"/>
    <p:sldLayoutId id="2147486135" r:id="rId2"/>
    <p:sldLayoutId id="2147486136" r:id="rId3"/>
    <p:sldLayoutId id="2147486137" r:id="rId4"/>
    <p:sldLayoutId id="2147486138" r:id="rId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굴림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  <a:cs typeface="굴림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  <a:cs typeface="굴림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  <a:cs typeface="굴림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  <a:cs typeface="굴림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굴림"/>
        </a:defRPr>
      </a:lvl1pPr>
      <a:lvl2pPr marL="742950" indent="-284163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굴림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굴림"/>
        </a:defRPr>
      </a:lvl3pPr>
      <a:lvl4pPr marL="1598613" indent="-22542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굴림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굴림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0335" name="Object 111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180335" name="think-cell Slide" r:id="rId7" imgW="360" imgH="360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6161" r:id="rId1"/>
    <p:sldLayoutId id="2147486162" r:id="rId2"/>
    <p:sldLayoutId id="2147486163" r:id="rId3"/>
    <p:sldLayoutId id="2147486164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굴림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  <a:cs typeface="굴림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  <a:cs typeface="굴림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  <a:cs typeface="굴림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  <a:cs typeface="굴림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굴림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굴림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굴림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굴림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굴림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3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jpe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1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60.png"/><Relationship Id="rId11" Type="http://schemas.openxmlformats.org/officeDocument/2006/relationships/slide" Target="slide25.xml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77.png"/><Relationship Id="rId1" Type="http://schemas.openxmlformats.org/officeDocument/2006/relationships/tags" Target="../tags/tag1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8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tags" Target="../tags/tag30.xml"/><Relationship Id="rId18" Type="http://schemas.openxmlformats.org/officeDocument/2006/relationships/tags" Target="../tags/tag35.xml"/><Relationship Id="rId26" Type="http://schemas.openxmlformats.org/officeDocument/2006/relationships/image" Target="../media/image86.png"/><Relationship Id="rId3" Type="http://schemas.openxmlformats.org/officeDocument/2006/relationships/tags" Target="../tags/tag20.xml"/><Relationship Id="rId21" Type="http://schemas.openxmlformats.org/officeDocument/2006/relationships/slideLayout" Target="../slideLayouts/slideLayout13.xml"/><Relationship Id="rId7" Type="http://schemas.openxmlformats.org/officeDocument/2006/relationships/tags" Target="../tags/tag24.xml"/><Relationship Id="rId12" Type="http://schemas.openxmlformats.org/officeDocument/2006/relationships/tags" Target="../tags/tag29.xml"/><Relationship Id="rId17" Type="http://schemas.openxmlformats.org/officeDocument/2006/relationships/tags" Target="../tags/tag34.xml"/><Relationship Id="rId25" Type="http://schemas.openxmlformats.org/officeDocument/2006/relationships/image" Target="../media/image85.png"/><Relationship Id="rId2" Type="http://schemas.openxmlformats.org/officeDocument/2006/relationships/tags" Target="../tags/tag19.xml"/><Relationship Id="rId16" Type="http://schemas.openxmlformats.org/officeDocument/2006/relationships/tags" Target="../tags/tag33.xml"/><Relationship Id="rId20" Type="http://schemas.openxmlformats.org/officeDocument/2006/relationships/tags" Target="../tags/tag37.xml"/><Relationship Id="rId1" Type="http://schemas.openxmlformats.org/officeDocument/2006/relationships/vmlDrawing" Target="../drawings/vmlDrawing7.vml"/><Relationship Id="rId6" Type="http://schemas.openxmlformats.org/officeDocument/2006/relationships/tags" Target="../tags/tag23.xml"/><Relationship Id="rId11" Type="http://schemas.openxmlformats.org/officeDocument/2006/relationships/tags" Target="../tags/tag28.xml"/><Relationship Id="rId24" Type="http://schemas.openxmlformats.org/officeDocument/2006/relationships/image" Target="../media/image84.png"/><Relationship Id="rId5" Type="http://schemas.openxmlformats.org/officeDocument/2006/relationships/tags" Target="../tags/tag22.xml"/><Relationship Id="rId15" Type="http://schemas.openxmlformats.org/officeDocument/2006/relationships/tags" Target="../tags/tag32.xml"/><Relationship Id="rId23" Type="http://schemas.openxmlformats.org/officeDocument/2006/relationships/oleObject" Target="../embeddings/oleObject10.bin"/><Relationship Id="rId28" Type="http://schemas.openxmlformats.org/officeDocument/2006/relationships/image" Target="../media/image88.png"/><Relationship Id="rId10" Type="http://schemas.openxmlformats.org/officeDocument/2006/relationships/tags" Target="../tags/tag27.xml"/><Relationship Id="rId19" Type="http://schemas.openxmlformats.org/officeDocument/2006/relationships/tags" Target="../tags/tag36.xml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tags" Target="../tags/tag31.xml"/><Relationship Id="rId22" Type="http://schemas.openxmlformats.org/officeDocument/2006/relationships/image" Target="../media/image83.png"/><Relationship Id="rId27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tags" Target="../tags/tag39.xml"/><Relationship Id="rId7" Type="http://schemas.openxmlformats.org/officeDocument/2006/relationships/image" Target="../media/image89.png"/><Relationship Id="rId2" Type="http://schemas.openxmlformats.org/officeDocument/2006/relationships/tags" Target="../tags/tag38.xml"/><Relationship Id="rId1" Type="http://schemas.openxmlformats.org/officeDocument/2006/relationships/vmlDrawing" Target="../drawings/vmlDrawing8.vml"/><Relationship Id="rId6" Type="http://schemas.openxmlformats.org/officeDocument/2006/relationships/slideLayout" Target="../slideLayouts/slideLayout14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9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tags" Target="../tags/tag44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94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image" Target="../media/image93.png"/><Relationship Id="rId5" Type="http://schemas.openxmlformats.org/officeDocument/2006/relationships/tags" Target="../tags/tag46.xml"/><Relationship Id="rId15" Type="http://schemas.openxmlformats.org/officeDocument/2006/relationships/image" Target="../media/image97.jpeg"/><Relationship Id="rId10" Type="http://schemas.openxmlformats.org/officeDocument/2006/relationships/image" Target="../media/image92.png"/><Relationship Id="rId4" Type="http://schemas.openxmlformats.org/officeDocument/2006/relationships/tags" Target="../tags/tag45.xml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9.vml"/><Relationship Id="rId4" Type="http://schemas.openxmlformats.org/officeDocument/2006/relationships/slide" Target="slide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0.v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8.xml"/><Relationship Id="rId4" Type="http://schemas.openxmlformats.org/officeDocument/2006/relationships/image" Target="../media/image10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05.jpeg"/><Relationship Id="rId18" Type="http://schemas.openxmlformats.org/officeDocument/2006/relationships/image" Target="../media/image110.png"/><Relationship Id="rId26" Type="http://schemas.openxmlformats.org/officeDocument/2006/relationships/image" Target="../media/image118.jpeg"/><Relationship Id="rId3" Type="http://schemas.openxmlformats.org/officeDocument/2006/relationships/tags" Target="../tags/tag51.xml"/><Relationship Id="rId21" Type="http://schemas.openxmlformats.org/officeDocument/2006/relationships/image" Target="../media/image113.png"/><Relationship Id="rId7" Type="http://schemas.openxmlformats.org/officeDocument/2006/relationships/tags" Target="../tags/tag55.xml"/><Relationship Id="rId12" Type="http://schemas.openxmlformats.org/officeDocument/2006/relationships/image" Target="../media/image104.png"/><Relationship Id="rId17" Type="http://schemas.openxmlformats.org/officeDocument/2006/relationships/image" Target="../media/image109.jpeg"/><Relationship Id="rId25" Type="http://schemas.openxmlformats.org/officeDocument/2006/relationships/image" Target="../media/image117.png"/><Relationship Id="rId2" Type="http://schemas.openxmlformats.org/officeDocument/2006/relationships/tags" Target="../tags/tag50.xml"/><Relationship Id="rId16" Type="http://schemas.openxmlformats.org/officeDocument/2006/relationships/image" Target="../media/image108.png"/><Relationship Id="rId20" Type="http://schemas.openxmlformats.org/officeDocument/2006/relationships/image" Target="../media/image112.png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image" Target="../media/image103.png"/><Relationship Id="rId24" Type="http://schemas.openxmlformats.org/officeDocument/2006/relationships/image" Target="../media/image116.png"/><Relationship Id="rId5" Type="http://schemas.openxmlformats.org/officeDocument/2006/relationships/tags" Target="../tags/tag53.xml"/><Relationship Id="rId15" Type="http://schemas.openxmlformats.org/officeDocument/2006/relationships/image" Target="../media/image107.png"/><Relationship Id="rId23" Type="http://schemas.openxmlformats.org/officeDocument/2006/relationships/image" Target="../media/image115.png"/><Relationship Id="rId28" Type="http://schemas.openxmlformats.org/officeDocument/2006/relationships/slide" Target="slide40.xml"/><Relationship Id="rId10" Type="http://schemas.openxmlformats.org/officeDocument/2006/relationships/image" Target="../media/image102.png"/><Relationship Id="rId19" Type="http://schemas.openxmlformats.org/officeDocument/2006/relationships/image" Target="../media/image111.png"/><Relationship Id="rId4" Type="http://schemas.openxmlformats.org/officeDocument/2006/relationships/tags" Target="../tags/tag52.xml"/><Relationship Id="rId9" Type="http://schemas.openxmlformats.org/officeDocument/2006/relationships/image" Target="../media/image101.png"/><Relationship Id="rId14" Type="http://schemas.openxmlformats.org/officeDocument/2006/relationships/image" Target="../media/image106.png"/><Relationship Id="rId22" Type="http://schemas.openxmlformats.org/officeDocument/2006/relationships/image" Target="../media/image114.png"/><Relationship Id="rId27" Type="http://schemas.openxmlformats.org/officeDocument/2006/relationships/image" Target="../media/image11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26" Type="http://schemas.openxmlformats.org/officeDocument/2006/relationships/image" Target="../media/image120.jpeg"/><Relationship Id="rId3" Type="http://schemas.openxmlformats.org/officeDocument/2006/relationships/tags" Target="../tags/tag58.xml"/><Relationship Id="rId21" Type="http://schemas.openxmlformats.org/officeDocument/2006/relationships/image" Target="../media/image114.png"/><Relationship Id="rId7" Type="http://schemas.openxmlformats.org/officeDocument/2006/relationships/tags" Target="../tags/tag62.xml"/><Relationship Id="rId12" Type="http://schemas.openxmlformats.org/officeDocument/2006/relationships/image" Target="../media/image105.jpeg"/><Relationship Id="rId17" Type="http://schemas.openxmlformats.org/officeDocument/2006/relationships/image" Target="../media/image110.png"/><Relationship Id="rId25" Type="http://schemas.openxmlformats.org/officeDocument/2006/relationships/slide" Target="slide7.xml"/><Relationship Id="rId2" Type="http://schemas.openxmlformats.org/officeDocument/2006/relationships/tags" Target="../tags/tag57.xml"/><Relationship Id="rId16" Type="http://schemas.openxmlformats.org/officeDocument/2006/relationships/image" Target="../media/image109.jpeg"/><Relationship Id="rId20" Type="http://schemas.openxmlformats.org/officeDocument/2006/relationships/image" Target="../media/image113.png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image" Target="../media/image104.png"/><Relationship Id="rId24" Type="http://schemas.openxmlformats.org/officeDocument/2006/relationships/image" Target="../media/image117.png"/><Relationship Id="rId5" Type="http://schemas.openxmlformats.org/officeDocument/2006/relationships/tags" Target="../tags/tag60.xml"/><Relationship Id="rId15" Type="http://schemas.openxmlformats.org/officeDocument/2006/relationships/image" Target="../media/image108.png"/><Relationship Id="rId23" Type="http://schemas.openxmlformats.org/officeDocument/2006/relationships/image" Target="../media/image116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tags" Target="../tags/tag59.xml"/><Relationship Id="rId9" Type="http://schemas.openxmlformats.org/officeDocument/2006/relationships/image" Target="../media/image102.png"/><Relationship Id="rId14" Type="http://schemas.openxmlformats.org/officeDocument/2006/relationships/image" Target="../media/image107.png"/><Relationship Id="rId22" Type="http://schemas.openxmlformats.org/officeDocument/2006/relationships/image" Target="../media/image115.png"/><Relationship Id="rId27" Type="http://schemas.openxmlformats.org/officeDocument/2006/relationships/image" Target="../media/image12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05.jpeg"/><Relationship Id="rId18" Type="http://schemas.openxmlformats.org/officeDocument/2006/relationships/image" Target="../media/image113.png"/><Relationship Id="rId3" Type="http://schemas.openxmlformats.org/officeDocument/2006/relationships/tags" Target="../tags/tag65.xml"/><Relationship Id="rId21" Type="http://schemas.openxmlformats.org/officeDocument/2006/relationships/image" Target="../media/image116.png"/><Relationship Id="rId7" Type="http://schemas.openxmlformats.org/officeDocument/2006/relationships/tags" Target="../tags/tag69.xml"/><Relationship Id="rId12" Type="http://schemas.openxmlformats.org/officeDocument/2006/relationships/image" Target="../media/image104.png"/><Relationship Id="rId17" Type="http://schemas.openxmlformats.org/officeDocument/2006/relationships/image" Target="../media/image112.png"/><Relationship Id="rId25" Type="http://schemas.openxmlformats.org/officeDocument/2006/relationships/image" Target="../media/image124.jpeg"/><Relationship Id="rId2" Type="http://schemas.openxmlformats.org/officeDocument/2006/relationships/tags" Target="../tags/tag64.xml"/><Relationship Id="rId16" Type="http://schemas.openxmlformats.org/officeDocument/2006/relationships/image" Target="../media/image108.png"/><Relationship Id="rId20" Type="http://schemas.openxmlformats.org/officeDocument/2006/relationships/image" Target="../media/image115.png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image" Target="../media/image103.png"/><Relationship Id="rId24" Type="http://schemas.openxmlformats.org/officeDocument/2006/relationships/image" Target="../media/image123.jpeg"/><Relationship Id="rId5" Type="http://schemas.openxmlformats.org/officeDocument/2006/relationships/tags" Target="../tags/tag67.xml"/><Relationship Id="rId15" Type="http://schemas.openxmlformats.org/officeDocument/2006/relationships/image" Target="../media/image107.png"/><Relationship Id="rId23" Type="http://schemas.openxmlformats.org/officeDocument/2006/relationships/image" Target="../media/image122.png"/><Relationship Id="rId10" Type="http://schemas.openxmlformats.org/officeDocument/2006/relationships/image" Target="../media/image102.png"/><Relationship Id="rId19" Type="http://schemas.openxmlformats.org/officeDocument/2006/relationships/image" Target="../media/image114.png"/><Relationship Id="rId4" Type="http://schemas.openxmlformats.org/officeDocument/2006/relationships/tags" Target="../tags/tag66.xml"/><Relationship Id="rId9" Type="http://schemas.openxmlformats.org/officeDocument/2006/relationships/image" Target="../media/image101.png"/><Relationship Id="rId14" Type="http://schemas.openxmlformats.org/officeDocument/2006/relationships/image" Target="../media/image106.png"/><Relationship Id="rId22" Type="http://schemas.openxmlformats.org/officeDocument/2006/relationships/image" Target="../media/image1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3" Type="http://schemas.openxmlformats.org/officeDocument/2006/relationships/tags" Target="../tags/tag72.xml"/><Relationship Id="rId21" Type="http://schemas.openxmlformats.org/officeDocument/2006/relationships/slide" Target="slide24.xml"/><Relationship Id="rId7" Type="http://schemas.openxmlformats.org/officeDocument/2006/relationships/image" Target="../media/image126.jpeg"/><Relationship Id="rId12" Type="http://schemas.openxmlformats.org/officeDocument/2006/relationships/image" Target="../media/image130.png"/><Relationship Id="rId17" Type="http://schemas.openxmlformats.org/officeDocument/2006/relationships/image" Target="../media/image107.png"/><Relationship Id="rId2" Type="http://schemas.openxmlformats.org/officeDocument/2006/relationships/tags" Target="../tags/tag71.xml"/><Relationship Id="rId16" Type="http://schemas.openxmlformats.org/officeDocument/2006/relationships/image" Target="../media/image106.png"/><Relationship Id="rId20" Type="http://schemas.openxmlformats.org/officeDocument/2006/relationships/image" Target="../media/image131.png"/><Relationship Id="rId1" Type="http://schemas.openxmlformats.org/officeDocument/2006/relationships/tags" Target="../tags/tag70.xml"/><Relationship Id="rId6" Type="http://schemas.openxmlformats.org/officeDocument/2006/relationships/image" Target="../media/image125.jpeg"/><Relationship Id="rId11" Type="http://schemas.openxmlformats.org/officeDocument/2006/relationships/image" Target="../media/image129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05.jpeg"/><Relationship Id="rId10" Type="http://schemas.openxmlformats.org/officeDocument/2006/relationships/slide" Target="slide7.xml"/><Relationship Id="rId19" Type="http://schemas.openxmlformats.org/officeDocument/2006/relationships/image" Target="../media/image57.jpeg"/><Relationship Id="rId4" Type="http://schemas.openxmlformats.org/officeDocument/2006/relationships/tags" Target="../tags/tag73.xml"/><Relationship Id="rId9" Type="http://schemas.openxmlformats.org/officeDocument/2006/relationships/image" Target="../media/image128.png"/><Relationship Id="rId14" Type="http://schemas.openxmlformats.org/officeDocument/2006/relationships/image" Target="../media/image10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tags" Target="../tags/tag76.xml"/><Relationship Id="rId7" Type="http://schemas.openxmlformats.org/officeDocument/2006/relationships/image" Target="../media/image128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132.png"/><Relationship Id="rId11" Type="http://schemas.openxmlformats.org/officeDocument/2006/relationships/image" Target="../media/image135.png"/><Relationship Id="rId5" Type="http://schemas.openxmlformats.org/officeDocument/2006/relationships/image" Target="../media/image125.jpeg"/><Relationship Id="rId10" Type="http://schemas.openxmlformats.org/officeDocument/2006/relationships/image" Target="../media/image134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1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9.jpeg"/><Relationship Id="rId18" Type="http://schemas.openxmlformats.org/officeDocument/2006/relationships/slide" Target="slide42.xml"/><Relationship Id="rId3" Type="http://schemas.openxmlformats.org/officeDocument/2006/relationships/tags" Target="../tags/tag79.xml"/><Relationship Id="rId21" Type="http://schemas.openxmlformats.org/officeDocument/2006/relationships/slide" Target="slide7.xml"/><Relationship Id="rId7" Type="http://schemas.openxmlformats.org/officeDocument/2006/relationships/image" Target="../media/image143.png"/><Relationship Id="rId12" Type="http://schemas.openxmlformats.org/officeDocument/2006/relationships/image" Target="../media/image148.jpeg"/><Relationship Id="rId17" Type="http://schemas.openxmlformats.org/officeDocument/2006/relationships/image" Target="../media/image153.png"/><Relationship Id="rId2" Type="http://schemas.openxmlformats.org/officeDocument/2006/relationships/tags" Target="../tags/tag78.xml"/><Relationship Id="rId16" Type="http://schemas.openxmlformats.org/officeDocument/2006/relationships/image" Target="../media/image152.jpeg"/><Relationship Id="rId20" Type="http://schemas.openxmlformats.org/officeDocument/2006/relationships/image" Target="../media/image154.png"/><Relationship Id="rId1" Type="http://schemas.openxmlformats.org/officeDocument/2006/relationships/tags" Target="../tags/tag77.xml"/><Relationship Id="rId6" Type="http://schemas.openxmlformats.org/officeDocument/2006/relationships/image" Target="../media/image142.png"/><Relationship Id="rId11" Type="http://schemas.openxmlformats.org/officeDocument/2006/relationships/image" Target="../media/image147.jpeg"/><Relationship Id="rId5" Type="http://schemas.openxmlformats.org/officeDocument/2006/relationships/image" Target="../media/image141.png"/><Relationship Id="rId15" Type="http://schemas.openxmlformats.org/officeDocument/2006/relationships/image" Target="../media/image151.jpeg"/><Relationship Id="rId10" Type="http://schemas.openxmlformats.org/officeDocument/2006/relationships/image" Target="../media/image146.jpeg"/><Relationship Id="rId19" Type="http://schemas.openxmlformats.org/officeDocument/2006/relationships/image" Target="../media/image36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145.png"/><Relationship Id="rId14" Type="http://schemas.openxmlformats.org/officeDocument/2006/relationships/image" Target="../media/image150.jpeg"/><Relationship Id="rId22" Type="http://schemas.openxmlformats.org/officeDocument/2006/relationships/image" Target="../media/image1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13" Type="http://schemas.openxmlformats.org/officeDocument/2006/relationships/image" Target="../media/image151.jpeg"/><Relationship Id="rId18" Type="http://schemas.openxmlformats.org/officeDocument/2006/relationships/slide" Target="slide7.xml"/><Relationship Id="rId3" Type="http://schemas.openxmlformats.org/officeDocument/2006/relationships/image" Target="../media/image159.png"/><Relationship Id="rId7" Type="http://schemas.openxmlformats.org/officeDocument/2006/relationships/image" Target="../media/image145.png"/><Relationship Id="rId12" Type="http://schemas.openxmlformats.org/officeDocument/2006/relationships/image" Target="../media/image150.jpeg"/><Relationship Id="rId17" Type="http://schemas.openxmlformats.org/officeDocument/2006/relationships/image" Target="../media/image161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60.png"/><Relationship Id="rId1" Type="http://schemas.openxmlformats.org/officeDocument/2006/relationships/tags" Target="../tags/tag82.xml"/><Relationship Id="rId6" Type="http://schemas.openxmlformats.org/officeDocument/2006/relationships/image" Target="../media/image144.png"/><Relationship Id="rId11" Type="http://schemas.openxmlformats.org/officeDocument/2006/relationships/image" Target="../media/image149.jpeg"/><Relationship Id="rId5" Type="http://schemas.openxmlformats.org/officeDocument/2006/relationships/image" Target="../media/image143.png"/><Relationship Id="rId15" Type="http://schemas.openxmlformats.org/officeDocument/2006/relationships/image" Target="../media/image34.png"/><Relationship Id="rId10" Type="http://schemas.openxmlformats.org/officeDocument/2006/relationships/image" Target="../media/image148.jpeg"/><Relationship Id="rId19" Type="http://schemas.openxmlformats.org/officeDocument/2006/relationships/image" Target="../media/image162.png"/><Relationship Id="rId4" Type="http://schemas.openxmlformats.org/officeDocument/2006/relationships/image" Target="../media/image142.png"/><Relationship Id="rId9" Type="http://schemas.openxmlformats.org/officeDocument/2006/relationships/image" Target="../media/image147.jpeg"/><Relationship Id="rId14" Type="http://schemas.openxmlformats.org/officeDocument/2006/relationships/image" Target="../media/image1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83.xml"/><Relationship Id="rId4" Type="http://schemas.openxmlformats.org/officeDocument/2006/relationships/image" Target="../media/image16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13" Type="http://schemas.openxmlformats.org/officeDocument/2006/relationships/image" Target="../media/image147.jpeg"/><Relationship Id="rId18" Type="http://schemas.openxmlformats.org/officeDocument/2006/relationships/image" Target="../media/image153.png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170.png"/><Relationship Id="rId7" Type="http://schemas.openxmlformats.org/officeDocument/2006/relationships/image" Target="../media/image168.jpeg"/><Relationship Id="rId12" Type="http://schemas.openxmlformats.org/officeDocument/2006/relationships/image" Target="../media/image146.jpeg"/><Relationship Id="rId17" Type="http://schemas.openxmlformats.org/officeDocument/2006/relationships/image" Target="../media/image151.jpe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50.jpeg"/><Relationship Id="rId20" Type="http://schemas.openxmlformats.org/officeDocument/2006/relationships/slide" Target="slide7.xml"/><Relationship Id="rId1" Type="http://schemas.openxmlformats.org/officeDocument/2006/relationships/tags" Target="../tags/tag84.xml"/><Relationship Id="rId6" Type="http://schemas.openxmlformats.org/officeDocument/2006/relationships/image" Target="../media/image167.png"/><Relationship Id="rId11" Type="http://schemas.openxmlformats.org/officeDocument/2006/relationships/image" Target="../media/image145.png"/><Relationship Id="rId5" Type="http://schemas.openxmlformats.org/officeDocument/2006/relationships/image" Target="../media/image166.jpeg"/><Relationship Id="rId15" Type="http://schemas.openxmlformats.org/officeDocument/2006/relationships/image" Target="../media/image149.jpeg"/><Relationship Id="rId10" Type="http://schemas.openxmlformats.org/officeDocument/2006/relationships/image" Target="../media/image144.png"/><Relationship Id="rId19" Type="http://schemas.openxmlformats.org/officeDocument/2006/relationships/image" Target="../media/image36.png"/><Relationship Id="rId4" Type="http://schemas.openxmlformats.org/officeDocument/2006/relationships/image" Target="../media/image165.png"/><Relationship Id="rId9" Type="http://schemas.openxmlformats.org/officeDocument/2006/relationships/image" Target="../media/image143.png"/><Relationship Id="rId14" Type="http://schemas.openxmlformats.org/officeDocument/2006/relationships/image" Target="../media/image1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8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13" Type="http://schemas.openxmlformats.org/officeDocument/2006/relationships/image" Target="../media/image174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67.png"/><Relationship Id="rId12" Type="http://schemas.openxmlformats.org/officeDocument/2006/relationships/image" Target="../media/image173.png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166.jpeg"/><Relationship Id="rId11" Type="http://schemas.openxmlformats.org/officeDocument/2006/relationships/image" Target="../media/image159.png"/><Relationship Id="rId5" Type="http://schemas.openxmlformats.org/officeDocument/2006/relationships/image" Target="../media/image165.png"/><Relationship Id="rId15" Type="http://schemas.openxmlformats.org/officeDocument/2006/relationships/image" Target="../media/image175.png"/><Relationship Id="rId10" Type="http://schemas.openxmlformats.org/officeDocument/2006/relationships/image" Target="../media/image17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53.png"/><Relationship Id="rId14" Type="http://schemas.openxmlformats.org/officeDocument/2006/relationships/slide" Target="slide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8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59.png"/><Relationship Id="rId12" Type="http://schemas.openxmlformats.org/officeDocument/2006/relationships/slide" Target="slide7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177.png"/><Relationship Id="rId11" Type="http://schemas.openxmlformats.org/officeDocument/2006/relationships/image" Target="../media/image179.png"/><Relationship Id="rId5" Type="http://schemas.openxmlformats.org/officeDocument/2006/relationships/image" Target="../media/image160.png"/><Relationship Id="rId10" Type="http://schemas.openxmlformats.org/officeDocument/2006/relationships/image" Target="../media/image17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77.png"/><Relationship Id="rId12" Type="http://schemas.openxmlformats.org/officeDocument/2006/relationships/slide" Target="slide7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181.png"/><Relationship Id="rId11" Type="http://schemas.openxmlformats.org/officeDocument/2006/relationships/image" Target="../media/image182.png"/><Relationship Id="rId5" Type="http://schemas.openxmlformats.org/officeDocument/2006/relationships/image" Target="../media/image180.png"/><Relationship Id="rId10" Type="http://schemas.openxmlformats.org/officeDocument/2006/relationships/image" Target="../media/image17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9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" Target="slide40.xml"/><Relationship Id="rId18" Type="http://schemas.openxmlformats.org/officeDocument/2006/relationships/slide" Target="slide29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oleObject" Target="../embeddings/oleObject9.bin"/><Relationship Id="rId17" Type="http://schemas.openxmlformats.org/officeDocument/2006/relationships/slide" Target="slide35.xml"/><Relationship Id="rId2" Type="http://schemas.openxmlformats.org/officeDocument/2006/relationships/tags" Target="../tags/tag2.xml"/><Relationship Id="rId16" Type="http://schemas.openxmlformats.org/officeDocument/2006/relationships/slide" Target="slide31.xml"/><Relationship Id="rId20" Type="http://schemas.openxmlformats.org/officeDocument/2006/relationships/slide" Target="slide25.xml"/><Relationship Id="rId1" Type="http://schemas.openxmlformats.org/officeDocument/2006/relationships/vmlDrawing" Target="../drawings/vmlDrawing6.v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5.xml"/><Relationship Id="rId15" Type="http://schemas.openxmlformats.org/officeDocument/2006/relationships/slide" Target="slide33.xml"/><Relationship Id="rId10" Type="http://schemas.openxmlformats.org/officeDocument/2006/relationships/tags" Target="../tags/tag10.xml"/><Relationship Id="rId19" Type="http://schemas.openxmlformats.org/officeDocument/2006/relationships/slide" Target="slide28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slide" Target="slide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75" y="0"/>
            <a:ext cx="100965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직사각형 5"/>
          <p:cNvSpPr/>
          <p:nvPr/>
        </p:nvSpPr>
        <p:spPr>
          <a:xfrm>
            <a:off x="326699" y="1323990"/>
            <a:ext cx="6138469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5721" bIns="45721" anchor="ctr"/>
          <a:lstStyle/>
          <a:p>
            <a:pPr latinLnBrk="1">
              <a:spcBef>
                <a:spcPct val="50000"/>
              </a:spcBef>
              <a:defRPr/>
            </a:pPr>
            <a:r>
              <a:rPr lang="uk-UA" altLang="ko-KR" sz="3000" dirty="0" err="1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Модельный</a:t>
            </a:r>
            <a:r>
              <a:rPr lang="uk-UA" altLang="ko-KR" sz="3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 ряд </a:t>
            </a:r>
            <a:r>
              <a:rPr lang="uk-UA" altLang="ko-KR" sz="3000" dirty="0" err="1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мониторов</a:t>
            </a:r>
            <a:r>
              <a:rPr lang="uk-UA" altLang="ko-KR" sz="3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 </a:t>
            </a:r>
            <a:r>
              <a:rPr lang="en-US" altLang="ko-KR" sz="3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LG</a:t>
            </a:r>
            <a:endParaRPr lang="ru-RU" altLang="ko-KR" sz="3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  <a:p>
            <a:pPr latinLnBrk="1">
              <a:spcBef>
                <a:spcPts val="0"/>
              </a:spcBef>
              <a:defRPr/>
            </a:pPr>
            <a:r>
              <a:rPr lang="ru-RU" altLang="ko-KR" sz="3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2015</a:t>
            </a:r>
            <a:r>
              <a:rPr lang="en-US" altLang="ko-KR" sz="3000" dirty="0">
                <a:solidFill>
                  <a:srgbClr val="808080"/>
                </a:solidFill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3050" y="2189163"/>
            <a:ext cx="3671888" cy="55403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0" latinLnBrk="1" hangingPunct="0">
              <a:defRPr/>
            </a:pPr>
            <a:r>
              <a:rPr lang="ru-RU" altLang="ko-K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Концепция совершенного качества</a:t>
            </a:r>
            <a:r>
              <a:rPr lang="en-US" altLang="ko-K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 </a:t>
            </a:r>
            <a:r>
              <a:rPr lang="ru-RU" altLang="ko-K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изображения и практичности</a:t>
            </a:r>
            <a:endParaRPr lang="en-US" altLang="ko-KR" sz="15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1" name="Picture 2" descr="F:\Krema\Projects\2014-10\Product Feature\Color Pairing (4차)\1016_Color_Pairing_han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267241">
            <a:off x="5924550" y="4138658"/>
            <a:ext cx="253841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직사각형 35"/>
          <p:cNvSpPr/>
          <p:nvPr/>
        </p:nvSpPr>
        <p:spPr>
          <a:xfrm>
            <a:off x="1212850" y="844596"/>
            <a:ext cx="3452813" cy="336550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latinLnBrk="1" hangingPunct="0">
              <a:buFontTx/>
              <a:buChar char="•"/>
              <a:defRPr/>
            </a:pPr>
            <a:endParaRPr lang="ko-KR" altLang="en-US" sz="999">
              <a:solidFill>
                <a:srgbClr val="FFFFFF"/>
              </a:solidFill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212700" y="845216"/>
            <a:ext cx="37883" cy="335263"/>
          </a:xfrm>
          <a:prstGeom prst="rect">
            <a:avLst/>
          </a:prstGeom>
          <a:gradFill flip="none" rotWithShape="1">
            <a:gsLst>
              <a:gs pos="1835">
                <a:schemeClr val="tx1">
                  <a:lumMod val="50000"/>
                  <a:lumOff val="50000"/>
                </a:schemeClr>
              </a:gs>
              <a:gs pos="54100">
                <a:schemeClr val="bg1">
                  <a:lumMod val="8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latinLnBrk="1" hangingPunct="0">
              <a:buFontTx/>
              <a:buChar char="•"/>
              <a:defRPr/>
            </a:pPr>
            <a:endParaRPr lang="ko-KR" altLang="en-US" sz="999">
              <a:solidFill>
                <a:srgbClr val="FFFFFF"/>
              </a:solidFill>
            </a:endParaRPr>
          </a:p>
        </p:txBody>
      </p:sp>
      <p:grpSp>
        <p:nvGrpSpPr>
          <p:cNvPr id="199686" name="그룹 1"/>
          <p:cNvGrpSpPr>
            <a:grpSpLocks/>
          </p:cNvGrpSpPr>
          <p:nvPr/>
        </p:nvGrpSpPr>
        <p:grpSpPr bwMode="auto">
          <a:xfrm>
            <a:off x="1123950" y="836658"/>
            <a:ext cx="8221663" cy="1076325"/>
            <a:chOff x="2014041" y="-1288806"/>
            <a:chExt cx="9079882" cy="1076121"/>
          </a:xfrm>
        </p:grpSpPr>
        <p:sp>
          <p:nvSpPr>
            <p:cNvPr id="199710" name="TextBox 10"/>
            <p:cNvSpPr txBox="1">
              <a:spLocks noChangeArrowheads="1"/>
            </p:cNvSpPr>
            <p:nvPr/>
          </p:nvSpPr>
          <p:spPr bwMode="auto">
            <a:xfrm>
              <a:off x="2014041" y="-1288806"/>
              <a:ext cx="362959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latinLnBrk="1" hangingPunct="0">
                <a:buFontTx/>
                <a:buChar char="•"/>
              </a:pPr>
              <a:r>
                <a:rPr lang="ru-RU" altLang="ko-KR" sz="1400">
                  <a:solidFill>
                    <a:srgbClr val="000000"/>
                  </a:solidFill>
                </a:rPr>
                <a:t>Что такое </a:t>
              </a:r>
              <a:r>
                <a:rPr lang="en-US" altLang="ko-KR" sz="1400">
                  <a:solidFill>
                    <a:srgbClr val="000000"/>
                  </a:solidFill>
                </a:rPr>
                <a:t>“</a:t>
              </a:r>
              <a:r>
                <a:rPr lang="ru-RU" altLang="ko-KR" sz="1400">
                  <a:solidFill>
                    <a:srgbClr val="000000"/>
                  </a:solidFill>
                </a:rPr>
                <a:t>Клонирование цвета</a:t>
              </a:r>
              <a:r>
                <a:rPr lang="en-US" altLang="ko-KR" sz="1400">
                  <a:solidFill>
                    <a:srgbClr val="000000"/>
                  </a:solidFill>
                </a:rPr>
                <a:t>?”</a:t>
              </a:r>
              <a:endParaRPr lang="ko-KR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199711" name="Text Box 23"/>
            <p:cNvSpPr txBox="1">
              <a:spLocks noChangeArrowheads="1"/>
            </p:cNvSpPr>
            <p:nvPr/>
          </p:nvSpPr>
          <p:spPr bwMode="auto">
            <a:xfrm>
              <a:off x="2164859" y="-982114"/>
              <a:ext cx="8929064" cy="76942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>
              <a:prstShdw prst="shdw17" dist="17961" dir="2700000">
                <a:srgbClr val="8C8C8C"/>
              </a:prstShdw>
            </a:effectLst>
          </p:spPr>
          <p:txBody>
            <a:bodyPr lIns="91429" tIns="45714" rIns="91429" bIns="45714">
              <a:spAutoFit/>
            </a:bodyPr>
            <a:lstStyle/>
            <a:p>
              <a:pPr eaLnBrk="0" latinLnBrk="1" hangingPunct="0">
                <a:buClr>
                  <a:srgbClr val="171D41"/>
                </a:buClr>
              </a:pPr>
              <a:r>
                <a:rPr lang="ru-RU" altLang="ko-KR" sz="1100">
                  <a:solidFill>
                    <a:srgbClr val="000000"/>
                  </a:solidFill>
                </a:rPr>
                <a:t>Клонирование цвета – это программное обеспечение и мобильное приложение, которое позволяет осуществлять одинаковую настройку цвета на 2 мониторах </a:t>
              </a:r>
              <a:r>
                <a:rPr lang="en-US" altLang="ko-KR" sz="1100">
                  <a:solidFill>
                    <a:srgbClr val="000000"/>
                  </a:solidFill>
                </a:rPr>
                <a:t>LG</a:t>
              </a:r>
              <a:r>
                <a:rPr lang="ru-RU" altLang="ko-KR" sz="1100">
                  <a:solidFill>
                    <a:srgbClr val="000000"/>
                  </a:solidFill>
                </a:rPr>
                <a:t>, подключённых к одному ПК. На базовом мониторе настройки цвета</a:t>
              </a:r>
              <a:r>
                <a:rPr lang="en-US" altLang="ko-KR" sz="1100">
                  <a:solidFill>
                    <a:srgbClr val="000000"/>
                  </a:solidFill>
                </a:rPr>
                <a:t> </a:t>
              </a:r>
              <a:r>
                <a:rPr lang="ru-RU" altLang="ko-KR" sz="1100">
                  <a:solidFill>
                    <a:srgbClr val="000000"/>
                  </a:solidFill>
                </a:rPr>
                <a:t>и яркости принимаются за стандартные и переносятся на второй, настраиваемый монитор.</a:t>
              </a:r>
              <a:r>
                <a:rPr lang="en-US" altLang="ko-KR" sz="1100">
                  <a:solidFill>
                    <a:srgbClr val="000000"/>
                  </a:solidFill>
                </a:rPr>
                <a:t> </a:t>
              </a:r>
              <a:r>
                <a:rPr lang="ru-RU" altLang="ko-KR" sz="1100">
                  <a:solidFill>
                    <a:srgbClr val="000000"/>
                  </a:solidFill>
                </a:rPr>
                <a:t>Контроль настроек осуществляется с помощью мобильного приложения на смартфоне. </a:t>
              </a:r>
              <a:endParaRPr lang="en-US" altLang="ko-KR" sz="1100">
                <a:solidFill>
                  <a:srgbClr val="000000"/>
                </a:solidFill>
              </a:endParaRPr>
            </a:p>
          </p:txBody>
        </p:sp>
      </p:grpSp>
      <p:pic>
        <p:nvPicPr>
          <p:cNvPr id="199687" name="그림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8" y="693192"/>
            <a:ext cx="1112837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 Box 1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4488" y="282486"/>
            <a:ext cx="7037683" cy="4006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05" tIns="46005" rIns="92005" bIns="46005">
            <a:spAutoFit/>
          </a:bodyPr>
          <a:lstStyle/>
          <a:p>
            <a:pPr eaLnBrk="0" latinLnBrk="1" hangingPunct="0">
              <a:spcBef>
                <a:spcPct val="50000"/>
              </a:spcBef>
              <a:defRPr/>
            </a:pP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Новые функции</a:t>
            </a:r>
            <a:r>
              <a:rPr lang="en-US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.</a:t>
            </a:r>
            <a:r>
              <a:rPr lang="ko-KR" altLang="en-US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 </a:t>
            </a: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Клонирование цвета (</a:t>
            </a:r>
            <a:r>
              <a:rPr lang="en-US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Color Cloning</a:t>
            </a: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)</a:t>
            </a:r>
            <a:endParaRPr lang="en-US" altLang="ko-KR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  <p:pic>
        <p:nvPicPr>
          <p:cNvPr id="199690" name="Picture 3" descr="F:\Krema\Projects\2014-10\Product Feature\Color Pairing (4차)\1016_Color_Pairing_1p_Ma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9088" y="3716338"/>
            <a:ext cx="2460625" cy="336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91" name="Picture 3" descr="F:\Krema\Projects\2014-10\Product Feature\Color Pairing (4차)\1016_Color_Pairing_1p_Ma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22438" y="1989183"/>
            <a:ext cx="2200275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9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463" y="1901871"/>
            <a:ext cx="2122487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9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89350" y="1884408"/>
            <a:ext cx="2122488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9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43075" y="3971971"/>
            <a:ext cx="2124075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9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87763" y="3971971"/>
            <a:ext cx="2124075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96" name="제목 1"/>
          <p:cNvSpPr txBox="1">
            <a:spLocks/>
          </p:cNvSpPr>
          <p:nvPr/>
        </p:nvSpPr>
        <p:spPr bwMode="auto">
          <a:xfrm>
            <a:off x="2060575" y="4051346"/>
            <a:ext cx="16764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latinLnBrk="1" hangingPunct="0">
              <a:buFontTx/>
              <a:buChar char="•"/>
            </a:pPr>
            <a:r>
              <a:rPr lang="ru-RU" altLang="ko-KR">
                <a:solidFill>
                  <a:srgbClr val="000000"/>
                </a:solidFill>
                <a:ea typeface="굴림"/>
                <a:cs typeface="굴림"/>
              </a:rPr>
              <a:t>Базовый монитор</a:t>
            </a:r>
            <a:endParaRPr lang="ko-KR" altLang="en-US">
              <a:solidFill>
                <a:srgbClr val="000000"/>
              </a:solidFill>
              <a:ea typeface="굴림"/>
              <a:cs typeface="굴림"/>
            </a:endParaRPr>
          </a:p>
        </p:txBody>
      </p:sp>
      <p:sp>
        <p:nvSpPr>
          <p:cNvPr id="199697" name="제목 1"/>
          <p:cNvSpPr txBox="1">
            <a:spLocks/>
          </p:cNvSpPr>
          <p:nvPr/>
        </p:nvSpPr>
        <p:spPr bwMode="auto">
          <a:xfrm>
            <a:off x="3944938" y="4051346"/>
            <a:ext cx="2514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latinLnBrk="1" hangingPunct="0">
              <a:buFontTx/>
              <a:buChar char="•"/>
            </a:pPr>
            <a:r>
              <a:rPr lang="ru-RU" altLang="ko-KR">
                <a:solidFill>
                  <a:srgbClr val="000000"/>
                </a:solidFill>
                <a:ea typeface="굴림"/>
                <a:cs typeface="굴림"/>
              </a:rPr>
              <a:t>Настраиваемый монитор</a:t>
            </a:r>
            <a:endParaRPr lang="ko-KR" altLang="en-US">
              <a:solidFill>
                <a:srgbClr val="000000"/>
              </a:solidFill>
              <a:ea typeface="굴림"/>
              <a:cs typeface="굴림"/>
            </a:endParaRPr>
          </a:p>
        </p:txBody>
      </p:sp>
      <p:sp>
        <p:nvSpPr>
          <p:cNvPr id="4" name="아래쪽 화살표 3"/>
          <p:cNvSpPr/>
          <p:nvPr/>
        </p:nvSpPr>
        <p:spPr>
          <a:xfrm>
            <a:off x="3708400" y="3884658"/>
            <a:ext cx="355600" cy="428625"/>
          </a:xfrm>
          <a:prstGeom prst="downArrow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43000">
                <a:srgbClr val="9F9F9F"/>
              </a:gs>
              <a:gs pos="9900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en-US" sz="2215"/>
          </a:p>
        </p:txBody>
      </p:sp>
      <p:pic>
        <p:nvPicPr>
          <p:cNvPr id="199699" name="그림 31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71925" y="5113383"/>
            <a:ext cx="6413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700" name="직사각형 33"/>
          <p:cNvSpPr>
            <a:spLocks noChangeArrowheads="1"/>
          </p:cNvSpPr>
          <p:nvPr/>
        </p:nvSpPr>
        <p:spPr bwMode="auto">
          <a:xfrm>
            <a:off x="6537325" y="2332083"/>
            <a:ext cx="2879725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latinLnBrk="1">
              <a:buFontTx/>
              <a:buChar char="•"/>
            </a:pPr>
            <a:r>
              <a:rPr lang="en-US" sz="900">
                <a:solidFill>
                  <a:srgbClr val="333333"/>
                </a:solidFill>
                <a:ea typeface="맑은 고딕"/>
                <a:cs typeface="굴림"/>
              </a:rPr>
              <a:t>* </a:t>
            </a:r>
            <a:r>
              <a:rPr lang="ru-RU" sz="900">
                <a:solidFill>
                  <a:srgbClr val="333333"/>
                </a:solidFill>
                <a:ea typeface="맑은 고딕"/>
                <a:cs typeface="굴림"/>
              </a:rPr>
              <a:t>Корректные результаты могут изменяться в зависимости от спецификаций сматфона или внешних факторов, таких как удалённость от монитора или угол воздействия в момент </a:t>
            </a:r>
          </a:p>
          <a:p>
            <a:pPr algn="just" latinLnBrk="1"/>
            <a:r>
              <a:rPr lang="ru-RU" sz="900">
                <a:solidFill>
                  <a:srgbClr val="333333"/>
                </a:solidFill>
                <a:ea typeface="맑은 고딕"/>
                <a:cs typeface="굴림"/>
              </a:rPr>
              <a:t>калибровки.</a:t>
            </a:r>
          </a:p>
          <a:p>
            <a:pPr algn="just" latinLnBrk="1">
              <a:buFontTx/>
              <a:buChar char="•"/>
            </a:pPr>
            <a:endParaRPr lang="en-US" sz="900">
              <a:solidFill>
                <a:srgbClr val="333333"/>
              </a:solidFill>
              <a:ea typeface="맑은 고딕"/>
              <a:cs typeface="굴림"/>
            </a:endParaRPr>
          </a:p>
          <a:p>
            <a:pPr algn="just" latinLnBrk="1">
              <a:buFontTx/>
              <a:buChar char="•"/>
            </a:pPr>
            <a:r>
              <a:rPr lang="en-US" sz="900">
                <a:solidFill>
                  <a:srgbClr val="333333"/>
                </a:solidFill>
                <a:ea typeface="맑은 고딕"/>
                <a:cs typeface="굴림"/>
              </a:rPr>
              <a:t> </a:t>
            </a:r>
            <a:r>
              <a:rPr lang="ru-RU" sz="900">
                <a:solidFill>
                  <a:srgbClr val="333333"/>
                </a:solidFill>
                <a:ea typeface="맑은 고딕"/>
                <a:cs typeface="굴림"/>
              </a:rPr>
              <a:t>Функция «Клонирование цвета» разработана для частичной настройки яркости, цветовой </a:t>
            </a:r>
          </a:p>
          <a:p>
            <a:pPr algn="just" latinLnBrk="1"/>
            <a:r>
              <a:rPr lang="ru-RU" sz="900">
                <a:solidFill>
                  <a:srgbClr val="333333"/>
                </a:solidFill>
                <a:ea typeface="맑은 고딕"/>
                <a:cs typeface="굴림"/>
              </a:rPr>
              <a:t>температуры и некоторых значений </a:t>
            </a:r>
            <a:r>
              <a:rPr lang="en-US" sz="900">
                <a:solidFill>
                  <a:srgbClr val="333333"/>
                </a:solidFill>
                <a:ea typeface="맑은 고딕"/>
                <a:cs typeface="굴림"/>
              </a:rPr>
              <a:t>RGB, </a:t>
            </a:r>
            <a:r>
              <a:rPr lang="ru-RU" sz="900">
                <a:solidFill>
                  <a:srgbClr val="333333"/>
                </a:solidFill>
                <a:ea typeface="맑은 고딕"/>
                <a:cs typeface="굴림"/>
              </a:rPr>
              <a:t>и не предназначена для профессиональной </a:t>
            </a:r>
          </a:p>
          <a:p>
            <a:pPr algn="just" latinLnBrk="1"/>
            <a:r>
              <a:rPr lang="ru-RU" sz="900">
                <a:solidFill>
                  <a:srgbClr val="333333"/>
                </a:solidFill>
                <a:ea typeface="맑은 고딕"/>
                <a:cs typeface="굴림"/>
              </a:rPr>
              <a:t>калибровки цвета.</a:t>
            </a:r>
            <a:endParaRPr lang="en-US" sz="900">
              <a:latin typeface="맑은 고딕"/>
              <a:ea typeface="맑은 고딕"/>
              <a:cs typeface="굴림"/>
            </a:endParaRPr>
          </a:p>
        </p:txBody>
      </p:sp>
      <p:sp>
        <p:nvSpPr>
          <p:cNvPr id="35" name="타원 34"/>
          <p:cNvSpPr/>
          <p:nvPr/>
        </p:nvSpPr>
        <p:spPr>
          <a:xfrm>
            <a:off x="6177136" y="2403347"/>
            <a:ext cx="344643" cy="648072"/>
          </a:xfrm>
          <a:prstGeom prst="ellipse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45000">
                  <a:schemeClr val="bg1">
                    <a:lumMod val="50000"/>
                  </a:schemeClr>
                </a:gs>
                <a:gs pos="67000">
                  <a:schemeClr val="bg1">
                    <a:lumMod val="7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!</a:t>
            </a:r>
          </a:p>
        </p:txBody>
      </p:sp>
      <p:pic>
        <p:nvPicPr>
          <p:cNvPr id="199704" name="그림 5"/>
          <p:cNvPicPr>
            <a:picLocks noChangeAspect="1"/>
          </p:cNvPicPr>
          <p:nvPr/>
        </p:nvPicPr>
        <p:blipFill>
          <a:blip r:embed="rId10" cstate="print"/>
          <a:srcRect r="82111" b="18663"/>
          <a:stretch>
            <a:fillRect/>
          </a:stretch>
        </p:blipFill>
        <p:spPr bwMode="auto">
          <a:xfrm>
            <a:off x="1069975" y="1620883"/>
            <a:ext cx="760413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705" name="그림 44"/>
          <p:cNvPicPr>
            <a:picLocks noChangeAspect="1"/>
          </p:cNvPicPr>
          <p:nvPr/>
        </p:nvPicPr>
        <p:blipFill>
          <a:blip r:embed="rId11" cstate="print"/>
          <a:srcRect r="82111" b="18663"/>
          <a:stretch>
            <a:fillRect/>
          </a:stretch>
        </p:blipFill>
        <p:spPr bwMode="auto">
          <a:xfrm>
            <a:off x="1058863" y="3971971"/>
            <a:ext cx="803275" cy="239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제목 1"/>
          <p:cNvSpPr txBox="1">
            <a:spLocks/>
          </p:cNvSpPr>
          <p:nvPr/>
        </p:nvSpPr>
        <p:spPr>
          <a:xfrm>
            <a:off x="987425" y="2171746"/>
            <a:ext cx="1030288" cy="269875"/>
          </a:xfrm>
          <a:prstGeom prst="rect">
            <a:avLst/>
          </a:prstGeom>
        </p:spPr>
        <p:txBody>
          <a:bodyPr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500" kern="1200">
                <a:solidFill>
                  <a:schemeClr val="tx1"/>
                </a:solidFill>
                <a:latin typeface="Corbel" pitchFamily="34" charset="0"/>
                <a:ea typeface="+mj-ea"/>
                <a:cs typeface="+mj-cs"/>
              </a:defRPr>
            </a:lvl1pPr>
            <a:lvl2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orbel" pitchFamily="34" charset="0"/>
                <a:ea typeface="맑은 고딕" pitchFamily="50" charset="-127"/>
              </a:defRPr>
            </a:lvl2pPr>
            <a:lvl3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orbel" pitchFamily="34" charset="0"/>
                <a:ea typeface="맑은 고딕" pitchFamily="50" charset="-127"/>
              </a:defRPr>
            </a:lvl3pPr>
            <a:lvl4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orbel" pitchFamily="34" charset="0"/>
                <a:ea typeface="맑은 고딕" pitchFamily="50" charset="-127"/>
              </a:defRPr>
            </a:lvl4pPr>
            <a:lvl5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orbel" pitchFamily="34" charset="0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>
              <a:buFontTx/>
              <a:buChar char="•"/>
              <a:defRPr/>
            </a:pPr>
            <a:r>
              <a:rPr lang="ru-RU" altLang="ko-KR" sz="1399" dirty="0" smtClean="0">
                <a:solidFill>
                  <a:srgbClr val="000000"/>
                </a:solidFill>
                <a:latin typeface="Arial" panose="020B0604020202020204" pitchFamily="34" charset="0"/>
              </a:rPr>
              <a:t>До</a:t>
            </a:r>
            <a:endParaRPr lang="ko-KR" altLang="en-US" sz="1399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0" name="제목 1"/>
          <p:cNvSpPr txBox="1">
            <a:spLocks/>
          </p:cNvSpPr>
          <p:nvPr/>
        </p:nvSpPr>
        <p:spPr>
          <a:xfrm>
            <a:off x="1004888" y="4278358"/>
            <a:ext cx="1030287" cy="269875"/>
          </a:xfrm>
          <a:prstGeom prst="rect">
            <a:avLst/>
          </a:prstGeom>
        </p:spPr>
        <p:txBody>
          <a:bodyPr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500" kern="1200">
                <a:solidFill>
                  <a:schemeClr val="tx1"/>
                </a:solidFill>
                <a:latin typeface="Corbel" pitchFamily="34" charset="0"/>
                <a:ea typeface="+mj-ea"/>
                <a:cs typeface="+mj-cs"/>
              </a:defRPr>
            </a:lvl1pPr>
            <a:lvl2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orbel" pitchFamily="34" charset="0"/>
                <a:ea typeface="맑은 고딕" pitchFamily="50" charset="-127"/>
              </a:defRPr>
            </a:lvl2pPr>
            <a:lvl3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orbel" pitchFamily="34" charset="0"/>
                <a:ea typeface="맑은 고딕" pitchFamily="50" charset="-127"/>
              </a:defRPr>
            </a:lvl3pPr>
            <a:lvl4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orbel" pitchFamily="34" charset="0"/>
                <a:ea typeface="맑은 고딕" pitchFamily="50" charset="-127"/>
              </a:defRPr>
            </a:lvl4pPr>
            <a:lvl5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orbel" pitchFamily="34" charset="0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>
              <a:buFontTx/>
              <a:buChar char="•"/>
              <a:defRPr/>
            </a:pPr>
            <a:r>
              <a:rPr lang="ru-RU" altLang="ko-KR" sz="1399" dirty="0" smtClean="0">
                <a:solidFill>
                  <a:srgbClr val="000000"/>
                </a:solidFill>
                <a:latin typeface="Arial" panose="020B0604020202020204" pitchFamily="34" charset="0"/>
              </a:rPr>
              <a:t>После</a:t>
            </a:r>
            <a:endParaRPr lang="ko-KR" altLang="en-US" sz="1399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9708" name="제목 1"/>
          <p:cNvSpPr txBox="1">
            <a:spLocks/>
          </p:cNvSpPr>
          <p:nvPr/>
        </p:nvSpPr>
        <p:spPr bwMode="auto">
          <a:xfrm>
            <a:off x="2066925" y="6024608"/>
            <a:ext cx="167481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latinLnBrk="1" hangingPunct="0">
              <a:buFontTx/>
              <a:buChar char="•"/>
            </a:pPr>
            <a:r>
              <a:rPr lang="ru-RU" altLang="ko-KR">
                <a:solidFill>
                  <a:srgbClr val="000000"/>
                </a:solidFill>
                <a:ea typeface="굴림"/>
                <a:cs typeface="굴림"/>
              </a:rPr>
              <a:t>Базовый монитор</a:t>
            </a:r>
            <a:endParaRPr lang="ko-KR" altLang="en-US">
              <a:solidFill>
                <a:srgbClr val="000000"/>
              </a:solidFill>
              <a:ea typeface="굴림"/>
              <a:cs typeface="굴림"/>
            </a:endParaRPr>
          </a:p>
        </p:txBody>
      </p:sp>
      <p:sp>
        <p:nvSpPr>
          <p:cNvPr id="199709" name="제목 1"/>
          <p:cNvSpPr txBox="1">
            <a:spLocks/>
          </p:cNvSpPr>
          <p:nvPr/>
        </p:nvSpPr>
        <p:spPr bwMode="auto">
          <a:xfrm>
            <a:off x="3949700" y="6024608"/>
            <a:ext cx="25161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latinLnBrk="1" hangingPunct="0">
              <a:buFontTx/>
              <a:buChar char="•"/>
            </a:pPr>
            <a:r>
              <a:rPr lang="ru-RU" altLang="ko-KR">
                <a:solidFill>
                  <a:srgbClr val="000000"/>
                </a:solidFill>
                <a:ea typeface="굴림"/>
                <a:cs typeface="굴림"/>
              </a:rPr>
              <a:t>Настраиваемый монитор</a:t>
            </a:r>
            <a:endParaRPr lang="ko-KR" altLang="en-US">
              <a:solidFill>
                <a:srgbClr val="000000"/>
              </a:solidFill>
              <a:ea typeface="굴림"/>
              <a:cs typeface="굴림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29" name="그림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388" y="188913"/>
            <a:ext cx="92884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1730" name="그룹 20"/>
          <p:cNvGrpSpPr>
            <a:grpSpLocks/>
          </p:cNvGrpSpPr>
          <p:nvPr/>
        </p:nvGrpSpPr>
        <p:grpSpPr bwMode="auto">
          <a:xfrm>
            <a:off x="-779463" y="4941888"/>
            <a:ext cx="4195763" cy="354012"/>
            <a:chOff x="-357681" y="3779750"/>
            <a:chExt cx="3662265" cy="285236"/>
          </a:xfrm>
        </p:grpSpPr>
        <p:sp>
          <p:nvSpPr>
            <p:cNvPr id="19" name="직사각형 18"/>
            <p:cNvSpPr/>
            <p:nvPr/>
          </p:nvSpPr>
          <p:spPr>
            <a:xfrm>
              <a:off x="304658" y="3935799"/>
              <a:ext cx="2966670" cy="129187"/>
            </a:xfrm>
            <a:prstGeom prst="rect">
              <a:avLst/>
            </a:prstGeom>
            <a:pattFill prst="narHorz">
              <a:fgClr>
                <a:schemeClr val="bg2">
                  <a:lumMod val="40000"/>
                  <a:lumOff val="60000"/>
                </a:schemeClr>
              </a:fgClr>
              <a:bgClr>
                <a:schemeClr val="bg2">
                  <a:lumMod val="60000"/>
                  <a:lumOff val="4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latinLnBrk="1" hangingPunct="0">
                <a:buFontTx/>
                <a:buChar char="•"/>
                <a:defRPr/>
              </a:pPr>
              <a:endParaRPr lang="ko-KR" altLang="en-US" sz="1333">
                <a:solidFill>
                  <a:srgbClr val="FFFFFF"/>
                </a:solidFill>
              </a:endParaRPr>
            </a:p>
          </p:txBody>
        </p:sp>
        <p:sp>
          <p:nvSpPr>
            <p:cNvPr id="20" name="평행 사변형 19"/>
            <p:cNvSpPr/>
            <p:nvPr/>
          </p:nvSpPr>
          <p:spPr>
            <a:xfrm flipV="1">
              <a:off x="-357681" y="3779750"/>
              <a:ext cx="3662265" cy="145816"/>
            </a:xfrm>
            <a:prstGeom prst="parallelogram">
              <a:avLst>
                <a:gd name="adj" fmla="val 466476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latinLnBrk="1" hangingPunct="0">
                <a:buFontTx/>
                <a:buChar char="•"/>
                <a:defRPr/>
              </a:pPr>
              <a:endParaRPr lang="ko-KR" altLang="en-US" sz="1333">
                <a:solidFill>
                  <a:srgbClr val="FFFFFF"/>
                </a:solidFill>
              </a:endParaRPr>
            </a:p>
          </p:txBody>
        </p:sp>
      </p:grpSp>
      <p:sp>
        <p:nvSpPr>
          <p:cNvPr id="201731" name="TextBox 13"/>
          <p:cNvSpPr txBox="1">
            <a:spLocks noChangeArrowheads="1"/>
          </p:cNvSpPr>
          <p:nvPr/>
        </p:nvSpPr>
        <p:spPr bwMode="auto">
          <a:xfrm>
            <a:off x="4881563" y="2708275"/>
            <a:ext cx="2981325" cy="431800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lIns="91381" tIns="45694" rIns="91381" bIns="45694">
            <a:spAutoFit/>
          </a:bodyPr>
          <a:lstStyle/>
          <a:p>
            <a:pPr defTabSz="912813" latinLnBrk="1">
              <a:buFontTx/>
              <a:buChar char="•"/>
            </a:pPr>
            <a:r>
              <a:rPr lang="ru-RU" altLang="ko-KR" sz="1100">
                <a:solidFill>
                  <a:srgbClr val="404040"/>
                </a:solidFill>
              </a:rPr>
              <a:t>Изображение, которое видят люди с цветовой слепотой</a:t>
            </a:r>
            <a:endParaRPr lang="en-US" altLang="ko-KR" sz="1100">
              <a:solidFill>
                <a:srgbClr val="404040"/>
              </a:solidFill>
            </a:endParaRPr>
          </a:p>
        </p:txBody>
      </p:sp>
      <p:pic>
        <p:nvPicPr>
          <p:cNvPr id="20173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1465">
            <a:off x="7112000" y="2890838"/>
            <a:ext cx="8064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1733" name="그룹 16"/>
          <p:cNvGrpSpPr>
            <a:grpSpLocks/>
          </p:cNvGrpSpPr>
          <p:nvPr/>
        </p:nvGrpSpPr>
        <p:grpSpPr bwMode="auto">
          <a:xfrm>
            <a:off x="80963" y="1557338"/>
            <a:ext cx="5138737" cy="3856037"/>
            <a:chOff x="100089" y="1516535"/>
            <a:chExt cx="5851895" cy="3568649"/>
          </a:xfrm>
        </p:grpSpPr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/>
              </a:extLst>
            </a:blip>
            <a:stretch>
              <a:fillRect/>
            </a:stretch>
          </p:blipFill>
          <p:spPr>
            <a:xfrm>
              <a:off x="100089" y="1574613"/>
              <a:ext cx="5851895" cy="3510571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201753" name="TextBox 12"/>
            <p:cNvSpPr txBox="1">
              <a:spLocks noChangeArrowheads="1"/>
            </p:cNvSpPr>
            <p:nvPr/>
          </p:nvSpPr>
          <p:spPr bwMode="auto">
            <a:xfrm>
              <a:off x="536073" y="2286716"/>
              <a:ext cx="1913881" cy="398659"/>
            </a:xfrm>
            <a:prstGeom prst="rect">
              <a:avLst/>
            </a:prstGeom>
            <a:noFill/>
            <a:ln w="3175" algn="ctr">
              <a:noFill/>
              <a:prstDash val="dash"/>
              <a:miter lim="800000"/>
              <a:headEnd/>
              <a:tailEnd/>
            </a:ln>
          </p:spPr>
          <p:txBody>
            <a:bodyPr lIns="91381" tIns="45694" rIns="91381" bIns="45694">
              <a:spAutoFit/>
            </a:bodyPr>
            <a:lstStyle/>
            <a:p>
              <a:pPr algn="ctr" defTabSz="912813" latinLnBrk="1">
                <a:buFontTx/>
                <a:buChar char="•"/>
              </a:pPr>
              <a:r>
                <a:rPr lang="ru-RU" altLang="ko-KR" sz="1100">
                  <a:solidFill>
                    <a:srgbClr val="404040"/>
                  </a:solidFill>
                </a:rPr>
                <a:t>Оригинальное изображение</a:t>
              </a:r>
              <a:endParaRPr lang="ko-KR" altLang="en-US" sz="1100">
                <a:solidFill>
                  <a:srgbClr val="404040"/>
                </a:solidFill>
              </a:endParaRPr>
            </a:p>
          </p:txBody>
        </p:sp>
        <p:sp>
          <p:nvSpPr>
            <p:cNvPr id="26" name="이등변 삼각형 25"/>
            <p:cNvSpPr/>
            <p:nvPr/>
          </p:nvSpPr>
          <p:spPr>
            <a:xfrm rot="13517839">
              <a:off x="4274813" y="1884847"/>
              <a:ext cx="239478" cy="475455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latinLnBrk="1" hangingPunct="0">
                <a:buFontTx/>
                <a:buChar char="•"/>
                <a:defRPr/>
              </a:pPr>
              <a:endParaRPr lang="ko-KR" altLang="en-US" sz="1300">
                <a:solidFill>
                  <a:srgbClr val="FFFFFF"/>
                </a:solidFill>
              </a:endParaRPr>
            </a:p>
          </p:txBody>
        </p:sp>
        <p:sp>
          <p:nvSpPr>
            <p:cNvPr id="25" name="모서리가 둥근 직사각형 24"/>
            <p:cNvSpPr/>
            <p:nvPr/>
          </p:nvSpPr>
          <p:spPr>
            <a:xfrm>
              <a:off x="3379465" y="1516535"/>
              <a:ext cx="2145875" cy="559759"/>
            </a:xfrm>
            <a:prstGeom prst="roundRect">
              <a:avLst>
                <a:gd name="adj" fmla="val 6408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latinLnBrk="1" hangingPunct="0">
                <a:buFontTx/>
                <a:buChar char="•"/>
                <a:defRPr/>
              </a:pPr>
              <a:r>
                <a:rPr lang="ru-RU" altLang="ko-KR" sz="1300" i="1" dirty="0">
                  <a:solidFill>
                    <a:srgbClr val="FFFFFF"/>
                  </a:solidFill>
                </a:rPr>
                <a:t>Все яблоки одного цвета</a:t>
              </a:r>
              <a:r>
                <a:rPr lang="en-US" altLang="ko-KR" sz="1300" i="1" dirty="0">
                  <a:solidFill>
                    <a:srgbClr val="FFFFFF"/>
                  </a:solidFill>
                </a:rPr>
                <a:t>”</a:t>
              </a:r>
              <a:endParaRPr lang="ko-KR" altLang="en-US" sz="1300" i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7" name="이등변 삼각형 26"/>
          <p:cNvSpPr/>
          <p:nvPr/>
        </p:nvSpPr>
        <p:spPr>
          <a:xfrm rot="13517839">
            <a:off x="7518401" y="2405062"/>
            <a:ext cx="239712" cy="385763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latinLnBrk="1" hangingPunct="0">
              <a:buFontTx/>
              <a:buChar char="•"/>
              <a:defRPr/>
            </a:pPr>
            <a:endParaRPr lang="ko-KR" altLang="en-US" sz="1333">
              <a:solidFill>
                <a:srgbClr val="FFFFFF"/>
              </a:solidFill>
            </a:endParaRPr>
          </a:p>
        </p:txBody>
      </p:sp>
      <p:sp>
        <p:nvSpPr>
          <p:cNvPr id="29" name="이등변 삼각형 28"/>
          <p:cNvSpPr/>
          <p:nvPr/>
        </p:nvSpPr>
        <p:spPr>
          <a:xfrm rot="9942249">
            <a:off x="7639050" y="2389188"/>
            <a:ext cx="193675" cy="474662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latinLnBrk="1" hangingPunct="0">
              <a:buFontTx/>
              <a:buChar char="•"/>
              <a:defRPr/>
            </a:pPr>
            <a:endParaRPr lang="ko-KR" altLang="en-US" sz="1333">
              <a:solidFill>
                <a:srgbClr val="FFFFFF"/>
              </a:solidFill>
            </a:endParaRPr>
          </a:p>
        </p:txBody>
      </p:sp>
      <p:sp>
        <p:nvSpPr>
          <p:cNvPr id="28" name="모서리가 둥근 직사각형 27"/>
          <p:cNvSpPr/>
          <p:nvPr/>
        </p:nvSpPr>
        <p:spPr>
          <a:xfrm>
            <a:off x="6438900" y="1992313"/>
            <a:ext cx="2181225" cy="560387"/>
          </a:xfrm>
          <a:prstGeom prst="roundRect">
            <a:avLst>
              <a:gd name="adj" fmla="val 6408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latinLnBrk="1" hangingPunct="0">
              <a:buFontTx/>
              <a:buChar char="•"/>
              <a:defRPr/>
            </a:pPr>
            <a:r>
              <a:rPr lang="en-US" altLang="ko-KR" sz="1300" i="1" dirty="0">
                <a:solidFill>
                  <a:srgbClr val="FFFFFF"/>
                </a:solidFill>
              </a:rPr>
              <a:t>“</a:t>
            </a:r>
            <a:r>
              <a:rPr lang="ru-RU" altLang="ko-KR" sz="1300" i="1" dirty="0">
                <a:solidFill>
                  <a:srgbClr val="FFFFFF"/>
                </a:solidFill>
              </a:rPr>
              <a:t>Теперь я вижу, что яблоки разные</a:t>
            </a:r>
            <a:r>
              <a:rPr lang="en-US" altLang="ko-KR" sz="1300" i="1" dirty="0">
                <a:solidFill>
                  <a:srgbClr val="FFFFFF"/>
                </a:solidFill>
              </a:rPr>
              <a:t>!”</a:t>
            </a:r>
            <a:endParaRPr lang="ko-KR" altLang="en-US" sz="1300" i="1" dirty="0">
              <a:solidFill>
                <a:srgbClr val="FFFFFF"/>
              </a:solidFill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212850" y="733202"/>
            <a:ext cx="2947988" cy="336550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latinLnBrk="1" hangingPunct="0">
              <a:buFontTx/>
              <a:buChar char="•"/>
              <a:defRPr/>
            </a:pPr>
            <a:endParaRPr lang="ko-KR" altLang="en-US" sz="999">
              <a:solidFill>
                <a:srgbClr val="FFFFFF"/>
              </a:solidFill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212700" y="764704"/>
            <a:ext cx="37883" cy="335263"/>
          </a:xfrm>
          <a:prstGeom prst="rect">
            <a:avLst/>
          </a:prstGeom>
          <a:gradFill flip="none" rotWithShape="1">
            <a:gsLst>
              <a:gs pos="1835">
                <a:schemeClr val="tx1">
                  <a:lumMod val="50000"/>
                  <a:lumOff val="50000"/>
                </a:schemeClr>
              </a:gs>
              <a:gs pos="54100">
                <a:schemeClr val="bg1">
                  <a:lumMod val="8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latinLnBrk="1" hangingPunct="0">
              <a:buFontTx/>
              <a:buChar char="•"/>
              <a:defRPr/>
            </a:pPr>
            <a:endParaRPr lang="ko-KR" altLang="en-US" sz="999">
              <a:solidFill>
                <a:srgbClr val="FFFFFF"/>
              </a:solidFill>
            </a:endParaRPr>
          </a:p>
        </p:txBody>
      </p:sp>
      <p:pic>
        <p:nvPicPr>
          <p:cNvPr id="20174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9722" y="702022"/>
            <a:ext cx="1058862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1742" name="TextBox 10"/>
          <p:cNvSpPr txBox="1">
            <a:spLocks noChangeArrowheads="1"/>
          </p:cNvSpPr>
          <p:nvPr/>
        </p:nvSpPr>
        <p:spPr bwMode="auto">
          <a:xfrm>
            <a:off x="1216025" y="1063625"/>
            <a:ext cx="76247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/>
            <a:r>
              <a:rPr lang="ru-RU" altLang="ko-KR" sz="1300" b="0">
                <a:solidFill>
                  <a:srgbClr val="000000"/>
                </a:solidFill>
              </a:rPr>
              <a:t>Алгоритм модификации цвета для людей с нарушениями цветового зрения, который позволяет таким пользователям  различать определённые трудно дифференцируемые цвета.</a:t>
            </a:r>
            <a:endParaRPr lang="en-US" altLang="ko-KR" sz="1300" b="0">
              <a:solidFill>
                <a:srgbClr val="000000"/>
              </a:solidFill>
            </a:endParaRPr>
          </a:p>
        </p:txBody>
      </p:sp>
      <p:sp>
        <p:nvSpPr>
          <p:cNvPr id="201743" name="TextBox 10"/>
          <p:cNvSpPr txBox="1">
            <a:spLocks noChangeArrowheads="1"/>
          </p:cNvSpPr>
          <p:nvPr/>
        </p:nvSpPr>
        <p:spPr bwMode="auto">
          <a:xfrm>
            <a:off x="1281113" y="760189"/>
            <a:ext cx="2638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latinLnBrk="1" hangingPunct="0">
              <a:buFontTx/>
              <a:buChar char="•"/>
            </a:pPr>
            <a:r>
              <a:rPr lang="ru-RU" altLang="ko-KR" sz="1400" dirty="0">
                <a:solidFill>
                  <a:srgbClr val="000000"/>
                </a:solidFill>
              </a:rPr>
              <a:t>Что такое </a:t>
            </a:r>
            <a:r>
              <a:rPr lang="en-US" altLang="ko-KR" sz="1400" dirty="0">
                <a:solidFill>
                  <a:srgbClr val="000000"/>
                </a:solidFill>
              </a:rPr>
              <a:t>“</a:t>
            </a:r>
            <a:r>
              <a:rPr lang="ru-RU" altLang="ko-KR" sz="1400" dirty="0">
                <a:solidFill>
                  <a:srgbClr val="000000"/>
                </a:solidFill>
              </a:rPr>
              <a:t>Мастер цвета</a:t>
            </a:r>
            <a:r>
              <a:rPr lang="en-US" altLang="ko-KR" sz="1400" dirty="0">
                <a:solidFill>
                  <a:srgbClr val="000000"/>
                </a:solidFill>
              </a:rPr>
              <a:t>”</a:t>
            </a:r>
            <a:r>
              <a:rPr lang="ru-RU" altLang="ko-KR" sz="1400" dirty="0">
                <a:solidFill>
                  <a:srgbClr val="000000"/>
                </a:solidFill>
              </a:rPr>
              <a:t>?</a:t>
            </a:r>
            <a:endParaRPr lang="ko-KR" altLang="en-US" sz="1400" dirty="0">
              <a:solidFill>
                <a:srgbClr val="000000"/>
              </a:solidFill>
            </a:endParaRPr>
          </a:p>
        </p:txBody>
      </p:sp>
      <p:pic>
        <p:nvPicPr>
          <p:cNvPr id="20174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" y="5589588"/>
            <a:ext cx="720725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1745" name="TextBox 10"/>
          <p:cNvSpPr txBox="1">
            <a:spLocks noChangeArrowheads="1"/>
          </p:cNvSpPr>
          <p:nvPr/>
        </p:nvSpPr>
        <p:spPr bwMode="auto">
          <a:xfrm>
            <a:off x="693738" y="5589588"/>
            <a:ext cx="45466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>
              <a:buFontTx/>
              <a:buChar char="•"/>
            </a:pPr>
            <a:r>
              <a:rPr lang="en-US" altLang="ko-KR" sz="900" b="0">
                <a:solidFill>
                  <a:srgbClr val="000000"/>
                </a:solidFill>
              </a:rPr>
              <a:t>: </a:t>
            </a:r>
            <a:r>
              <a:rPr lang="ru-RU" altLang="ko-KR" sz="900" b="0">
                <a:solidFill>
                  <a:srgbClr val="000000"/>
                </a:solidFill>
              </a:rPr>
              <a:t>Оптимальная для потребителя система цветовых профилей для корректной передачи цветовой информации</a:t>
            </a:r>
            <a:r>
              <a:rPr lang="en-US" altLang="ko-KR" sz="900" b="0">
                <a:solidFill>
                  <a:srgbClr val="000000"/>
                </a:solidFill>
              </a:rPr>
              <a:t>.</a:t>
            </a:r>
          </a:p>
          <a:p>
            <a:pPr eaLnBrk="0" latinLnBrk="1" hangingPunct="0">
              <a:buFontTx/>
              <a:buChar char="•"/>
            </a:pPr>
            <a:endParaRPr lang="en-US" altLang="ko-KR" sz="900" b="0">
              <a:solidFill>
                <a:srgbClr val="000000"/>
              </a:solidFill>
            </a:endParaRPr>
          </a:p>
          <a:p>
            <a:pPr eaLnBrk="0" latinLnBrk="1" hangingPunct="0">
              <a:buFontTx/>
              <a:buChar char="•"/>
            </a:pPr>
            <a:r>
              <a:rPr lang="en-US" altLang="ko-KR" sz="900" b="0">
                <a:solidFill>
                  <a:srgbClr val="000000"/>
                </a:solidFill>
              </a:rPr>
              <a:t>: </a:t>
            </a:r>
            <a:r>
              <a:rPr lang="ru-RU" altLang="ko-KR" sz="900" b="0">
                <a:solidFill>
                  <a:srgbClr val="000000"/>
                </a:solidFill>
              </a:rPr>
              <a:t>Цвета экранного меню и инструкции пользователя разработаны с учётом удобства для пользователей с отклонениями зрительной системы  и имеют сертификат  </a:t>
            </a:r>
            <a:r>
              <a:rPr lang="en-US" altLang="ko-KR" sz="900" b="0">
                <a:solidFill>
                  <a:srgbClr val="000000"/>
                </a:solidFill>
              </a:rPr>
              <a:t>CUD (</a:t>
            </a:r>
            <a:r>
              <a:rPr lang="ru-RU" altLang="ko-KR" sz="900" b="0">
                <a:solidFill>
                  <a:srgbClr val="000000"/>
                </a:solidFill>
              </a:rPr>
              <a:t>серии </a:t>
            </a:r>
            <a:r>
              <a:rPr lang="en-US" altLang="ko-KR" sz="900" b="0">
                <a:solidFill>
                  <a:srgbClr val="000000"/>
                </a:solidFill>
              </a:rPr>
              <a:t>MP67/77).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344488" y="5373688"/>
            <a:ext cx="4592637" cy="254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latinLnBrk="1" hangingPunct="0">
              <a:buFontTx/>
              <a:buChar char="•"/>
              <a:defRPr/>
            </a:pPr>
            <a:r>
              <a:rPr lang="en-US" altLang="ko" sz="1050" u="sng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CUD </a:t>
            </a:r>
            <a:r>
              <a:rPr lang="ru-RU" altLang="ko" sz="1050" u="sng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– универсальный цветовой шаблон </a:t>
            </a:r>
            <a:r>
              <a:rPr lang="en-US" altLang="ko" sz="1050" u="sng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(Color Universal Design )</a:t>
            </a:r>
            <a:endParaRPr lang="ko" altLang="en-US" sz="1050" u="sng" dirty="0">
              <a:solidFill>
                <a:srgbClr val="000000"/>
              </a:solidFill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32" name="Text Box 1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7345" y="292011"/>
            <a:ext cx="5993807" cy="4006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05" tIns="46005" rIns="92005" bIns="46005">
            <a:spAutoFit/>
          </a:bodyPr>
          <a:lstStyle/>
          <a:p>
            <a:pPr eaLnBrk="0" latinLnBrk="1" hangingPunct="0">
              <a:spcBef>
                <a:spcPct val="50000"/>
              </a:spcBef>
              <a:defRPr/>
            </a:pP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Новые функции</a:t>
            </a:r>
            <a:r>
              <a:rPr lang="en-US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.</a:t>
            </a:r>
            <a:r>
              <a:rPr lang="ko-KR" altLang="en-US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 </a:t>
            </a: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Мастер цвета (</a:t>
            </a:r>
            <a:r>
              <a:rPr lang="en-US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Color Wizard</a:t>
            </a: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)</a:t>
            </a:r>
            <a:endParaRPr lang="en-US" altLang="ko-KR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  <p:sp>
        <p:nvSpPr>
          <p:cNvPr id="201749" name="TextBox 33"/>
          <p:cNvSpPr txBox="1">
            <a:spLocks noChangeArrowheads="1"/>
          </p:cNvSpPr>
          <p:nvPr/>
        </p:nvSpPr>
        <p:spPr bwMode="auto">
          <a:xfrm>
            <a:off x="704850" y="4165600"/>
            <a:ext cx="1800225" cy="214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ru-RU" sz="800"/>
              <a:t>Сколько здесь красных яблок?</a:t>
            </a:r>
            <a:endParaRPr lang="en-US" sz="800"/>
          </a:p>
        </p:txBody>
      </p:sp>
      <p:sp>
        <p:nvSpPr>
          <p:cNvPr id="201750" name="TextBox 35"/>
          <p:cNvSpPr txBox="1">
            <a:spLocks noChangeArrowheads="1"/>
          </p:cNvSpPr>
          <p:nvPr/>
        </p:nvSpPr>
        <p:spPr bwMode="auto">
          <a:xfrm>
            <a:off x="2432050" y="3357563"/>
            <a:ext cx="1800225" cy="2143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ru-RU" sz="800"/>
              <a:t>Сколько здесь красных яблок?</a:t>
            </a:r>
            <a:endParaRPr lang="en-US" sz="800"/>
          </a:p>
        </p:txBody>
      </p:sp>
      <p:sp>
        <p:nvSpPr>
          <p:cNvPr id="201751" name="TextBox 37"/>
          <p:cNvSpPr txBox="1">
            <a:spLocks noChangeArrowheads="1"/>
          </p:cNvSpPr>
          <p:nvPr/>
        </p:nvSpPr>
        <p:spPr bwMode="auto">
          <a:xfrm>
            <a:off x="5241925" y="5084763"/>
            <a:ext cx="1857375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ru-RU" sz="800"/>
              <a:t>Сколько здесь красных яблок?</a:t>
            </a:r>
            <a:endParaRPr lang="en-US" sz="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ext Box 1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68075" y="292150"/>
            <a:ext cx="3216773" cy="40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850" tIns="45936" rIns="91850" bIns="45936">
            <a:spAutoFit/>
          </a:bodyPr>
          <a:lstStyle/>
          <a:p>
            <a:pPr eaLnBrk="0" latinLnBrk="1" hangingPunct="0">
              <a:spcBef>
                <a:spcPct val="50000"/>
              </a:spcBef>
              <a:defRPr/>
            </a:pPr>
            <a:r>
              <a:rPr lang="uk-UA" altLang="ko-KR" sz="2000" dirty="0" err="1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Wingdings" pitchFamily="2" charset="2"/>
              </a:rPr>
              <a:t>Функция</a:t>
            </a:r>
            <a:r>
              <a:rPr lang="uk-UA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Wingdings" pitchFamily="2" charset="2"/>
              </a:rPr>
              <a:t> </a:t>
            </a:r>
            <a:r>
              <a:rPr lang="en-US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Wingdings" pitchFamily="2" charset="2"/>
              </a:rPr>
              <a:t>Dual Controller</a:t>
            </a:r>
            <a:endParaRPr lang="ko-KR" altLang="en-US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  <a:sym typeface="Wingdings" pitchFamily="2" charset="2"/>
            </a:endParaRPr>
          </a:p>
        </p:txBody>
      </p:sp>
      <p:sp>
        <p:nvSpPr>
          <p:cNvPr id="202754" name="Rectangle 5"/>
          <p:cNvSpPr>
            <a:spLocks noChangeArrowheads="1"/>
          </p:cNvSpPr>
          <p:nvPr/>
        </p:nvSpPr>
        <p:spPr bwMode="auto">
          <a:xfrm>
            <a:off x="309563" y="1989138"/>
            <a:ext cx="4527550" cy="4330700"/>
          </a:xfrm>
          <a:prstGeom prst="rect">
            <a:avLst/>
          </a:prstGeom>
          <a:noFill/>
          <a:ln w="9525">
            <a:solidFill>
              <a:srgbClr val="B2B2B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latinLnBrk="1"/>
            <a:endParaRPr lang="ko-KR" altLang="en-US" sz="1000">
              <a:solidFill>
                <a:srgbClr val="000000"/>
              </a:solidFill>
            </a:endParaRPr>
          </a:p>
        </p:txBody>
      </p:sp>
      <p:sp>
        <p:nvSpPr>
          <p:cNvPr id="202755" name="TextBox 53"/>
          <p:cNvSpPr txBox="1">
            <a:spLocks noChangeArrowheads="1"/>
          </p:cNvSpPr>
          <p:nvPr/>
        </p:nvSpPr>
        <p:spPr bwMode="auto">
          <a:xfrm>
            <a:off x="360363" y="4948238"/>
            <a:ext cx="44275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>
                <a:solidFill>
                  <a:srgbClr val="000000"/>
                </a:solidFill>
              </a:rPr>
              <a:t>※ </a:t>
            </a:r>
            <a:r>
              <a:rPr lang="ru-RU" altLang="ko-KR">
                <a:solidFill>
                  <a:srgbClr val="000000"/>
                </a:solidFill>
              </a:rPr>
              <a:t>Функция </a:t>
            </a:r>
            <a:r>
              <a:rPr lang="en-US" altLang="ko-KR">
                <a:solidFill>
                  <a:srgbClr val="000000"/>
                </a:solidFill>
              </a:rPr>
              <a:t>Dual Controller </a:t>
            </a:r>
            <a:r>
              <a:rPr lang="ru-RU" altLang="ko-KR">
                <a:solidFill>
                  <a:srgbClr val="000000"/>
                </a:solidFill>
              </a:rPr>
              <a:t>– это программное обеспечение для ПК (не для монитора) </a:t>
            </a:r>
          </a:p>
          <a:p>
            <a:pPr latinLnBrk="1"/>
            <a:r>
              <a:rPr lang="en-US" altLang="ko-KR">
                <a:solidFill>
                  <a:srgbClr val="000000"/>
                </a:solidFill>
              </a:rPr>
              <a:t>- </a:t>
            </a:r>
            <a:r>
              <a:rPr lang="ru-RU" altLang="ko-KR">
                <a:solidFill>
                  <a:srgbClr val="000000"/>
                </a:solidFill>
              </a:rPr>
              <a:t>Работает только с мониторами </a:t>
            </a:r>
            <a:r>
              <a:rPr lang="en-US" altLang="ko-KR">
                <a:solidFill>
                  <a:srgbClr val="000000"/>
                </a:solidFill>
              </a:rPr>
              <a:t>LG </a:t>
            </a: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202756" name="TextBox 53"/>
          <p:cNvSpPr txBox="1">
            <a:spLocks noChangeArrowheads="1"/>
          </p:cNvSpPr>
          <p:nvPr/>
        </p:nvSpPr>
        <p:spPr bwMode="auto">
          <a:xfrm>
            <a:off x="360363" y="5638800"/>
            <a:ext cx="44275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>
                <a:solidFill>
                  <a:srgbClr val="000000"/>
                </a:solidFill>
              </a:rPr>
              <a:t>※ </a:t>
            </a:r>
            <a:r>
              <a:rPr lang="ru-RU" altLang="ko-KR">
                <a:solidFill>
                  <a:srgbClr val="000000"/>
                </a:solidFill>
              </a:rPr>
              <a:t>Поддержка мониторов</a:t>
            </a:r>
            <a:r>
              <a:rPr lang="en-US" altLang="ko-KR">
                <a:solidFill>
                  <a:srgbClr val="000000"/>
                </a:solidFill>
              </a:rPr>
              <a:t/>
            </a:r>
            <a:br>
              <a:rPr lang="en-US" altLang="ko-KR">
                <a:solidFill>
                  <a:srgbClr val="000000"/>
                </a:solidFill>
              </a:rPr>
            </a:br>
            <a:r>
              <a:rPr lang="en-US" altLang="ko-KR">
                <a:solidFill>
                  <a:srgbClr val="000000"/>
                </a:solidFill>
              </a:rPr>
              <a:t>   : 2015 </a:t>
            </a:r>
            <a:r>
              <a:rPr lang="ru-RU" altLang="ko-KR">
                <a:solidFill>
                  <a:srgbClr val="000000"/>
                </a:solidFill>
              </a:rPr>
              <a:t>- </a:t>
            </a:r>
            <a:r>
              <a:rPr lang="en-US" altLang="ko-KR">
                <a:solidFill>
                  <a:srgbClr val="000000"/>
                </a:solidFill>
              </a:rPr>
              <a:t>21:9 UltraWide </a:t>
            </a:r>
            <a:r>
              <a:rPr lang="ru-RU" altLang="ko-KR">
                <a:solidFill>
                  <a:srgbClr val="000000"/>
                </a:solidFill>
              </a:rPr>
              <a:t>монитор</a:t>
            </a: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202757" name="AutoShape 8"/>
          <p:cNvSpPr>
            <a:spLocks noChangeArrowheads="1"/>
          </p:cNvSpPr>
          <p:nvPr/>
        </p:nvSpPr>
        <p:spPr bwMode="auto">
          <a:xfrm>
            <a:off x="322263" y="1524000"/>
            <a:ext cx="4514850" cy="354013"/>
          </a:xfrm>
          <a:prstGeom prst="roundRect">
            <a:avLst>
              <a:gd name="adj" fmla="val 25111"/>
            </a:avLst>
          </a:prstGeom>
          <a:solidFill>
            <a:srgbClr val="DDDDDD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ru-RU" altLang="ko-KR" sz="1800" u="sng">
                <a:solidFill>
                  <a:srgbClr val="000000"/>
                </a:solidFill>
              </a:rPr>
              <a:t>Концепция </a:t>
            </a:r>
            <a:endParaRPr lang="ko-KR" altLang="ko-KR" sz="1800" u="sng">
              <a:solidFill>
                <a:srgbClr val="000000"/>
              </a:solidFill>
            </a:endParaRPr>
          </a:p>
        </p:txBody>
      </p:sp>
      <p:sp>
        <p:nvSpPr>
          <p:cNvPr id="202758" name="Rectangle 5"/>
          <p:cNvSpPr>
            <a:spLocks noChangeArrowheads="1"/>
          </p:cNvSpPr>
          <p:nvPr/>
        </p:nvSpPr>
        <p:spPr bwMode="auto">
          <a:xfrm>
            <a:off x="5010150" y="1989138"/>
            <a:ext cx="4540250" cy="4330700"/>
          </a:xfrm>
          <a:prstGeom prst="rect">
            <a:avLst/>
          </a:prstGeom>
          <a:noFill/>
          <a:ln w="9525">
            <a:solidFill>
              <a:srgbClr val="B2B2B2"/>
            </a:solidFill>
            <a:miter lim="800000"/>
            <a:headEnd/>
            <a:tailEnd/>
          </a:ln>
        </p:spPr>
        <p:txBody>
          <a:bodyPr wrap="none" anchor="ctr"/>
          <a:lstStyle/>
          <a:p>
            <a:pPr latinLnBrk="1"/>
            <a:endParaRPr lang="ko-KR" altLang="en-US" sz="1100">
              <a:solidFill>
                <a:srgbClr val="000000"/>
              </a:solidFill>
            </a:endParaRPr>
          </a:p>
        </p:txBody>
      </p:sp>
      <p:sp>
        <p:nvSpPr>
          <p:cNvPr id="202759" name="TextBox 138"/>
          <p:cNvSpPr txBox="1">
            <a:spLocks noChangeArrowheads="1"/>
          </p:cNvSpPr>
          <p:nvPr/>
        </p:nvSpPr>
        <p:spPr bwMode="auto">
          <a:xfrm>
            <a:off x="419100" y="762000"/>
            <a:ext cx="184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endParaRPr lang="ko-KR" altLang="en-US" sz="1400">
              <a:solidFill>
                <a:srgbClr val="00B050"/>
              </a:solidFill>
            </a:endParaRPr>
          </a:p>
        </p:txBody>
      </p:sp>
      <p:sp>
        <p:nvSpPr>
          <p:cNvPr id="202760" name="TextBox 138"/>
          <p:cNvSpPr txBox="1">
            <a:spLocks noChangeArrowheads="1"/>
          </p:cNvSpPr>
          <p:nvPr/>
        </p:nvSpPr>
        <p:spPr bwMode="auto">
          <a:xfrm>
            <a:off x="419100" y="838200"/>
            <a:ext cx="52339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ru-RU" altLang="ko-KR" sz="1400">
                <a:solidFill>
                  <a:srgbClr val="000000"/>
                </a:solidFill>
              </a:rPr>
              <a:t>Управление 2-мя ПК</a:t>
            </a:r>
            <a:r>
              <a:rPr lang="en-US" altLang="ko-KR" sz="1400">
                <a:solidFill>
                  <a:srgbClr val="000000"/>
                </a:solidFill>
              </a:rPr>
              <a:t> </a:t>
            </a:r>
            <a:r>
              <a:rPr lang="ru-RU" altLang="ko-KR" sz="1400">
                <a:solidFill>
                  <a:srgbClr val="000000"/>
                </a:solidFill>
              </a:rPr>
              <a:t>с помощью 1 мыши и 1 клавиатуры</a:t>
            </a:r>
            <a:endParaRPr lang="ko-KR" altLang="en-US" sz="1400">
              <a:solidFill>
                <a:srgbClr val="00B050"/>
              </a:solidFill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5121275" y="2438400"/>
            <a:ext cx="4327525" cy="3600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lnSpc>
                <a:spcPct val="150000"/>
              </a:lnSpc>
              <a:buClr>
                <a:srgbClr val="000000"/>
              </a:buClr>
              <a:buSzPts val="1600"/>
              <a:buFont typeface="Wingdings" pitchFamily="2" charset="2"/>
              <a:buChar char="ü"/>
            </a:pPr>
            <a:r>
              <a:rPr lang="ko-KR" altLang="ko-KR">
                <a:solidFill>
                  <a:srgbClr val="000000"/>
                </a:solidFill>
                <a:ea typeface="굴림"/>
                <a:cs typeface="굴림"/>
              </a:rPr>
              <a:t> </a:t>
            </a:r>
            <a:r>
              <a:rPr lang="ru-RU" altLang="ko-KR">
                <a:solidFill>
                  <a:srgbClr val="000000"/>
                </a:solidFill>
                <a:ea typeface="굴림"/>
                <a:cs typeface="굴림"/>
              </a:rPr>
              <a:t>1 Клавиатура и 1 Мышь для 2 ПК</a:t>
            </a:r>
            <a:endParaRPr lang="en-US" altLang="ko-KR" u="sng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굴림"/>
              <a:cs typeface="굴림"/>
            </a:endParaRPr>
          </a:p>
          <a:p>
            <a:pPr latinLnBrk="1">
              <a:lnSpc>
                <a:spcPct val="150000"/>
              </a:lnSpc>
            </a:pPr>
            <a:r>
              <a:rPr lang="en-US" altLang="ko-KR" b="0">
                <a:solidFill>
                  <a:srgbClr val="000000"/>
                </a:solidFill>
                <a:ea typeface="굴림"/>
                <a:cs typeface="굴림"/>
              </a:rPr>
              <a:t>  - </a:t>
            </a:r>
            <a:r>
              <a:rPr lang="ru-RU" altLang="ko-KR" b="0">
                <a:solidFill>
                  <a:srgbClr val="000000"/>
                </a:solidFill>
                <a:ea typeface="굴림"/>
                <a:cs typeface="굴림"/>
              </a:rPr>
              <a:t>Плавное перемещение курсора  между 2-мя ПК</a:t>
            </a:r>
            <a:r>
              <a:rPr lang="en-US" altLang="ko-KR" b="0">
                <a:solidFill>
                  <a:srgbClr val="000000"/>
                </a:solidFill>
                <a:ea typeface="굴림"/>
                <a:cs typeface="굴림"/>
              </a:rPr>
              <a:t/>
            </a:r>
            <a:br>
              <a:rPr lang="en-US" altLang="ko-KR" b="0">
                <a:solidFill>
                  <a:srgbClr val="000000"/>
                </a:solidFill>
                <a:ea typeface="굴림"/>
                <a:cs typeface="굴림"/>
              </a:rPr>
            </a:br>
            <a:r>
              <a:rPr lang="en-US" altLang="ko-KR" b="0">
                <a:solidFill>
                  <a:srgbClr val="000000"/>
                </a:solidFill>
                <a:ea typeface="굴림"/>
                <a:cs typeface="굴림"/>
              </a:rPr>
              <a:t>  - </a:t>
            </a:r>
            <a:r>
              <a:rPr lang="ru-RU" altLang="ko-KR" b="0">
                <a:solidFill>
                  <a:srgbClr val="000000"/>
                </a:solidFill>
                <a:ea typeface="굴림"/>
                <a:cs typeface="굴림"/>
              </a:rPr>
              <a:t>Клавиатура, подключённая к ПК1, может использоваться для ПК2 после перемещения мыши  с ПК1 на ПК2.</a:t>
            </a:r>
            <a:endParaRPr lang="en-US" altLang="ko-KR" b="0">
              <a:solidFill>
                <a:srgbClr val="000000"/>
              </a:solidFill>
              <a:ea typeface="굴림"/>
              <a:cs typeface="굴림"/>
            </a:endParaRPr>
          </a:p>
          <a:p>
            <a:pPr latinLnBrk="1">
              <a:lnSpc>
                <a:spcPct val="150000"/>
              </a:lnSpc>
            </a:pPr>
            <a:endParaRPr lang="en-US" altLang="ko-KR" b="0">
              <a:solidFill>
                <a:srgbClr val="000000"/>
              </a:solidFill>
              <a:ea typeface="굴림"/>
              <a:cs typeface="굴림"/>
            </a:endParaRPr>
          </a:p>
          <a:p>
            <a:pPr latinLnBrk="1">
              <a:lnSpc>
                <a:spcPct val="150000"/>
              </a:lnSpc>
              <a:buClr>
                <a:srgbClr val="000000"/>
              </a:buClr>
              <a:buSzPts val="1600"/>
              <a:buFont typeface="Wingdings" pitchFamily="2" charset="2"/>
              <a:buChar char="ü"/>
            </a:pPr>
            <a:r>
              <a:rPr lang="en-US" altLang="ko-KR">
                <a:solidFill>
                  <a:srgbClr val="000000"/>
                </a:solidFill>
                <a:ea typeface="굴림"/>
                <a:cs typeface="굴림"/>
              </a:rPr>
              <a:t> </a:t>
            </a:r>
            <a:r>
              <a:rPr lang="ru-RU" altLang="ko-KR">
                <a:solidFill>
                  <a:srgbClr val="000000"/>
                </a:solidFill>
                <a:ea typeface="굴림"/>
                <a:cs typeface="굴림"/>
              </a:rPr>
              <a:t>Обмен файловой информацией</a:t>
            </a:r>
            <a:endParaRPr lang="en-US" altLang="ko-KR">
              <a:solidFill>
                <a:srgbClr val="000000"/>
              </a:solidFill>
              <a:ea typeface="굴림"/>
              <a:cs typeface="굴림"/>
            </a:endParaRPr>
          </a:p>
          <a:p>
            <a:pPr latinLnBrk="1"/>
            <a:r>
              <a:rPr lang="en-US" altLang="ko-KR" b="0">
                <a:solidFill>
                  <a:srgbClr val="000000"/>
                </a:solidFill>
                <a:ea typeface="굴림"/>
                <a:cs typeface="굴림"/>
              </a:rPr>
              <a:t> - </a:t>
            </a:r>
            <a:r>
              <a:rPr lang="ru-RU" altLang="ko-KR" b="0">
                <a:solidFill>
                  <a:srgbClr val="000000"/>
                </a:solidFill>
                <a:ea typeface="굴림"/>
                <a:cs typeface="굴림"/>
              </a:rPr>
              <a:t>Доступна функция </a:t>
            </a:r>
            <a:r>
              <a:rPr lang="en-US" altLang="ko-KR" b="0">
                <a:solidFill>
                  <a:srgbClr val="000000"/>
                </a:solidFill>
                <a:ea typeface="굴림"/>
                <a:cs typeface="굴림"/>
              </a:rPr>
              <a:t> “Copy &amp; Paste” </a:t>
            </a:r>
            <a:r>
              <a:rPr lang="ru-RU" altLang="ko-KR" b="0">
                <a:solidFill>
                  <a:srgbClr val="000000"/>
                </a:solidFill>
                <a:ea typeface="굴림"/>
                <a:cs typeface="굴림"/>
              </a:rPr>
              <a:t>файлов с одного ПК на другой с помощью 1 мыши и клавиатуры</a:t>
            </a:r>
            <a:endParaRPr lang="en-US" altLang="ko-KR" b="0">
              <a:solidFill>
                <a:srgbClr val="000000"/>
              </a:solidFill>
              <a:ea typeface="굴림"/>
              <a:cs typeface="굴림"/>
            </a:endParaRPr>
          </a:p>
          <a:p>
            <a:pPr latinLnBrk="1">
              <a:lnSpc>
                <a:spcPct val="150000"/>
              </a:lnSpc>
            </a:pPr>
            <a:endParaRPr lang="en-US" altLang="ko-KR">
              <a:solidFill>
                <a:srgbClr val="000000"/>
              </a:solidFill>
              <a:ea typeface="굴림"/>
              <a:cs typeface="굴림"/>
            </a:endParaRPr>
          </a:p>
          <a:p>
            <a:pPr latinLnBrk="1">
              <a:lnSpc>
                <a:spcPct val="150000"/>
              </a:lnSpc>
              <a:buClr>
                <a:srgbClr val="000000"/>
              </a:buClr>
              <a:buSzPts val="1600"/>
              <a:buFont typeface="Wingdings" pitchFamily="2" charset="2"/>
              <a:buChar char="ü"/>
            </a:pPr>
            <a:r>
              <a:rPr lang="en-US" altLang="ko-KR">
                <a:solidFill>
                  <a:srgbClr val="000000"/>
                </a:solidFill>
                <a:ea typeface="굴림"/>
                <a:cs typeface="굴림"/>
              </a:rPr>
              <a:t> </a:t>
            </a:r>
            <a:r>
              <a:rPr lang="ru-RU" altLang="ko-KR">
                <a:solidFill>
                  <a:srgbClr val="000000"/>
                </a:solidFill>
                <a:ea typeface="굴림"/>
                <a:cs typeface="굴림"/>
              </a:rPr>
              <a:t>Обмен текстовой информацией</a:t>
            </a:r>
            <a:endParaRPr lang="en-US" altLang="ko-KR">
              <a:solidFill>
                <a:srgbClr val="000000"/>
              </a:solidFill>
              <a:ea typeface="굴림"/>
              <a:cs typeface="굴림"/>
            </a:endParaRPr>
          </a:p>
          <a:p>
            <a:pPr latinLnBrk="1"/>
            <a:r>
              <a:rPr lang="en-US" altLang="ko-KR" b="0">
                <a:solidFill>
                  <a:srgbClr val="000000"/>
                </a:solidFill>
                <a:ea typeface="굴림"/>
                <a:cs typeface="굴림"/>
              </a:rPr>
              <a:t> -  </a:t>
            </a:r>
            <a:r>
              <a:rPr lang="ru-RU" altLang="ko-KR" b="0">
                <a:solidFill>
                  <a:srgbClr val="000000"/>
                </a:solidFill>
                <a:ea typeface="굴림"/>
                <a:cs typeface="굴림"/>
              </a:rPr>
              <a:t>Доступна функция </a:t>
            </a:r>
            <a:r>
              <a:rPr lang="en-US" altLang="ko-KR" b="0">
                <a:solidFill>
                  <a:srgbClr val="000000"/>
                </a:solidFill>
                <a:ea typeface="굴림"/>
                <a:cs typeface="굴림"/>
              </a:rPr>
              <a:t> “Copy &amp; Paste” </a:t>
            </a:r>
            <a:r>
              <a:rPr lang="ru-RU" altLang="ko-KR" b="0">
                <a:solidFill>
                  <a:srgbClr val="000000"/>
                </a:solidFill>
                <a:ea typeface="굴림"/>
                <a:cs typeface="굴림"/>
              </a:rPr>
              <a:t>текстовых отрывков с одного ПК на другой с помощью 1 мыши и клавиатуры </a:t>
            </a:r>
            <a:endParaRPr lang="en-US" altLang="ko-KR" b="0">
              <a:solidFill>
                <a:srgbClr val="000000"/>
              </a:solidFill>
              <a:ea typeface="굴림"/>
              <a:cs typeface="굴림"/>
            </a:endParaRPr>
          </a:p>
          <a:p>
            <a:pPr latinLnBrk="1">
              <a:lnSpc>
                <a:spcPct val="150000"/>
              </a:lnSpc>
            </a:pPr>
            <a:endParaRPr lang="ko-KR" altLang="en-US" b="0">
              <a:solidFill>
                <a:srgbClr val="000000"/>
              </a:solidFill>
              <a:ea typeface="굴림"/>
              <a:cs typeface="굴림"/>
            </a:endParaRPr>
          </a:p>
        </p:txBody>
      </p:sp>
      <p:sp>
        <p:nvSpPr>
          <p:cNvPr id="202762" name="실행 단추: 뒤로 또는 이전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486900" y="6524625"/>
            <a:ext cx="217488" cy="217488"/>
          </a:xfrm>
          <a:prstGeom prst="actionButtonBackPrevious">
            <a:avLst/>
          </a:prstGeom>
          <a:solidFill>
            <a:srgbClr val="EAEAEA"/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lIns="91242" tIns="45629" rIns="91242" bIns="45629" anchor="ctr"/>
          <a:lstStyle/>
          <a:p>
            <a:pPr indent="1588" algn="ctr" latinLnBrk="1">
              <a:lnSpc>
                <a:spcPct val="110000"/>
              </a:lnSpc>
              <a:spcBef>
                <a:spcPct val="20000"/>
              </a:spcBef>
            </a:pPr>
            <a:endParaRPr lang="ko-KR" altLang="en-US" sz="1800" b="0">
              <a:solidFill>
                <a:srgbClr val="000000"/>
              </a:solidFill>
            </a:endParaRPr>
          </a:p>
        </p:txBody>
      </p:sp>
      <p:pic>
        <p:nvPicPr>
          <p:cNvPr id="202763" name="그림 3"/>
          <p:cNvPicPr>
            <a:picLocks noChangeAspect="1"/>
          </p:cNvPicPr>
          <p:nvPr/>
        </p:nvPicPr>
        <p:blipFill>
          <a:blip r:embed="rId4" cstate="print"/>
          <a:srcRect l="40633" t="47894" r="40240" b="37308"/>
          <a:stretch>
            <a:fillRect/>
          </a:stretch>
        </p:blipFill>
        <p:spPr bwMode="auto">
          <a:xfrm>
            <a:off x="7340600" y="476672"/>
            <a:ext cx="1789113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2764" name="AutoShape 8"/>
          <p:cNvSpPr>
            <a:spLocks noChangeArrowheads="1"/>
          </p:cNvSpPr>
          <p:nvPr/>
        </p:nvSpPr>
        <p:spPr bwMode="auto">
          <a:xfrm>
            <a:off x="5022850" y="1524000"/>
            <a:ext cx="4514850" cy="354013"/>
          </a:xfrm>
          <a:prstGeom prst="roundRect">
            <a:avLst>
              <a:gd name="adj" fmla="val 25111"/>
            </a:avLst>
          </a:prstGeom>
          <a:solidFill>
            <a:srgbClr val="DDDDDD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lang="en-US" altLang="ko-KR" sz="1800" u="sng">
                <a:solidFill>
                  <a:srgbClr val="000000"/>
                </a:solidFill>
              </a:rPr>
              <a:t>USP</a:t>
            </a:r>
            <a:endParaRPr lang="ko-KR" altLang="ko-KR" sz="1800" u="sng">
              <a:solidFill>
                <a:srgbClr val="000000"/>
              </a:solidFill>
            </a:endParaRPr>
          </a:p>
        </p:txBody>
      </p:sp>
      <p:pic>
        <p:nvPicPr>
          <p:cNvPr id="20276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363" y="2708275"/>
            <a:ext cx="4351337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Text Box 1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4488" y="292150"/>
            <a:ext cx="2521070" cy="40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850" tIns="45936" rIns="91850" bIns="45936">
            <a:spAutoFit/>
          </a:bodyPr>
          <a:lstStyle/>
          <a:p>
            <a:pPr eaLnBrk="0" latinLnBrk="1" hangingPunct="0">
              <a:spcBef>
                <a:spcPct val="50000"/>
              </a:spcBef>
              <a:defRPr/>
            </a:pP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Wingdings" pitchFamily="2" charset="2"/>
              </a:rPr>
              <a:t>Функция</a:t>
            </a:r>
            <a:r>
              <a:rPr lang="en-US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Wingdings" pitchFamily="2" charset="2"/>
              </a:rPr>
              <a:t> </a:t>
            </a:r>
            <a:r>
              <a:rPr lang="en-US" altLang="ko-KR" sz="2000" dirty="0" err="1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Wingdings" pitchFamily="2" charset="2"/>
              </a:rPr>
              <a:t>FreeSync</a:t>
            </a:r>
            <a:endParaRPr lang="ko-KR" altLang="en-US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  <a:sym typeface="Wingdings" pitchFamily="2" charset="2"/>
            </a:endParaRPr>
          </a:p>
        </p:txBody>
      </p:sp>
      <p:sp>
        <p:nvSpPr>
          <p:cNvPr id="203778" name="Text Box 35"/>
          <p:cNvSpPr txBox="1">
            <a:spLocks noChangeArrowheads="1"/>
          </p:cNvSpPr>
          <p:nvPr/>
        </p:nvSpPr>
        <p:spPr bwMode="auto">
          <a:xfrm>
            <a:off x="415925" y="2513013"/>
            <a:ext cx="1512888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223" tIns="34119" rIns="68223" bIns="34119">
            <a:spAutoFit/>
          </a:bodyPr>
          <a:lstStyle/>
          <a:p>
            <a:pPr algn="ctr" latinLnBrk="1">
              <a:lnSpc>
                <a:spcPct val="120000"/>
              </a:lnSpc>
            </a:pPr>
            <a:r>
              <a:rPr lang="en-US" altLang="ko-KR" sz="2400" u="sng">
                <a:solidFill>
                  <a:srgbClr val="000000"/>
                </a:solidFill>
                <a:ea typeface="가는각진제목체"/>
                <a:cs typeface="가는각진제목체"/>
              </a:rPr>
              <a:t>FreeSync</a:t>
            </a:r>
            <a:endParaRPr lang="en-US" altLang="ko-KR" sz="1000" u="sng">
              <a:solidFill>
                <a:srgbClr val="000000"/>
              </a:solidFill>
              <a:ea typeface="가는각진제목체"/>
              <a:cs typeface="가는각진제목체"/>
            </a:endParaRPr>
          </a:p>
        </p:txBody>
      </p:sp>
      <p:sp>
        <p:nvSpPr>
          <p:cNvPr id="203779" name="Text Box 35"/>
          <p:cNvSpPr txBox="1">
            <a:spLocks noChangeArrowheads="1"/>
          </p:cNvSpPr>
          <p:nvPr/>
        </p:nvSpPr>
        <p:spPr bwMode="auto">
          <a:xfrm>
            <a:off x="1893888" y="3790950"/>
            <a:ext cx="127635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223" tIns="34119" rIns="68223" bIns="34119">
            <a:spAutoFit/>
          </a:bodyPr>
          <a:lstStyle/>
          <a:p>
            <a:pPr algn="ctr" latinLnBrk="1">
              <a:lnSpc>
                <a:spcPct val="120000"/>
              </a:lnSpc>
            </a:pPr>
            <a:r>
              <a:rPr lang="ru-RU" altLang="ko-KR" sz="1100" u="sng">
                <a:solidFill>
                  <a:srgbClr val="000000"/>
                </a:solidFill>
                <a:ea typeface="가는각진제목체"/>
                <a:cs typeface="가는각진제목체"/>
              </a:rPr>
              <a:t>Входной сигнал</a:t>
            </a:r>
            <a:endParaRPr lang="en-US" altLang="ko-KR" sz="1100" u="sng">
              <a:solidFill>
                <a:srgbClr val="000000"/>
              </a:solidFill>
              <a:ea typeface="가는각진제목체"/>
              <a:cs typeface="가는각진제목체"/>
            </a:endParaRPr>
          </a:p>
        </p:txBody>
      </p:sp>
      <p:sp>
        <p:nvSpPr>
          <p:cNvPr id="203780" name="Text Box 35"/>
          <p:cNvSpPr txBox="1">
            <a:spLocks noChangeArrowheads="1"/>
          </p:cNvSpPr>
          <p:nvPr/>
        </p:nvSpPr>
        <p:spPr bwMode="auto">
          <a:xfrm>
            <a:off x="344488" y="6021388"/>
            <a:ext cx="7272337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223" tIns="34119" rIns="68223" bIns="34119">
            <a:spAutoFit/>
          </a:bodyPr>
          <a:lstStyle/>
          <a:p>
            <a:pPr marL="171450" indent="-171450" latinLnBrk="1">
              <a:lnSpc>
                <a:spcPct val="120000"/>
              </a:lnSpc>
              <a:buFont typeface="Arial" charset="0"/>
              <a:buChar char="•"/>
            </a:pPr>
            <a:r>
              <a:rPr lang="ru-RU" altLang="ko-KR" sz="1100" b="0">
                <a:solidFill>
                  <a:srgbClr val="000000"/>
                </a:solidFill>
                <a:ea typeface="굴림"/>
                <a:cs typeface="굴림"/>
              </a:rPr>
              <a:t>Технология </a:t>
            </a: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</a:rPr>
              <a:t>G-sync </a:t>
            </a:r>
            <a:r>
              <a:rPr lang="ru-RU" altLang="ko-KR" sz="1100" b="0">
                <a:solidFill>
                  <a:srgbClr val="000000"/>
                </a:solidFill>
                <a:ea typeface="굴림"/>
                <a:cs typeface="굴림"/>
              </a:rPr>
              <a:t>совместима только с компонентами </a:t>
            </a: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</a:rPr>
              <a:t>NVIDIA, </a:t>
            </a:r>
            <a:r>
              <a:rPr lang="ru-RU" altLang="ko-KR" sz="1100" b="0">
                <a:solidFill>
                  <a:srgbClr val="000000"/>
                </a:solidFill>
                <a:ea typeface="굴림"/>
                <a:cs typeface="굴림"/>
              </a:rPr>
              <a:t>в то время как </a:t>
            </a: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</a:rPr>
              <a:t>AMD freesync </a:t>
            </a:r>
            <a:r>
              <a:rPr lang="ru-RU" altLang="ko-KR" sz="1100" b="0">
                <a:solidFill>
                  <a:srgbClr val="000000"/>
                </a:solidFill>
                <a:ea typeface="굴림"/>
                <a:cs typeface="굴림"/>
              </a:rPr>
              <a:t> не имеет аппаратных ограничений</a:t>
            </a: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</a:rPr>
              <a:t>. </a:t>
            </a:r>
          </a:p>
        </p:txBody>
      </p:sp>
      <p:pic>
        <p:nvPicPr>
          <p:cNvPr id="203781" name="Picture 2" descr="C:\Users\XNOTE\Desktop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4863" y="2211388"/>
            <a:ext cx="1547812" cy="172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82" name="Picture 3" descr="C:\Users\XNOTE\Desktop\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5238" y="2276475"/>
            <a:ext cx="1936750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직사각형 46"/>
          <p:cNvSpPr/>
          <p:nvPr/>
        </p:nvSpPr>
        <p:spPr>
          <a:xfrm>
            <a:off x="4238625" y="2787650"/>
            <a:ext cx="1123950" cy="473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r>
              <a:rPr lang="ru-RU" altLang="ko-KR" u="sng" dirty="0">
                <a:solidFill>
                  <a:srgbClr val="000000"/>
                </a:solidFill>
              </a:rPr>
              <a:t>Смена кадра</a:t>
            </a:r>
            <a:endParaRPr lang="ko-KR" altLang="en-US" sz="1100" u="sng" dirty="0">
              <a:solidFill>
                <a:srgbClr val="000000"/>
              </a:solidFill>
            </a:endParaRPr>
          </a:p>
        </p:txBody>
      </p:sp>
      <p:grpSp>
        <p:nvGrpSpPr>
          <p:cNvPr id="203784" name="그룹 48"/>
          <p:cNvGrpSpPr>
            <a:grpSpLocks/>
          </p:cNvGrpSpPr>
          <p:nvPr/>
        </p:nvGrpSpPr>
        <p:grpSpPr bwMode="auto">
          <a:xfrm>
            <a:off x="4083050" y="2689225"/>
            <a:ext cx="1376363" cy="142875"/>
            <a:chOff x="4083002" y="2728996"/>
            <a:chExt cx="1375815" cy="142541"/>
          </a:xfrm>
        </p:grpSpPr>
        <p:cxnSp>
          <p:nvCxnSpPr>
            <p:cNvPr id="56" name="직선 연결선 55"/>
            <p:cNvCxnSpPr/>
            <p:nvPr/>
          </p:nvCxnSpPr>
          <p:spPr>
            <a:xfrm>
              <a:off x="4083002" y="2736915"/>
              <a:ext cx="322135" cy="134622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직선 연결선 56"/>
            <p:cNvCxnSpPr/>
            <p:nvPr/>
          </p:nvCxnSpPr>
          <p:spPr>
            <a:xfrm>
              <a:off x="4405137" y="2871537"/>
              <a:ext cx="758523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연결선 57"/>
            <p:cNvCxnSpPr/>
            <p:nvPr/>
          </p:nvCxnSpPr>
          <p:spPr>
            <a:xfrm flipH="1">
              <a:off x="5158898" y="2728996"/>
              <a:ext cx="299919" cy="142541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3785" name="그룹 58"/>
          <p:cNvGrpSpPr>
            <a:grpSpLocks/>
          </p:cNvGrpSpPr>
          <p:nvPr/>
        </p:nvGrpSpPr>
        <p:grpSpPr bwMode="auto">
          <a:xfrm rot="10800000">
            <a:off x="4083050" y="3238500"/>
            <a:ext cx="1376363" cy="142875"/>
            <a:chOff x="4088026" y="2728996"/>
            <a:chExt cx="1375815" cy="142541"/>
          </a:xfrm>
        </p:grpSpPr>
        <p:cxnSp>
          <p:nvCxnSpPr>
            <p:cNvPr id="61" name="직선 연결선 60"/>
            <p:cNvCxnSpPr/>
            <p:nvPr/>
          </p:nvCxnSpPr>
          <p:spPr>
            <a:xfrm>
              <a:off x="4089613" y="2738499"/>
              <a:ext cx="322134" cy="134622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직선 연결선 61"/>
            <p:cNvCxnSpPr/>
            <p:nvPr/>
          </p:nvCxnSpPr>
          <p:spPr>
            <a:xfrm>
              <a:off x="4405400" y="2871537"/>
              <a:ext cx="758523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직선 연결선 62"/>
            <p:cNvCxnSpPr/>
            <p:nvPr/>
          </p:nvCxnSpPr>
          <p:spPr>
            <a:xfrm flipH="1">
              <a:off x="5165510" y="2728996"/>
              <a:ext cx="299918" cy="142541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오른쪽 화살표 64"/>
          <p:cNvSpPr/>
          <p:nvPr/>
        </p:nvSpPr>
        <p:spPr>
          <a:xfrm>
            <a:off x="3008313" y="2852738"/>
            <a:ext cx="3598862" cy="347662"/>
          </a:xfrm>
          <a:prstGeom prst="rightArrow">
            <a:avLst>
              <a:gd name="adj1" fmla="val 50000"/>
              <a:gd name="adj2" fmla="val 87336"/>
            </a:avLst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 u="sng" dirty="0">
              <a:solidFill>
                <a:srgbClr val="FFFFFF"/>
              </a:solidFill>
            </a:endParaRPr>
          </a:p>
        </p:txBody>
      </p:sp>
      <p:sp>
        <p:nvSpPr>
          <p:cNvPr id="203787" name="Text Box 35"/>
          <p:cNvSpPr txBox="1">
            <a:spLocks noChangeArrowheads="1"/>
          </p:cNvSpPr>
          <p:nvPr/>
        </p:nvSpPr>
        <p:spPr bwMode="auto">
          <a:xfrm>
            <a:off x="466725" y="725488"/>
            <a:ext cx="8739188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223" tIns="34119" rIns="68223" bIns="34119">
            <a:spAutoFit/>
          </a:bodyPr>
          <a:lstStyle/>
          <a:p>
            <a:pPr latinLnBrk="1">
              <a:lnSpc>
                <a:spcPct val="120000"/>
              </a:lnSpc>
            </a:pPr>
            <a:r>
              <a:rPr lang="en-US" altLang="ko-KR" sz="2000">
                <a:solidFill>
                  <a:srgbClr val="000000"/>
                </a:solidFill>
                <a:ea typeface="가는각진제목체"/>
                <a:cs typeface="가는각진제목체"/>
              </a:rPr>
              <a:t>Freesync</a:t>
            </a:r>
          </a:p>
          <a:p>
            <a:pPr latinLnBrk="1">
              <a:lnSpc>
                <a:spcPct val="120000"/>
              </a:lnSpc>
            </a:pPr>
            <a:r>
              <a:rPr lang="ru-RU" altLang="ko-KR" sz="1100" b="0">
                <a:solidFill>
                  <a:srgbClr val="000000"/>
                </a:solidFill>
                <a:ea typeface="굴림"/>
                <a:cs typeface="굴림"/>
              </a:rPr>
              <a:t>Технология AMD FreeSync позволяет решить проблему разрывов изображения, которые возникают, когда монитор и графическая карта не синхронизованы между собой.  Технология FreeSync гарантирует легкую и беспрерывную смену кадров во время игры – изображение плавно сменяется при полном сохранении частоты смены кадров.</a:t>
            </a:r>
            <a:endParaRPr lang="en-US" altLang="ko-KR" sz="1100" b="0">
              <a:solidFill>
                <a:srgbClr val="000000"/>
              </a:solidFill>
              <a:ea typeface="굴림"/>
              <a:cs typeface="굴림"/>
            </a:endParaRPr>
          </a:p>
        </p:txBody>
      </p:sp>
      <p:pic>
        <p:nvPicPr>
          <p:cNvPr id="20378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825" y="4437063"/>
            <a:ext cx="425767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89" name="Rectangle 5"/>
          <p:cNvSpPr>
            <a:spLocks noChangeArrowheads="1"/>
          </p:cNvSpPr>
          <p:nvPr/>
        </p:nvSpPr>
        <p:spPr bwMode="auto">
          <a:xfrm>
            <a:off x="309563" y="1773238"/>
            <a:ext cx="8964612" cy="2376487"/>
          </a:xfrm>
          <a:prstGeom prst="rect">
            <a:avLst/>
          </a:prstGeom>
          <a:noFill/>
          <a:ln w="9525">
            <a:solidFill>
              <a:srgbClr val="B2B2B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latinLnBrk="1"/>
            <a:endParaRPr lang="ko-KR" altLang="en-US" sz="1000">
              <a:solidFill>
                <a:srgbClr val="000000"/>
              </a:solidFill>
            </a:endParaRPr>
          </a:p>
        </p:txBody>
      </p:sp>
      <p:pic>
        <p:nvPicPr>
          <p:cNvPr id="20379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86225" y="4459288"/>
            <a:ext cx="2738438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직선 연결선 26"/>
          <p:cNvCxnSpPr/>
          <p:nvPr/>
        </p:nvCxnSpPr>
        <p:spPr>
          <a:xfrm>
            <a:off x="4513263" y="5373688"/>
            <a:ext cx="2740025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모서리가 둥근 직사각형 27"/>
          <p:cNvSpPr/>
          <p:nvPr/>
        </p:nvSpPr>
        <p:spPr>
          <a:xfrm>
            <a:off x="4470400" y="5529263"/>
            <a:ext cx="1060450" cy="223837"/>
          </a:xfrm>
          <a:prstGeom prst="roundRect">
            <a:avLst>
              <a:gd name="adj" fmla="val 640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Screen tear</a:t>
            </a:r>
            <a:endParaRPr kumimoji="0" lang="ko-KR" altLang="en-US" i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203793" name="그림 28"/>
          <p:cNvPicPr>
            <a:picLocks noChangeAspect="1"/>
          </p:cNvPicPr>
          <p:nvPr/>
        </p:nvPicPr>
        <p:blipFill>
          <a:blip r:embed="rId7" cstate="print"/>
          <a:srcRect l="23038" t="24687" r="40685" b="46829"/>
          <a:stretch>
            <a:fillRect/>
          </a:stretch>
        </p:blipFill>
        <p:spPr bwMode="auto">
          <a:xfrm>
            <a:off x="6897688" y="4448175"/>
            <a:ext cx="2738437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모서리가 둥근 직사각형 29"/>
          <p:cNvSpPr/>
          <p:nvPr/>
        </p:nvSpPr>
        <p:spPr>
          <a:xfrm>
            <a:off x="7453313" y="4787900"/>
            <a:ext cx="1377950" cy="223838"/>
          </a:xfrm>
          <a:prstGeom prst="roundRect">
            <a:avLst>
              <a:gd name="adj" fmla="val 640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Screen stutter</a:t>
            </a:r>
          </a:p>
        </p:txBody>
      </p:sp>
      <p:grpSp>
        <p:nvGrpSpPr>
          <p:cNvPr id="203795" name="그룹 2"/>
          <p:cNvGrpSpPr>
            <a:grpSpLocks/>
          </p:cNvGrpSpPr>
          <p:nvPr/>
        </p:nvGrpSpPr>
        <p:grpSpPr bwMode="auto">
          <a:xfrm>
            <a:off x="6232525" y="2392363"/>
            <a:ext cx="2921000" cy="1782762"/>
            <a:chOff x="6232238" y="2392700"/>
            <a:chExt cx="2757772" cy="1651942"/>
          </a:xfrm>
        </p:grpSpPr>
        <p:pic>
          <p:nvPicPr>
            <p:cNvPr id="203797" name="그림 49"/>
            <p:cNvPicPr>
              <a:picLocks noChangeAspect="1"/>
            </p:cNvPicPr>
            <p:nvPr/>
          </p:nvPicPr>
          <p:blipFill>
            <a:blip r:embed="rId8" cstate="print"/>
            <a:srcRect t="19952"/>
            <a:stretch>
              <a:fillRect/>
            </a:stretch>
          </p:blipFill>
          <p:spPr bwMode="auto">
            <a:xfrm>
              <a:off x="6232238" y="2392700"/>
              <a:ext cx="2757772" cy="1651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3798" name="Picture 2" descr="C:\Users\Administrator\Desktop\3.PNG"/>
            <p:cNvPicPr>
              <a:picLocks noChangeAspect="1" noChangeArrowheads="1"/>
            </p:cNvPicPr>
            <p:nvPr/>
          </p:nvPicPr>
          <p:blipFill>
            <a:blip r:embed="rId9" cstate="print"/>
            <a:srcRect l="55907" t="10448" r="3738" b="26347"/>
            <a:stretch>
              <a:fillRect/>
            </a:stretch>
          </p:blipFill>
          <p:spPr bwMode="auto">
            <a:xfrm>
              <a:off x="6617899" y="2472652"/>
              <a:ext cx="1971527" cy="868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3796" name="Picture 2" descr="D:\1.업무관련\★ 21_9\9. 2015년 모델\1. 모델별\UM67\55235A_Freesync_techbadge\55235A_Freesync_techbadge_E_RGB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3438" y="3046413"/>
            <a:ext cx="6778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1" name="Picture 18" descr="모니터기능 업글.png"/>
          <p:cNvPicPr>
            <a:picLocks noChangeAspect="1"/>
          </p:cNvPicPr>
          <p:nvPr/>
        </p:nvPicPr>
        <p:blipFill>
          <a:blip r:embed="rId4" cstate="print"/>
          <a:srcRect b="8000"/>
          <a:stretch>
            <a:fillRect/>
          </a:stretch>
        </p:blipFill>
        <p:spPr bwMode="auto">
          <a:xfrm>
            <a:off x="-15875" y="2287588"/>
            <a:ext cx="540067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02" name="Text Box 1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6523" y="292150"/>
            <a:ext cx="2734269" cy="40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850" tIns="45936" rIns="91850" bIns="45936">
            <a:spAutoFit/>
          </a:bodyPr>
          <a:lstStyle/>
          <a:p>
            <a:pPr eaLnBrk="0" latinLnBrk="1" hangingPunct="0">
              <a:spcBef>
                <a:spcPct val="50000"/>
              </a:spcBef>
              <a:defRPr/>
            </a:pP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Wingdings" pitchFamily="2" charset="2"/>
              </a:rPr>
              <a:t>Функция </a:t>
            </a:r>
            <a:r>
              <a:rPr lang="en-US" altLang="ko-KR" sz="2000" dirty="0" err="1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Wingdings" pitchFamily="2" charset="2"/>
              </a:rPr>
              <a:t>MaxxAudio</a:t>
            </a:r>
            <a:endParaRPr lang="ko-KR" altLang="en-US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  <a:sym typeface="Wingdings" pitchFamily="2" charset="2"/>
            </a:endParaRPr>
          </a:p>
        </p:txBody>
      </p:sp>
      <p:pic>
        <p:nvPicPr>
          <p:cNvPr id="204803" name="Picture 40" descr="maxx-audio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013" y="1849438"/>
            <a:ext cx="280987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04" name="Picture 44" descr="4657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94075" y="1931988"/>
            <a:ext cx="11985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05" name="직사각형 2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0025" y="611188"/>
            <a:ext cx="970597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ru-RU" altLang="ko-KR" sz="1400">
                <a:solidFill>
                  <a:srgbClr val="000000"/>
                </a:solidFill>
              </a:rPr>
              <a:t>Инновационная система </a:t>
            </a:r>
            <a:r>
              <a:rPr lang="en-US" altLang="ko-KR" sz="1400">
                <a:solidFill>
                  <a:srgbClr val="000000"/>
                </a:solidFill>
              </a:rPr>
              <a:t>MaxxAudio</a:t>
            </a:r>
            <a:r>
              <a:rPr lang="ru-RU" altLang="ko-KR" sz="1400">
                <a:solidFill>
                  <a:srgbClr val="000000"/>
                </a:solidFill>
              </a:rPr>
              <a:t> и 2 встроенных динамика по 7 Вт обеспечивают высококачественный звук и широкий звуковой диапазон, как в кинотеатре.</a:t>
            </a:r>
            <a:r>
              <a:rPr lang="en-US" altLang="ko-KR" sz="1400">
                <a:solidFill>
                  <a:srgbClr val="000000"/>
                </a:solidFill>
              </a:rPr>
              <a:t> </a:t>
            </a:r>
          </a:p>
          <a:p>
            <a:pPr latinLnBrk="1"/>
            <a:r>
              <a:rPr lang="ru-RU" altLang="ko-KR" sz="1400">
                <a:solidFill>
                  <a:srgbClr val="000000"/>
                </a:solidFill>
              </a:rPr>
              <a:t>Наслаждайтесь фильмами без подключения дополнительного звукового оборудования.</a:t>
            </a:r>
            <a:r>
              <a:rPr lang="en-US" altLang="ko-KR" sz="1400">
                <a:solidFill>
                  <a:srgbClr val="000000"/>
                </a:solidFill>
              </a:rPr>
              <a:t> </a:t>
            </a:r>
            <a:endParaRPr lang="ko-KR" altLang="en-US" sz="1400">
              <a:solidFill>
                <a:srgbClr val="000000"/>
              </a:solidFill>
            </a:endParaRPr>
          </a:p>
        </p:txBody>
      </p:sp>
      <p:graphicFrame>
        <p:nvGraphicFramePr>
          <p:cNvPr id="17" name="Table 6"/>
          <p:cNvGraphicFramePr>
            <a:graphicFrameLocks noGrp="1"/>
          </p:cNvGraphicFramePr>
          <p:nvPr/>
        </p:nvGraphicFramePr>
        <p:xfrm>
          <a:off x="5448300" y="1916113"/>
          <a:ext cx="4340398" cy="3921751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1583924"/>
                <a:gridCol w="2756474"/>
              </a:tblGrid>
              <a:tr h="364952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돋움" panose="020B0600000101010101" pitchFamily="50" charset="-127"/>
                          <a:cs typeface="Arial" panose="020B0604020202020204" pitchFamily="34" charset="0"/>
                        </a:rPr>
                        <a:t>MAXXAudio</a:t>
                      </a:r>
                      <a:endParaRPr lang="ko-KR" altLang="en-US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돋움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ko-KR" sz="11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돋움" panose="020B0600000101010101" pitchFamily="50" charset="-127"/>
                          <a:cs typeface="Arial" panose="020B0604020202020204" pitchFamily="34" charset="0"/>
                        </a:rPr>
                        <a:t>Описание и характеристики</a:t>
                      </a:r>
                      <a:endParaRPr lang="ko-KR" altLang="en-US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돋움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911741">
                <a:tc>
                  <a:txBody>
                    <a:bodyPr/>
                    <a:lstStyle/>
                    <a:p>
                      <a:pPr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9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돋움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  <a:cs typeface="Arial" panose="020B0604020202020204" pitchFamily="34" charset="0"/>
                        </a:rPr>
                        <a:t>Широкий диапазон басов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돋움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32000"/>
                      </a:schemeClr>
                    </a:solidFill>
                  </a:tcPr>
                </a:tc>
              </a:tr>
              <a:tr h="896562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돋움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  <a:cs typeface="Arial" panose="020B0604020202020204" pitchFamily="34" charset="0"/>
                        </a:rPr>
                        <a:t>Чистый звук в высоких частотах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돋움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28235"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돋움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ru-RU" altLang="ko-KR" sz="11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  <a:cs typeface="Arial" panose="020B0604020202020204" pitchFamily="34" charset="0"/>
                        </a:rPr>
                        <a:t>Дифференциация</a:t>
                      </a:r>
                      <a:r>
                        <a:rPr lang="en-US" altLang="ko-KR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altLang="ko-KR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  <a:cs typeface="Arial" panose="020B0604020202020204" pitchFamily="34" charset="0"/>
                        </a:rPr>
                        <a:t>голоса и фоновых звуков</a:t>
                      </a:r>
                      <a:endParaRPr lang="en-US" altLang="ko-KR" sz="110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돋움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32000"/>
                      </a:schemeClr>
                    </a:solidFill>
                  </a:tcPr>
                </a:tc>
              </a:tr>
              <a:tr h="92026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돋움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돋움" panose="020B0600000101010101" pitchFamily="50" charset="-127"/>
                          <a:cs typeface="Arial" panose="020B0604020202020204" pitchFamily="34" charset="0"/>
                        </a:rPr>
                        <a:t>Объёмный звук</a:t>
                      </a:r>
                      <a:endParaRPr lang="en-US" sz="110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돋움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17" name="Picture 14" descr="WavesMaxx Brand_and_logo_guidelines-23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24488" y="2600325"/>
            <a:ext cx="1617662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18" name="Picture 15" descr="WavesMaxx Brand_and_logo_guidelines-23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75275" y="3419475"/>
            <a:ext cx="1719263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19" name="Picture 18" descr="WavesMaxx Brand_and_logo_guidelines-23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21313" y="4292600"/>
            <a:ext cx="16668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0" name="Rectangle 21"/>
          <p:cNvSpPr>
            <a:spLocks noChangeArrowheads="1"/>
          </p:cNvSpPr>
          <p:nvPr/>
        </p:nvSpPr>
        <p:spPr bwMode="auto">
          <a:xfrm>
            <a:off x="273050" y="1360488"/>
            <a:ext cx="856773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b="0">
                <a:solidFill>
                  <a:srgbClr val="000000"/>
                </a:solidFill>
              </a:rPr>
              <a:t>※ </a:t>
            </a:r>
            <a:r>
              <a:rPr lang="ru-RU" altLang="ko-KR" b="0">
                <a:solidFill>
                  <a:srgbClr val="000000"/>
                </a:solidFill>
              </a:rPr>
              <a:t>Активируется в </a:t>
            </a:r>
            <a:r>
              <a:rPr lang="en-US" altLang="ko-KR" b="0">
                <a:solidFill>
                  <a:srgbClr val="000000"/>
                </a:solidFill>
              </a:rPr>
              <a:t>OSD </a:t>
            </a:r>
            <a:r>
              <a:rPr lang="ru-RU" altLang="ko-KR" b="0">
                <a:solidFill>
                  <a:srgbClr val="000000"/>
                </a:solidFill>
              </a:rPr>
              <a:t>меню выбором </a:t>
            </a:r>
            <a:r>
              <a:rPr lang="en-US" altLang="ko-KR" b="0">
                <a:solidFill>
                  <a:srgbClr val="000000"/>
                </a:solidFill>
              </a:rPr>
              <a:t>MAXXAudio. </a:t>
            </a:r>
          </a:p>
        </p:txBody>
      </p:sp>
      <p:pic>
        <p:nvPicPr>
          <p:cNvPr id="204821" name="Picture 19" descr="WavesMaxx Brand_and_logo_guidelines-23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84800" y="5187950"/>
            <a:ext cx="1462088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2" name="실행 단추: 뒤로 또는 이전 3">
            <a:hlinkClick r:id="rId1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486900" y="6524625"/>
            <a:ext cx="217488" cy="217488"/>
          </a:xfrm>
          <a:prstGeom prst="actionButtonBackPrevious">
            <a:avLst/>
          </a:prstGeom>
          <a:solidFill>
            <a:srgbClr val="EAEAEA"/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lIns="91242" tIns="45629" rIns="91242" bIns="45629" anchor="ctr"/>
          <a:lstStyle/>
          <a:p>
            <a:pPr indent="1588" algn="ctr" latinLnBrk="1">
              <a:lnSpc>
                <a:spcPct val="110000"/>
              </a:lnSpc>
              <a:spcBef>
                <a:spcPct val="20000"/>
              </a:spcBef>
            </a:pPr>
            <a:endParaRPr lang="ko-KR" altLang="en-US" sz="1800" b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825" name="그룹 1"/>
          <p:cNvGrpSpPr>
            <a:grpSpLocks/>
          </p:cNvGrpSpPr>
          <p:nvPr/>
        </p:nvGrpSpPr>
        <p:grpSpPr bwMode="auto">
          <a:xfrm>
            <a:off x="5065713" y="5013325"/>
            <a:ext cx="4903787" cy="1670050"/>
            <a:chOff x="2162085" y="6237312"/>
            <a:chExt cx="9347378" cy="3006395"/>
          </a:xfrm>
        </p:grpSpPr>
        <p:pic>
          <p:nvPicPr>
            <p:cNvPr id="205863" name="그림 17"/>
            <p:cNvPicPr>
              <a:picLocks noChangeAspect="1"/>
            </p:cNvPicPr>
            <p:nvPr/>
          </p:nvPicPr>
          <p:blipFill>
            <a:blip r:embed="rId4" cstate="print"/>
            <a:srcRect t="19952"/>
            <a:stretch>
              <a:fillRect/>
            </a:stretch>
          </p:blipFill>
          <p:spPr bwMode="auto">
            <a:xfrm>
              <a:off x="2162085" y="6237312"/>
              <a:ext cx="5256584" cy="2974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864" name="Picture 2" descr="C:\Users\XNOTE\Desktop\1.PNG"/>
            <p:cNvPicPr>
              <a:picLocks noChangeAspect="1" noChangeArrowheads="1"/>
            </p:cNvPicPr>
            <p:nvPr/>
          </p:nvPicPr>
          <p:blipFill>
            <a:blip r:embed="rId5" cstate="print"/>
            <a:srcRect l="2702" t="8289" r="57321" b="27919"/>
            <a:stretch>
              <a:fillRect/>
            </a:stretch>
          </p:blipFill>
          <p:spPr bwMode="auto">
            <a:xfrm>
              <a:off x="2896136" y="6393181"/>
              <a:ext cx="3743424" cy="15697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05865" name="그림 19"/>
            <p:cNvPicPr>
              <a:picLocks noChangeAspect="1"/>
            </p:cNvPicPr>
            <p:nvPr/>
          </p:nvPicPr>
          <p:blipFill>
            <a:blip r:embed="rId4" cstate="print"/>
            <a:srcRect t="19952"/>
            <a:stretch>
              <a:fillRect/>
            </a:stretch>
          </p:blipFill>
          <p:spPr bwMode="auto">
            <a:xfrm>
              <a:off x="6252879" y="6268992"/>
              <a:ext cx="5256584" cy="2974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866" name="Picture 2" descr="C:\Users\XNOTE\Desktop\1.PNG"/>
            <p:cNvPicPr>
              <a:picLocks noChangeAspect="1" noChangeArrowheads="1"/>
            </p:cNvPicPr>
            <p:nvPr/>
          </p:nvPicPr>
          <p:blipFill>
            <a:blip r:embed="rId5" cstate="print"/>
            <a:srcRect l="56784" t="8572" r="3114" b="27596"/>
            <a:stretch>
              <a:fillRect/>
            </a:stretch>
          </p:blipFill>
          <p:spPr bwMode="auto">
            <a:xfrm>
              <a:off x="6969224" y="6409908"/>
              <a:ext cx="3754656" cy="1591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5826" name="그룹 2"/>
          <p:cNvGrpSpPr>
            <a:grpSpLocks/>
          </p:cNvGrpSpPr>
          <p:nvPr/>
        </p:nvGrpSpPr>
        <p:grpSpPr bwMode="auto">
          <a:xfrm>
            <a:off x="128588" y="4991100"/>
            <a:ext cx="4903787" cy="1670050"/>
            <a:chOff x="181044" y="4314803"/>
            <a:chExt cx="4903934" cy="1669535"/>
          </a:xfrm>
        </p:grpSpPr>
        <p:pic>
          <p:nvPicPr>
            <p:cNvPr id="205859" name="그림 40"/>
            <p:cNvPicPr>
              <a:picLocks noChangeAspect="1"/>
            </p:cNvPicPr>
            <p:nvPr/>
          </p:nvPicPr>
          <p:blipFill>
            <a:blip r:embed="rId4" cstate="print"/>
            <a:srcRect t="19952"/>
            <a:stretch>
              <a:fillRect/>
            </a:stretch>
          </p:blipFill>
          <p:spPr bwMode="auto">
            <a:xfrm>
              <a:off x="2327206" y="4332396"/>
              <a:ext cx="2757772" cy="1651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860" name="Picture 2" descr="C:\Users\Administrator\Desktop\3.PNG"/>
            <p:cNvPicPr>
              <a:picLocks noChangeAspect="1" noChangeArrowheads="1"/>
            </p:cNvPicPr>
            <p:nvPr/>
          </p:nvPicPr>
          <p:blipFill>
            <a:blip r:embed="rId6" cstate="print"/>
            <a:srcRect l="55907" t="10448" r="3738" b="26347"/>
            <a:stretch>
              <a:fillRect/>
            </a:stretch>
          </p:blipFill>
          <p:spPr bwMode="auto">
            <a:xfrm>
              <a:off x="2712867" y="4412348"/>
              <a:ext cx="1971527" cy="868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861" name="그림 35"/>
            <p:cNvPicPr>
              <a:picLocks noChangeAspect="1"/>
            </p:cNvPicPr>
            <p:nvPr/>
          </p:nvPicPr>
          <p:blipFill>
            <a:blip r:embed="rId4" cstate="print"/>
            <a:srcRect t="19952"/>
            <a:stretch>
              <a:fillRect/>
            </a:stretch>
          </p:blipFill>
          <p:spPr bwMode="auto">
            <a:xfrm>
              <a:off x="181044" y="4314803"/>
              <a:ext cx="2757772" cy="1651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862" name="Picture 2" descr="C:\Users\Administrator\Desktop\3.PNG"/>
            <p:cNvPicPr>
              <a:picLocks noChangeAspect="1" noChangeArrowheads="1"/>
            </p:cNvPicPr>
            <p:nvPr/>
          </p:nvPicPr>
          <p:blipFill>
            <a:blip r:embed="rId7" cstate="print"/>
            <a:srcRect l="4022" t="10306" r="55753" b="26157"/>
            <a:stretch>
              <a:fillRect/>
            </a:stretch>
          </p:blipFill>
          <p:spPr bwMode="auto">
            <a:xfrm>
              <a:off x="568132" y="4395584"/>
              <a:ext cx="1965518" cy="850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5827" name="Text Box 1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4488" y="272961"/>
            <a:ext cx="3130524" cy="4006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2005" tIns="46005" rIns="92005" bIns="46005">
            <a:spAutoFit/>
          </a:bodyPr>
          <a:lstStyle/>
          <a:p>
            <a:pPr eaLnBrk="0" latinLnBrk="1" hangingPunct="0">
              <a:spcBef>
                <a:spcPct val="50000"/>
              </a:spcBef>
              <a:defRPr/>
            </a:pP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Wingdings" pitchFamily="2" charset="2"/>
              </a:rPr>
              <a:t>Функции для </a:t>
            </a:r>
            <a:r>
              <a:rPr lang="ru-RU" altLang="ko-KR" sz="2000" dirty="0" err="1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Wingdings" pitchFamily="2" charset="2"/>
              </a:rPr>
              <a:t>геймеров</a:t>
            </a:r>
            <a:endParaRPr lang="en-US" altLang="ko-KR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  <a:sym typeface="Wingdings" pitchFamily="2" charset="2"/>
            </a:endParaRPr>
          </a:p>
        </p:txBody>
      </p:sp>
      <p:sp>
        <p:nvSpPr>
          <p:cNvPr id="205828" name="TextBox 34"/>
          <p:cNvSpPr txBox="1">
            <a:spLocks noChangeArrowheads="1"/>
          </p:cNvSpPr>
          <p:nvPr/>
        </p:nvSpPr>
        <p:spPr bwMode="auto">
          <a:xfrm>
            <a:off x="812800" y="4017963"/>
            <a:ext cx="2898775" cy="2524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68285" tIns="34148" rIns="68285" bIns="34148">
            <a:spAutoFit/>
          </a:bodyPr>
          <a:lstStyle/>
          <a:p>
            <a:pPr algn="ctr" latinLnBrk="1"/>
            <a:r>
              <a:rPr lang="ru-RU" altLang="ko-KR">
                <a:solidFill>
                  <a:srgbClr val="FFFFFF"/>
                </a:solidFill>
              </a:rPr>
              <a:t>Режим </a:t>
            </a:r>
            <a:r>
              <a:rPr lang="en-US" altLang="ko-KR">
                <a:solidFill>
                  <a:srgbClr val="FFFFFF"/>
                </a:solidFill>
              </a:rPr>
              <a:t>DAS (Dynamic Action Sync) </a:t>
            </a:r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205829" name="Oval 67"/>
          <p:cNvSpPr>
            <a:spLocks noChangeArrowheads="1"/>
          </p:cNvSpPr>
          <p:nvPr/>
        </p:nvSpPr>
        <p:spPr bwMode="auto">
          <a:xfrm>
            <a:off x="5278438" y="3949700"/>
            <a:ext cx="377825" cy="388938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176213" indent="-176213" algn="ctr" latinLnBrk="1"/>
            <a:r>
              <a:rPr lang="en-US" altLang="ko-KR" sz="1400">
                <a:solidFill>
                  <a:srgbClr val="FFFFFF"/>
                </a:solidFill>
              </a:rPr>
              <a:t>3</a:t>
            </a:r>
            <a:endParaRPr lang="ko-KR" altLang="ko-KR" sz="1400">
              <a:solidFill>
                <a:srgbClr val="FFFFFF"/>
              </a:solidFill>
            </a:endParaRPr>
          </a:p>
        </p:txBody>
      </p:sp>
      <p:sp>
        <p:nvSpPr>
          <p:cNvPr id="205830" name="TextBox 34"/>
          <p:cNvSpPr txBox="1">
            <a:spLocks noChangeArrowheads="1"/>
          </p:cNvSpPr>
          <p:nvPr/>
        </p:nvSpPr>
        <p:spPr bwMode="auto">
          <a:xfrm>
            <a:off x="5815013" y="4017963"/>
            <a:ext cx="2905125" cy="2524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68285" tIns="34148" rIns="68285" bIns="34148">
            <a:spAutoFit/>
          </a:bodyPr>
          <a:lstStyle/>
          <a:p>
            <a:pPr latinLnBrk="1"/>
            <a:r>
              <a:rPr lang="en-US" altLang="ko-KR">
                <a:solidFill>
                  <a:srgbClr val="FFFFFF"/>
                </a:solidFill>
              </a:rPr>
              <a:t>    </a:t>
            </a:r>
            <a:r>
              <a:rPr lang="ru-RU" altLang="ko-KR">
                <a:solidFill>
                  <a:srgbClr val="FFFFFF"/>
                </a:solidFill>
              </a:rPr>
              <a:t>Стабилизатор чёрного цвета </a:t>
            </a: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205831" name="TextBox 27"/>
          <p:cNvSpPr txBox="1">
            <a:spLocks noChangeArrowheads="1"/>
          </p:cNvSpPr>
          <p:nvPr/>
        </p:nvSpPr>
        <p:spPr bwMode="auto">
          <a:xfrm>
            <a:off x="5692775" y="4221163"/>
            <a:ext cx="41608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b="0">
                <a:solidFill>
                  <a:srgbClr val="000000"/>
                </a:solidFill>
              </a:rPr>
              <a:t>- </a:t>
            </a:r>
            <a:r>
              <a:rPr lang="ru-RU" altLang="ko-KR" b="0">
                <a:solidFill>
                  <a:srgbClr val="000000"/>
                </a:solidFill>
              </a:rPr>
              <a:t>Улучшенная видимость на тёмных участках</a:t>
            </a:r>
            <a:endParaRPr lang="en-US" altLang="ko-KR" b="0">
              <a:solidFill>
                <a:srgbClr val="000000"/>
              </a:solidFill>
            </a:endParaRPr>
          </a:p>
          <a:p>
            <a:pPr latinLnBrk="1"/>
            <a:r>
              <a:rPr lang="en-US" altLang="ko-KR" b="0">
                <a:solidFill>
                  <a:srgbClr val="000000"/>
                </a:solidFill>
              </a:rPr>
              <a:t>- </a:t>
            </a:r>
            <a:r>
              <a:rPr lang="ru-RU" altLang="ko-KR" b="0">
                <a:solidFill>
                  <a:srgbClr val="000000"/>
                </a:solidFill>
              </a:rPr>
              <a:t>Автоматическое определение затемнённых участков</a:t>
            </a:r>
            <a:r>
              <a:rPr lang="en-US" altLang="ko-KR" b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05832" name="Oval 67"/>
          <p:cNvSpPr>
            <a:spLocks noChangeArrowheads="1"/>
          </p:cNvSpPr>
          <p:nvPr/>
        </p:nvSpPr>
        <p:spPr bwMode="auto">
          <a:xfrm>
            <a:off x="292100" y="3949700"/>
            <a:ext cx="376238" cy="388938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176213" indent="-176213" algn="ctr" latinLnBrk="1"/>
            <a:r>
              <a:rPr lang="en-US" altLang="ko-KR" sz="1300">
                <a:solidFill>
                  <a:srgbClr val="FFFFFF"/>
                </a:solidFill>
              </a:rPr>
              <a:t>2</a:t>
            </a:r>
            <a:endParaRPr lang="ko-KR" altLang="ko-KR" sz="1400">
              <a:solidFill>
                <a:srgbClr val="000000"/>
              </a:solidFill>
            </a:endParaRPr>
          </a:p>
        </p:txBody>
      </p:sp>
      <p:pic>
        <p:nvPicPr>
          <p:cNvPr id="205833" name="Picture 2" descr="C:\Users\Administrator\Desktop\다이나믹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76650" y="3871913"/>
            <a:ext cx="1042988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34" name="Picture 3" descr="C:\Users\Administrator\Desktop\블랙스태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53425" y="3805238"/>
            <a:ext cx="126365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35" name="TextBox 21"/>
          <p:cNvSpPr txBox="1">
            <a:spLocks noChangeArrowheads="1"/>
          </p:cNvSpPr>
          <p:nvPr/>
        </p:nvSpPr>
        <p:spPr bwMode="auto">
          <a:xfrm>
            <a:off x="5313363" y="6265863"/>
            <a:ext cx="218281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/>
            <a:r>
              <a:rPr lang="ru-RU" altLang="ko-KR" sz="1100" b="0">
                <a:solidFill>
                  <a:srgbClr val="000000"/>
                </a:solidFill>
              </a:rPr>
              <a:t>Стабилизатор чёрного выкл.</a:t>
            </a:r>
            <a:endParaRPr lang="en-US" altLang="ko-KR" sz="1100" b="0">
              <a:solidFill>
                <a:srgbClr val="000000"/>
              </a:solidFill>
            </a:endParaRPr>
          </a:p>
        </p:txBody>
      </p:sp>
      <p:sp>
        <p:nvSpPr>
          <p:cNvPr id="205836" name="TextBox 29"/>
          <p:cNvSpPr txBox="1">
            <a:spLocks noChangeArrowheads="1"/>
          </p:cNvSpPr>
          <p:nvPr/>
        </p:nvSpPr>
        <p:spPr bwMode="auto">
          <a:xfrm>
            <a:off x="696913" y="6265863"/>
            <a:ext cx="172243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/>
            <a:r>
              <a:rPr lang="ru-RU" altLang="ko-KR" sz="1100" b="0">
                <a:solidFill>
                  <a:srgbClr val="000000"/>
                </a:solidFill>
              </a:rPr>
              <a:t>Режим </a:t>
            </a:r>
            <a:r>
              <a:rPr lang="en-US" altLang="ko-KR" sz="1100" b="0">
                <a:solidFill>
                  <a:srgbClr val="000000"/>
                </a:solidFill>
              </a:rPr>
              <a:t>DAS</a:t>
            </a:r>
            <a:r>
              <a:rPr lang="ru-RU" altLang="ko-KR" sz="1100" b="0">
                <a:solidFill>
                  <a:srgbClr val="000000"/>
                </a:solidFill>
              </a:rPr>
              <a:t> выкл.</a:t>
            </a:r>
            <a:endParaRPr lang="en-US" altLang="ko-KR" sz="1100" b="0">
              <a:solidFill>
                <a:srgbClr val="000000"/>
              </a:solidFill>
            </a:endParaRPr>
          </a:p>
        </p:txBody>
      </p:sp>
      <p:sp>
        <p:nvSpPr>
          <p:cNvPr id="205837" name="TextBox 30"/>
          <p:cNvSpPr txBox="1">
            <a:spLocks noChangeArrowheads="1"/>
          </p:cNvSpPr>
          <p:nvPr/>
        </p:nvSpPr>
        <p:spPr bwMode="auto">
          <a:xfrm>
            <a:off x="2774950" y="6265863"/>
            <a:ext cx="17224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/>
            <a:r>
              <a:rPr lang="ru-RU" altLang="ko-KR" sz="1100" b="0">
                <a:solidFill>
                  <a:srgbClr val="000000"/>
                </a:solidFill>
              </a:rPr>
              <a:t>Режим </a:t>
            </a:r>
            <a:r>
              <a:rPr lang="en-US" altLang="ko-KR" sz="1100" b="0">
                <a:solidFill>
                  <a:srgbClr val="000000"/>
                </a:solidFill>
              </a:rPr>
              <a:t>DAS </a:t>
            </a:r>
            <a:r>
              <a:rPr lang="ru-RU" altLang="ko-KR" sz="1100" b="0">
                <a:solidFill>
                  <a:srgbClr val="000000"/>
                </a:solidFill>
              </a:rPr>
              <a:t>вкл.</a:t>
            </a:r>
            <a:endParaRPr lang="en-US" altLang="ko-KR" sz="1100" b="0">
              <a:solidFill>
                <a:srgbClr val="000000"/>
              </a:solidFill>
            </a:endParaRPr>
          </a:p>
        </p:txBody>
      </p:sp>
      <p:sp>
        <p:nvSpPr>
          <p:cNvPr id="205838" name="Oval 67"/>
          <p:cNvSpPr>
            <a:spLocks noChangeArrowheads="1"/>
          </p:cNvSpPr>
          <p:nvPr/>
        </p:nvSpPr>
        <p:spPr bwMode="auto">
          <a:xfrm>
            <a:off x="350838" y="706115"/>
            <a:ext cx="376237" cy="388937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176213" indent="-176213" algn="ctr" latinLnBrk="1"/>
            <a:r>
              <a:rPr lang="en-US" altLang="ko-KR" sz="1300">
                <a:solidFill>
                  <a:srgbClr val="FFFFFF"/>
                </a:solidFill>
              </a:rPr>
              <a:t>1</a:t>
            </a:r>
            <a:endParaRPr lang="ko-KR" altLang="ko-KR" sz="1400">
              <a:solidFill>
                <a:srgbClr val="000000"/>
              </a:solidFill>
            </a:endParaRPr>
          </a:p>
        </p:txBody>
      </p:sp>
      <p:sp>
        <p:nvSpPr>
          <p:cNvPr id="205839" name="TextBox 34"/>
          <p:cNvSpPr txBox="1">
            <a:spLocks noChangeArrowheads="1"/>
          </p:cNvSpPr>
          <p:nvPr/>
        </p:nvSpPr>
        <p:spPr bwMode="auto">
          <a:xfrm>
            <a:off x="777875" y="772790"/>
            <a:ext cx="2898775" cy="254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68285" tIns="34148" rIns="68285" bIns="34148">
            <a:spAutoFit/>
          </a:bodyPr>
          <a:lstStyle/>
          <a:p>
            <a:pPr algn="ctr" latinLnBrk="1"/>
            <a:r>
              <a:rPr lang="ru-RU" altLang="ko-KR">
                <a:solidFill>
                  <a:srgbClr val="FFFFFF"/>
                </a:solidFill>
              </a:rPr>
              <a:t>Режим игры (</a:t>
            </a:r>
            <a:r>
              <a:rPr lang="en-US" altLang="ko-KR">
                <a:solidFill>
                  <a:srgbClr val="FFFFFF"/>
                </a:solidFill>
              </a:rPr>
              <a:t>Game Mode</a:t>
            </a:r>
            <a:r>
              <a:rPr lang="ru-RU" altLang="ko-KR">
                <a:solidFill>
                  <a:srgbClr val="FFFFFF"/>
                </a:solidFill>
              </a:rPr>
              <a:t>)</a:t>
            </a:r>
            <a:endParaRPr lang="ko-KR" altLang="en-US">
              <a:solidFill>
                <a:srgbClr val="FFFFFF"/>
              </a:solidFill>
            </a:endParaRPr>
          </a:p>
        </p:txBody>
      </p:sp>
      <p:pic>
        <p:nvPicPr>
          <p:cNvPr id="42" name="Picture 2" descr="C:\Users\XNOTE\Desktop\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55925" y="1672902"/>
            <a:ext cx="2100263" cy="118903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43" name="Picture 7" descr="C:\Users\XNOTE\Desktop\5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2800" y="1685602"/>
            <a:ext cx="2100263" cy="118427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44" name="TextBox 43"/>
          <p:cNvSpPr txBox="1"/>
          <p:nvPr/>
        </p:nvSpPr>
        <p:spPr>
          <a:xfrm>
            <a:off x="815975" y="2866702"/>
            <a:ext cx="2192338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ko-KR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Режим </a:t>
            </a:r>
            <a:r>
              <a:rPr kumimoji="0" lang="en-US" altLang="ko-KR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FPS1  </a:t>
            </a:r>
            <a:endParaRPr kumimoji="0" lang="en-US" altLang="ko-KR" sz="1050" b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ko-KR" sz="105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Оптимально для светлых карт: обнаружение врагов сразу после ярких вспышек взрывов в дневное время.</a:t>
            </a:r>
            <a:endParaRPr kumimoji="0" lang="en-US" altLang="ko-KR" sz="1050" b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815975" y="1681758"/>
            <a:ext cx="1184275" cy="260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ko-KR" sz="1000" dirty="0">
                <a:solidFill>
                  <a:prstClr val="white"/>
                </a:solidFill>
              </a:rPr>
              <a:t>Светлая карта</a:t>
            </a:r>
            <a:endParaRPr kumimoji="0" lang="ko-KR" altLang="en-US" sz="1000" dirty="0">
              <a:solidFill>
                <a:prstClr val="white"/>
              </a:solidFill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2968625" y="1681758"/>
            <a:ext cx="1192213" cy="260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ko-KR" sz="1000" dirty="0">
                <a:solidFill>
                  <a:prstClr val="white"/>
                </a:solidFill>
              </a:rPr>
              <a:t>Тёмная карта</a:t>
            </a:r>
            <a:endParaRPr kumimoji="0" lang="ko-KR" altLang="en-US" sz="1000" dirty="0">
              <a:solidFill>
                <a:prstClr val="white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008313" y="2827015"/>
            <a:ext cx="2089150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ko-KR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Режим </a:t>
            </a:r>
            <a:r>
              <a:rPr kumimoji="0" lang="en-US" altLang="ko-KR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FPS2</a:t>
            </a:r>
            <a:endParaRPr kumimoji="0" lang="en-US" altLang="ko-KR" sz="1050" b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indent="-342900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ko-KR" sz="105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Оптимально для тёмных карт: обнаружение врагов в ночное время, а также на затемнённых участках.</a:t>
            </a:r>
            <a:endParaRPr kumimoji="0" lang="en-US" altLang="ko-KR" sz="1050" b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6" descr="C:\Users\XNOTE\Desktop\6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68900" y="1687190"/>
            <a:ext cx="2098675" cy="117951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49" name="TextBox 48"/>
          <p:cNvSpPr txBox="1"/>
          <p:nvPr/>
        </p:nvSpPr>
        <p:spPr>
          <a:xfrm>
            <a:off x="5168900" y="2866702"/>
            <a:ext cx="2160588" cy="722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ko-KR" sz="1100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Режим </a:t>
            </a:r>
            <a:r>
              <a:rPr kumimoji="0" lang="en-US" altLang="ko-KR" sz="1100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RTS</a:t>
            </a:r>
            <a:endParaRPr kumimoji="0" lang="en-US" altLang="ko-KR" sz="1050" u="sng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indent="-342900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ko-KR" sz="10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Для игр - стратегий реального времени</a:t>
            </a:r>
            <a:r>
              <a:rPr kumimoji="0" lang="en-US" altLang="ko-KR" sz="10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kumimoji="0" lang="ru-RU" altLang="ko-KR" sz="10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таких как </a:t>
            </a:r>
            <a:r>
              <a:rPr kumimoji="0" lang="en-US" altLang="ko-KR" sz="10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Starcraft2, </a:t>
            </a:r>
            <a:r>
              <a:rPr kumimoji="0" lang="en-US" altLang="ko-KR" sz="1000" b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Warcraft</a:t>
            </a:r>
            <a:r>
              <a:rPr kumimoji="0" lang="en-US" altLang="ko-KR" sz="10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kumimoji="0" lang="ru-RU" altLang="ko-KR" sz="10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10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League of Legend</a:t>
            </a:r>
          </a:p>
        </p:txBody>
      </p:sp>
      <p:grpSp>
        <p:nvGrpSpPr>
          <p:cNvPr id="205848" name="그룹 49"/>
          <p:cNvGrpSpPr>
            <a:grpSpLocks/>
          </p:cNvGrpSpPr>
          <p:nvPr/>
        </p:nvGrpSpPr>
        <p:grpSpPr bwMode="auto">
          <a:xfrm>
            <a:off x="7486650" y="1510977"/>
            <a:ext cx="2076450" cy="1358900"/>
            <a:chOff x="435874" y="3720822"/>
            <a:chExt cx="3221324" cy="1940920"/>
          </a:xfrm>
        </p:grpSpPr>
        <p:pic>
          <p:nvPicPr>
            <p:cNvPr id="51" name="Picture 3" descr="C:\Users\XNOTE\Desktop\4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35874" y="3720822"/>
              <a:ext cx="2105683" cy="1183598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/>
            </a:extLst>
          </p:spPr>
        </p:pic>
        <p:pic>
          <p:nvPicPr>
            <p:cNvPr id="52" name="Picture 5" descr="C:\Users\XNOTE\Desktop\3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987538" y="4101750"/>
              <a:ext cx="2105683" cy="1183598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/>
            </a:extLst>
          </p:spPr>
        </p:pic>
        <p:pic>
          <p:nvPicPr>
            <p:cNvPr id="53" name="Picture 4" descr="C:\Users\XNOTE\Desktop\2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551517" y="4478144"/>
              <a:ext cx="2105681" cy="1183598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/>
            </a:extLst>
          </p:spPr>
        </p:pic>
      </p:grpSp>
      <p:sp>
        <p:nvSpPr>
          <p:cNvPr id="205849" name="TextBox 53"/>
          <p:cNvSpPr txBox="1">
            <a:spLocks noChangeArrowheads="1"/>
          </p:cNvSpPr>
          <p:nvPr/>
        </p:nvSpPr>
        <p:spPr bwMode="auto">
          <a:xfrm>
            <a:off x="7454900" y="2896865"/>
            <a:ext cx="244792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kumimoji="0" lang="ru-RU" altLang="ko-KR" sz="1100" u="sng">
                <a:solidFill>
                  <a:srgbClr val="000000"/>
                </a:solidFill>
              </a:rPr>
              <a:t>Режим геймера (</a:t>
            </a:r>
            <a:r>
              <a:rPr kumimoji="0" lang="en-US" altLang="ko-KR" sz="1100" u="sng">
                <a:solidFill>
                  <a:srgbClr val="000000"/>
                </a:solidFill>
              </a:rPr>
              <a:t>Gamer mode</a:t>
            </a:r>
            <a:r>
              <a:rPr kumimoji="0" lang="ru-RU" altLang="ko-KR" sz="1100" u="sng">
                <a:solidFill>
                  <a:srgbClr val="000000"/>
                </a:solidFill>
              </a:rPr>
              <a:t>)</a:t>
            </a:r>
            <a:endParaRPr kumimoji="0" lang="en-US" altLang="ko-KR" sz="1100" u="sng">
              <a:solidFill>
                <a:srgbClr val="000000"/>
              </a:solidFill>
            </a:endParaRPr>
          </a:p>
          <a:p>
            <a:pPr latinLnBrk="1"/>
            <a:r>
              <a:rPr kumimoji="0" lang="ru-RU" altLang="ko-KR" sz="1000" b="0">
                <a:solidFill>
                  <a:srgbClr val="000000"/>
                </a:solidFill>
              </a:rPr>
              <a:t>Индивидуальные настройки изображения</a:t>
            </a:r>
            <a:endParaRPr kumimoji="0" lang="en-US" altLang="ko-KR" sz="1000" b="0">
              <a:solidFill>
                <a:srgbClr val="000000"/>
              </a:solidFill>
            </a:endParaRPr>
          </a:p>
        </p:txBody>
      </p:sp>
      <p:sp>
        <p:nvSpPr>
          <p:cNvPr id="205850" name="TextBox 54"/>
          <p:cNvSpPr txBox="1">
            <a:spLocks noChangeArrowheads="1"/>
          </p:cNvSpPr>
          <p:nvPr/>
        </p:nvSpPr>
        <p:spPr bwMode="auto">
          <a:xfrm>
            <a:off x="776288" y="1066477"/>
            <a:ext cx="7397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kumimoji="0" lang="ru-RU" altLang="ko-KR" b="0">
                <a:solidFill>
                  <a:srgbClr val="000000"/>
                </a:solidFill>
              </a:rPr>
              <a:t>Возможность выбора режима игры из 3-х предустановленных опций. </a:t>
            </a:r>
            <a:r>
              <a:rPr kumimoji="0" lang="en-US" altLang="ko-KR" b="0">
                <a:solidFill>
                  <a:srgbClr val="000000"/>
                </a:solidFill>
              </a:rPr>
              <a:t>2 FPS (First Person Shooter) </a:t>
            </a:r>
            <a:r>
              <a:rPr kumimoji="0" lang="ru-RU" altLang="ko-KR" b="0">
                <a:solidFill>
                  <a:srgbClr val="000000"/>
                </a:solidFill>
              </a:rPr>
              <a:t>режима и </a:t>
            </a:r>
            <a:r>
              <a:rPr kumimoji="0" lang="en-US" altLang="ko-KR" b="0">
                <a:solidFill>
                  <a:srgbClr val="000000"/>
                </a:solidFill>
              </a:rPr>
              <a:t>RTS (Real Time Strategy) </a:t>
            </a:r>
            <a:r>
              <a:rPr kumimoji="0" lang="ru-RU" altLang="ko-KR" b="0">
                <a:solidFill>
                  <a:srgbClr val="000000"/>
                </a:solidFill>
              </a:rPr>
              <a:t>режим обеспечат оптимальные настройки изображения на более</a:t>
            </a:r>
            <a:r>
              <a:rPr kumimoji="0" lang="en-US" altLang="ko-KR" b="0">
                <a:solidFill>
                  <a:srgbClr val="000000"/>
                </a:solidFill>
              </a:rPr>
              <a:t> </a:t>
            </a:r>
            <a:r>
              <a:rPr kumimoji="0" lang="ru-RU" altLang="ko-KR" b="0">
                <a:solidFill>
                  <a:srgbClr val="000000"/>
                </a:solidFill>
              </a:rPr>
              <a:t>тёмных или светлых игровых картах.</a:t>
            </a:r>
            <a:endParaRPr kumimoji="0" lang="en-US" altLang="ko-KR" b="0">
              <a:solidFill>
                <a:srgbClr val="000000"/>
              </a:solidFill>
            </a:endParaRPr>
          </a:p>
        </p:txBody>
      </p:sp>
      <p:pic>
        <p:nvPicPr>
          <p:cNvPr id="205851" name="Picture 2" descr="C:\Users\Administrator\Desktop\게임모드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662363" y="490215"/>
            <a:ext cx="8858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52" name="TextBox 56"/>
          <p:cNvSpPr txBox="1">
            <a:spLocks noChangeArrowheads="1"/>
          </p:cNvSpPr>
          <p:nvPr/>
        </p:nvSpPr>
        <p:spPr bwMode="auto">
          <a:xfrm>
            <a:off x="750888" y="4314825"/>
            <a:ext cx="4403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342900" latinLnBrk="1"/>
            <a:r>
              <a:rPr kumimoji="0" lang="ru-RU" altLang="ko-KR" b="0">
                <a:solidFill>
                  <a:srgbClr val="000000"/>
                </a:solidFill>
              </a:rPr>
              <a:t>Мгновенная реакция на команды геймера (сокращение времени реагирования на команды с ввода в компьютер до вывода на экран) </a:t>
            </a:r>
            <a:endParaRPr kumimoji="0" lang="en-US" altLang="ko-KR" b="0">
              <a:solidFill>
                <a:srgbClr val="000000"/>
              </a:solidFill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00025" y="3805238"/>
            <a:ext cx="95043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연결선 57"/>
          <p:cNvCxnSpPr/>
          <p:nvPr/>
        </p:nvCxnSpPr>
        <p:spPr>
          <a:xfrm rot="5400000">
            <a:off x="3602037" y="5302251"/>
            <a:ext cx="2879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855" name="TextBox 49"/>
          <p:cNvSpPr txBox="1">
            <a:spLocks noChangeArrowheads="1"/>
          </p:cNvSpPr>
          <p:nvPr/>
        </p:nvSpPr>
        <p:spPr bwMode="auto">
          <a:xfrm>
            <a:off x="7451725" y="6237288"/>
            <a:ext cx="21812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/>
            <a:r>
              <a:rPr lang="ru-RU" altLang="ko-KR" sz="1100" b="0">
                <a:solidFill>
                  <a:srgbClr val="000000"/>
                </a:solidFill>
              </a:rPr>
              <a:t>Стабилизатор чёрного выкл.</a:t>
            </a:r>
            <a:endParaRPr lang="en-US" altLang="ko-KR" sz="1100" b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Text Box 1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10308" y="292011"/>
            <a:ext cx="3130524" cy="4006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2005" tIns="46005" rIns="92005" bIns="46005">
            <a:spAutoFit/>
          </a:bodyPr>
          <a:lstStyle/>
          <a:p>
            <a:pPr eaLnBrk="0" latinLnBrk="1" hangingPunct="0">
              <a:spcBef>
                <a:spcPct val="50000"/>
              </a:spcBef>
              <a:defRPr/>
            </a:pP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Wingdings" pitchFamily="2" charset="2"/>
              </a:rPr>
              <a:t>Функции для </a:t>
            </a:r>
            <a:r>
              <a:rPr lang="ru-RU" altLang="ko-KR" sz="2000" dirty="0" err="1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Wingdings" pitchFamily="2" charset="2"/>
              </a:rPr>
              <a:t>геймеров</a:t>
            </a:r>
            <a:endParaRPr lang="en-US" altLang="ko-KR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  <a:sym typeface="Wingdings" pitchFamily="2" charset="2"/>
            </a:endParaRPr>
          </a:p>
        </p:txBody>
      </p:sp>
      <p:graphicFrame>
        <p:nvGraphicFramePr>
          <p:cNvPr id="22" name="표 21"/>
          <p:cNvGraphicFramePr>
            <a:graphicFrameLocks noGrp="1"/>
          </p:cNvGraphicFramePr>
          <p:nvPr/>
        </p:nvGraphicFramePr>
        <p:xfrm>
          <a:off x="493713" y="1092200"/>
          <a:ext cx="8862060" cy="5030322"/>
        </p:xfrm>
        <a:graphic>
          <a:graphicData uri="http://schemas.openxmlformats.org/drawingml/2006/table">
            <a:tbl>
              <a:tblPr firstRow="1" bandRow="1"/>
              <a:tblGrid>
                <a:gridCol w="738505"/>
                <a:gridCol w="991235"/>
                <a:gridCol w="2080260"/>
                <a:gridCol w="913637"/>
                <a:gridCol w="792300"/>
                <a:gridCol w="792300"/>
                <a:gridCol w="776916"/>
                <a:gridCol w="816847"/>
                <a:gridCol w="960060"/>
              </a:tblGrid>
              <a:tr h="21602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lumMod val="95000"/>
                        <a:lumOff val="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Пиктограмма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FFFFFF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lumMod val="95000"/>
                        <a:lumOff val="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Описание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FFFFFF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lumMod val="95000"/>
                        <a:lumOff val="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Предназначение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FFFFFF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lumMod val="95000"/>
                        <a:lumOff val="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24GM77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FFFFFF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lumMod val="95000"/>
                        <a:lumOff val="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‘15 </a:t>
                      </a:r>
                    </a:p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IPS</a:t>
                      </a:r>
                      <a:r>
                        <a:rPr lang="en-US" sz="9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LED Monitors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FFFFFF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lumMod val="95000"/>
                        <a:lumOff val="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9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UltraWide</a:t>
                      </a:r>
                      <a:endParaRPr lang="en-US" sz="9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(UM67</a:t>
                      </a:r>
                    </a:p>
                    <a:p>
                      <a:pPr algn="ctr"/>
                      <a:r>
                        <a:rPr lang="en-US" sz="9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/UM57)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FFFFFF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lumMod val="95000"/>
                        <a:lumOff val="5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‘15 </a:t>
                      </a:r>
                    </a:p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Personal</a:t>
                      </a:r>
                      <a:r>
                        <a:rPr lang="en-US" sz="9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9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TV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FFFFFF">
                          <a:lumMod val="9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lumMod val="95000"/>
                        <a:lumOff val="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</a:tr>
              <a:tr h="73208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Режим </a:t>
                      </a:r>
                    </a:p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игры </a:t>
                      </a:r>
                    </a:p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Game </a:t>
                      </a:r>
                    </a:p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endParaRPr lang="en-US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Предустановленные</a:t>
                      </a:r>
                      <a:r>
                        <a:rPr lang="ru-RU" sz="9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режимы, включая </a:t>
                      </a:r>
                      <a:r>
                        <a:rPr lang="en-US" sz="9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FPS, RTS, </a:t>
                      </a:r>
                      <a:r>
                        <a:rPr lang="ru-RU" sz="9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 также </a:t>
                      </a:r>
                    </a:p>
                    <a:p>
                      <a:pPr algn="ctr"/>
                      <a:r>
                        <a:rPr lang="ru-RU" sz="9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кастомизированный</a:t>
                      </a:r>
                      <a:r>
                        <a:rPr lang="ru-RU" sz="9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режим</a:t>
                      </a:r>
                    </a:p>
                    <a:p>
                      <a:pPr algn="ctr"/>
                      <a:r>
                        <a:rPr lang="ru-RU" sz="9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геймера</a:t>
                      </a:r>
                      <a:r>
                        <a:rPr lang="ru-RU" sz="9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9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Gamer mode</a:t>
                      </a:r>
                      <a:r>
                        <a:rPr lang="ru-RU" sz="9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en-US" sz="9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Функция для </a:t>
                      </a:r>
                      <a:r>
                        <a:rPr lang="ru-RU" sz="9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геймеров</a:t>
                      </a:r>
                      <a:endParaRPr lang="en-US" sz="9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b="1" i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9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endParaRPr lang="en-US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lToBr>
                    <a:lnBlToTr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9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endParaRPr lang="en-US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lToBr>
                    <a:lnBlToTr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lToBr>
                    <a:lnBlToT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73208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Функция 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Dynamic </a:t>
                      </a:r>
                    </a:p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Action </a:t>
                      </a:r>
                    </a:p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Sync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endParaRPr lang="en-US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marL="0" indent="-342900" algn="ctr" defTabSz="914400" rtl="0" eaLnBrk="1" fontAlgn="auto" latin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altLang="ko-KR" sz="9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굴림"/>
                          <a:cs typeface="Arial" panose="020B0604020202020204" pitchFamily="34" charset="0"/>
                        </a:rPr>
                        <a:t>Мгновенная реакция на команды игрока (сокращение времени реагирования на команды с ввода в компьютер до вывода на экран) в динамичной игре. </a:t>
                      </a:r>
                      <a:endParaRPr lang="en-US" altLang="ko-KR" sz="9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굴림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Функция для </a:t>
                      </a:r>
                      <a:r>
                        <a:rPr lang="ru-RU" sz="9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геймеров</a:t>
                      </a:r>
                      <a:endParaRPr lang="en-US" sz="9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b="1" i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9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endParaRPr lang="en-US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lToBr>
                    <a:lnBlToTr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9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9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  <a:alpha val="4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marL="0" marR="0" indent="0" algn="ctr" defTabSz="77925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9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Возможность настройки функций</a:t>
                      </a:r>
                      <a:r>
                        <a:rPr lang="ru-RU" altLang="ko-KR" sz="9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9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indent="0" algn="ctr" defTabSz="77925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Dynamic Action Sync </a:t>
                      </a:r>
                    </a:p>
                    <a:p>
                      <a:pPr marL="0" marR="0" indent="0" algn="ctr" defTabSz="77925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9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en-US" altLang="ko-KR" sz="9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Black Stabilizer</a:t>
                      </a:r>
                      <a:r>
                        <a:rPr lang="ru-RU" altLang="ko-KR" sz="9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9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altLang="ko-KR" sz="9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уровней</a:t>
                      </a:r>
                      <a:r>
                        <a:rPr lang="en-US" altLang="ko-KR" sz="9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ru-RU" altLang="ko-KR" sz="9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через</a:t>
                      </a:r>
                      <a:r>
                        <a:rPr lang="en-US" altLang="ko-KR" sz="9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altLang="ko-KR" sz="9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77925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77925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77925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77925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lToTr>
                    <a:solidFill>
                      <a:srgbClr val="FFFFFF">
                        <a:lumMod val="95000"/>
                        <a:alpha val="40000"/>
                      </a:srgbClr>
                    </a:solidFill>
                  </a:tcPr>
                </a:tc>
              </a:tr>
              <a:tr h="73208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Стабили-затор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чёрного цвета</a:t>
                      </a:r>
                    </a:p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Black</a:t>
                      </a:r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Stabilizer</a:t>
                      </a: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endParaRPr lang="en-US" sz="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latinLnBrk="0"/>
                      <a:r>
                        <a:rPr lang="ru-RU" sz="9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Увеличивает градацию</a:t>
                      </a:r>
                      <a:r>
                        <a:rPr lang="ru-RU" sz="9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между самыми тёмными и самыми светлыми участками. </a:t>
                      </a:r>
                      <a:endParaRPr lang="en-US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Функция для </a:t>
                      </a:r>
                      <a:r>
                        <a:rPr lang="ru-RU" sz="9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геймеров</a:t>
                      </a:r>
                      <a:endParaRPr lang="en-US" sz="9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b="1" i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900" b="1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r>
                        <a:rPr lang="ru-RU" sz="900" b="0" i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уровней</a:t>
                      </a:r>
                      <a:endParaRPr lang="en-US" sz="9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endParaRPr lang="en-US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lToBr>
                    <a:lnBlToTr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9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9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r>
                        <a:rPr lang="ru-RU" sz="9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уровней</a:t>
                      </a:r>
                      <a:endParaRPr lang="en-US" sz="9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9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9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</a:t>
                      </a:r>
                      <a:r>
                        <a:rPr lang="ru-RU" sz="9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уровней</a:t>
                      </a:r>
                      <a:endParaRPr lang="en-US" sz="9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3208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Функция 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MOTION</a:t>
                      </a:r>
                    </a:p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endParaRPr lang="en-US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lToBr>
                    <a:lnBlToTr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lToTr>
                    <a:solidFill>
                      <a:srgbClr val="FFFFFF">
                        <a:lumMod val="95000"/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latinLnBrk="0"/>
                      <a:r>
                        <a:rPr lang="ru-RU" sz="9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Минимизирует эффект остаточного</a:t>
                      </a:r>
                      <a:r>
                        <a:rPr lang="ru-RU" sz="9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изображения путём увеличения частоты смены кадров. </a:t>
                      </a:r>
                      <a:endParaRPr lang="en-US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Функция для </a:t>
                      </a:r>
                      <a:r>
                        <a:rPr lang="ru-RU" sz="9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геймеров</a:t>
                      </a:r>
                      <a:endParaRPr lang="en-US" sz="9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b="1" i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9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endParaRPr lang="en-US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lToBr>
                    <a:lnBlToTr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endParaRPr lang="en-US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lToBr>
                    <a:lnBlToTr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endParaRPr lang="en-US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lToBr>
                    <a:lnBlToTr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lToBr>
                    <a:lnBlToT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73208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Настройки</a:t>
                      </a: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изображения 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</a:p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Игра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lToBr>
                    <a:lnBlToTr w="3175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latinLnBrk="0"/>
                      <a:r>
                        <a:rPr lang="ru-RU" sz="9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Один</a:t>
                      </a:r>
                      <a:r>
                        <a:rPr lang="en-US" sz="9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предустановленных режимов в Настройках изображения</a:t>
                      </a:r>
                      <a:endParaRPr lang="en-US" sz="9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0"/>
                      <a:r>
                        <a:rPr lang="en-US" sz="9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ru-RU" sz="9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оптимизированные настройки для игры</a:t>
                      </a:r>
                      <a:endParaRPr lang="en-US" sz="9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0"/>
                      <a:r>
                        <a:rPr lang="en-US" sz="9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(RGB, </a:t>
                      </a:r>
                      <a:r>
                        <a:rPr lang="ru-RU" sz="9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цветовая температура</a:t>
                      </a:r>
                      <a:r>
                        <a:rPr lang="en-US" sz="9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резкость изображения</a:t>
                      </a:r>
                      <a:r>
                        <a:rPr lang="en-US" sz="9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9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динамическая кривая</a:t>
                      </a:r>
                      <a:r>
                        <a:rPr lang="en-US" sz="9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Функция в </a:t>
                      </a:r>
                    </a:p>
                    <a:p>
                      <a:pPr algn="ctr"/>
                      <a:r>
                        <a:rPr lang="ru-RU" sz="9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Пользова</a:t>
                      </a:r>
                      <a:r>
                        <a:rPr lang="ru-RU" sz="9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/>
                      <a:r>
                        <a:rPr lang="ru-RU" sz="9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тельском</a:t>
                      </a:r>
                      <a:r>
                        <a:rPr lang="ru-RU" sz="9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интерфейсе</a:t>
                      </a:r>
                      <a:endParaRPr lang="en-US" sz="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b="1" i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9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9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9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9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lToBr>
                    <a:lnBlToT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7961" name="그림 2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7463" y="3408363"/>
            <a:ext cx="9017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962" name="그림 2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6038" y="2478088"/>
            <a:ext cx="763587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963" name="그림 2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52563" y="1774825"/>
            <a:ext cx="569912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964" name="그림 2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3988" y="4178300"/>
            <a:ext cx="5984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965" name="그림 26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6613" y="3641725"/>
            <a:ext cx="83185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9" name="Picture 259" descr="C:\Users\이태영\Desktop\111\1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95338" y="1930400"/>
            <a:ext cx="4071937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0098" name="Object 2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60098" name="think-cell Slide" r:id="rId23" imgW="360" imgH="360" progId="">
              <p:embed/>
            </p:oleObj>
          </a:graphicData>
        </a:graphic>
      </p:graphicFrame>
      <p:sp>
        <p:nvSpPr>
          <p:cNvPr id="30" name="직사각형 29"/>
          <p:cNvSpPr/>
          <p:nvPr>
            <p:custDataLst>
              <p:tags r:id="rId2"/>
            </p:custDataLst>
          </p:nvPr>
        </p:nvSpPr>
        <p:spPr>
          <a:xfrm>
            <a:off x="3223999" y="4379458"/>
            <a:ext cx="1338958" cy="680326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2" name="직사각형 1"/>
          <p:cNvSpPr/>
          <p:nvPr>
            <p:custDataLst>
              <p:tags r:id="rId3"/>
            </p:custDataLst>
          </p:nvPr>
        </p:nvSpPr>
        <p:spPr>
          <a:xfrm>
            <a:off x="7520987" y="1916833"/>
            <a:ext cx="1878508" cy="3123369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4" name="직사각형 9"/>
          <p:cNvSpPr/>
          <p:nvPr>
            <p:custDataLst>
              <p:tags r:id="rId4"/>
            </p:custDataLst>
          </p:nvPr>
        </p:nvSpPr>
        <p:spPr>
          <a:xfrm>
            <a:off x="7636369" y="412919"/>
            <a:ext cx="2069159" cy="369332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latinLnBrk="1">
              <a:spcBef>
                <a:spcPct val="50000"/>
              </a:spcBef>
              <a:defRPr/>
            </a:pPr>
            <a:r>
              <a:rPr lang="ru-RU" altLang="ko-K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Arial Unicode MS" pitchFamily="50" charset="-127"/>
                <a:cs typeface="Calibri" pitchFamily="34" charset="0"/>
              </a:rPr>
              <a:t>Режим </a:t>
            </a:r>
            <a:r>
              <a:rPr lang="en-US" altLang="ko-K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Arial Unicode MS" pitchFamily="50" charset="-127"/>
                <a:cs typeface="Calibri" pitchFamily="34" charset="0"/>
              </a:rPr>
              <a:t>Reader</a:t>
            </a:r>
          </a:p>
        </p:txBody>
      </p:sp>
      <p:pic>
        <p:nvPicPr>
          <p:cNvPr id="260107" name="Picture 7" descr="C:\Users\Henry Lim\Desktop\MP76 SalesKit Oct_2013\images by장대리\Reader mode_icon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490788" y="5297488"/>
            <a:ext cx="901700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0108" name="Picture 26" descr="C:\Users\Henry Lim\Desktop\리더모드 copy2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5" cstate="print"/>
          <a:srcRect l="66248" b="24965"/>
          <a:stretch>
            <a:fillRect/>
          </a:stretch>
        </p:blipFill>
        <p:spPr bwMode="auto">
          <a:xfrm>
            <a:off x="4606925" y="3657600"/>
            <a:ext cx="16081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직사각형 13"/>
          <p:cNvSpPr/>
          <p:nvPr/>
        </p:nvSpPr>
        <p:spPr>
          <a:xfrm>
            <a:off x="704850" y="5270500"/>
            <a:ext cx="601663" cy="430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r>
              <a:rPr lang="ru-RU" altLang="ko-KR" sz="11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Газета</a:t>
            </a:r>
            <a:endParaRPr lang="en-US" altLang="ko-KR" sz="1100" spc="-3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돋움" pitchFamily="50" charset="-127"/>
              <a:cs typeface="Arial" pitchFamily="34" charset="0"/>
            </a:endParaRPr>
          </a:p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r>
              <a:rPr lang="en-US" altLang="ko-KR" sz="11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3882K</a:t>
            </a:r>
            <a:endParaRPr lang="ko-KR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돋움" pitchFamily="50" charset="-127"/>
              <a:cs typeface="+mn-cs"/>
            </a:endParaRPr>
          </a:p>
        </p:txBody>
      </p:sp>
      <p:sp>
        <p:nvSpPr>
          <p:cNvPr id="15" name="직사각형 14"/>
          <p:cNvSpPr/>
          <p:nvPr>
            <p:custDataLst>
              <p:tags r:id="rId7"/>
            </p:custDataLst>
          </p:nvPr>
        </p:nvSpPr>
        <p:spPr>
          <a:xfrm>
            <a:off x="4575175" y="5165725"/>
            <a:ext cx="1265238" cy="6000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r>
              <a:rPr lang="ru-RU" altLang="ko-KR" sz="11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Художественная </a:t>
            </a:r>
          </a:p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r>
              <a:rPr lang="ru-RU" altLang="ko-KR" sz="11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книга</a:t>
            </a:r>
            <a:endParaRPr lang="en-US" altLang="ko-KR" sz="1100" spc="-3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돋움" pitchFamily="50" charset="-127"/>
              <a:cs typeface="Arial" pitchFamily="34" charset="0"/>
            </a:endParaRPr>
          </a:p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r>
              <a:rPr lang="en-US" altLang="ko-KR" sz="11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4616K</a:t>
            </a:r>
            <a:endParaRPr lang="ko-KR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돋움" pitchFamily="50" charset="-127"/>
              <a:cs typeface="+mn-cs"/>
            </a:endParaRPr>
          </a:p>
        </p:txBody>
      </p:sp>
      <p:sp>
        <p:nvSpPr>
          <p:cNvPr id="16" name="직사각형 15"/>
          <p:cNvSpPr/>
          <p:nvPr>
            <p:custDataLst>
              <p:tags r:id="rId8"/>
            </p:custDataLst>
          </p:nvPr>
        </p:nvSpPr>
        <p:spPr>
          <a:xfrm>
            <a:off x="5881688" y="5165725"/>
            <a:ext cx="700087" cy="431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r>
              <a:rPr lang="ru-RU" altLang="ko-KR" sz="11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Учебник</a:t>
            </a:r>
            <a:endParaRPr lang="en-US" altLang="ko-KR" sz="1100" spc="-3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돋움" pitchFamily="50" charset="-127"/>
              <a:cs typeface="Arial" pitchFamily="34" charset="0"/>
            </a:endParaRPr>
          </a:p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r>
              <a:rPr lang="en-US" altLang="ko-KR" sz="11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4697K</a:t>
            </a:r>
            <a:endParaRPr lang="ko-KR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돋움" pitchFamily="50" charset="-127"/>
              <a:cs typeface="+mn-cs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678113" y="5949950"/>
            <a:ext cx="582612" cy="260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r>
              <a:rPr lang="en-US" altLang="ko-KR" sz="1100" spc="-30" dirty="0">
                <a:latin typeface="Arial" pitchFamily="34" charset="0"/>
                <a:ea typeface="돋움" pitchFamily="50" charset="-127"/>
                <a:cs typeface="Arial" pitchFamily="34" charset="0"/>
              </a:rPr>
              <a:t>4300K</a:t>
            </a:r>
            <a:endParaRPr lang="ko-KR" altLang="en-US" sz="1100" dirty="0">
              <a:latin typeface="Arial" pitchFamily="34" charset="0"/>
              <a:ea typeface="돋움" pitchFamily="50" charset="-127"/>
              <a:cs typeface="+mn-cs"/>
            </a:endParaRPr>
          </a:p>
        </p:txBody>
      </p:sp>
      <p:sp>
        <p:nvSpPr>
          <p:cNvPr id="18" name="직사각형 17"/>
          <p:cNvSpPr/>
          <p:nvPr>
            <p:custDataLst>
              <p:tags r:id="rId9"/>
            </p:custDataLst>
          </p:nvPr>
        </p:nvSpPr>
        <p:spPr>
          <a:xfrm>
            <a:off x="7900988" y="5165725"/>
            <a:ext cx="1343025" cy="431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r>
              <a:rPr lang="ru-RU" altLang="ko-KR" sz="11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Обычный монитор</a:t>
            </a:r>
            <a:endParaRPr lang="en-US" altLang="ko-KR" sz="1100" spc="-3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돋움" pitchFamily="50" charset="-127"/>
              <a:cs typeface="Arial" pitchFamily="34" charset="0"/>
            </a:endParaRPr>
          </a:p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r>
              <a:rPr lang="en-US" altLang="ko-KR" sz="11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6500K</a:t>
            </a:r>
            <a:endParaRPr lang="ko-KR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돋움" pitchFamily="50" charset="-127"/>
              <a:cs typeface="+mn-cs"/>
            </a:endParaRPr>
          </a:p>
        </p:txBody>
      </p:sp>
      <p:sp>
        <p:nvSpPr>
          <p:cNvPr id="19" name="직사각형 18"/>
          <p:cNvSpPr/>
          <p:nvPr>
            <p:custDataLst>
              <p:tags r:id="rId10"/>
            </p:custDataLst>
          </p:nvPr>
        </p:nvSpPr>
        <p:spPr>
          <a:xfrm>
            <a:off x="428625" y="1116013"/>
            <a:ext cx="8955088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ru-RU" altLang="ko-KR" sz="1600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В режиме </a:t>
            </a:r>
            <a:r>
              <a:rPr lang="en-US" altLang="ko-KR" sz="1600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Reader </a:t>
            </a:r>
            <a:r>
              <a:rPr lang="ru-RU" altLang="ko-KR" sz="1600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цветовая температура понижается и устанавливается ниже отметки 5000К – такую цветовую температуру имеет тёплая гамма обычного листа бумаги. Таким образом синий цветовой спектр сокращается на 84%. </a:t>
            </a:r>
            <a:endParaRPr lang="ko-KR" altLang="ko-KR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돋움" pitchFamily="50" charset="-127"/>
              <a:cs typeface="Arial" panose="020B0604020202020204" pitchFamily="34" charset="0"/>
            </a:endParaRPr>
          </a:p>
        </p:txBody>
      </p:sp>
      <p:cxnSp>
        <p:nvCxnSpPr>
          <p:cNvPr id="21" name="직선 화살표 연결선 20"/>
          <p:cNvCxnSpPr/>
          <p:nvPr>
            <p:custDataLst>
              <p:tags r:id="rId11"/>
            </p:custDataLst>
          </p:nvPr>
        </p:nvCxnSpPr>
        <p:spPr>
          <a:xfrm flipV="1">
            <a:off x="272481" y="5053817"/>
            <a:ext cx="9490432" cy="1"/>
          </a:xfrm>
          <a:prstGeom prst="straightConnector1">
            <a:avLst/>
          </a:prstGeom>
          <a:ln w="88900"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86000">
                  <a:schemeClr val="accent1">
                    <a:tint val="44500"/>
                    <a:satMod val="160000"/>
                  </a:schemeClr>
                </a:gs>
                <a:gs pos="100000">
                  <a:srgbClr val="002060"/>
                </a:gs>
              </a:gsLst>
              <a:lin ang="0" scaled="1"/>
              <a:tileRect/>
            </a:gra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0116" name="Picture 26" descr="C:\Users\Henry Lim\Desktop\리더모드 copy2.PN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5" cstate="print"/>
          <a:srcRect l="37592" t="17020" r="37453" b="22925"/>
          <a:stretch>
            <a:fillRect/>
          </a:stretch>
        </p:blipFill>
        <p:spPr bwMode="auto">
          <a:xfrm>
            <a:off x="344488" y="3971925"/>
            <a:ext cx="1189037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0117" name="Picture 26" descr="C:\Users\Henry Lim\Desktop\리더모드 copy2.PN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5" cstate="print"/>
          <a:srcRect l="9412" t="8380" r="66168" b="19283"/>
          <a:stretch>
            <a:fillRect/>
          </a:stretch>
        </p:blipFill>
        <p:spPr bwMode="auto">
          <a:xfrm>
            <a:off x="5732463" y="3757613"/>
            <a:ext cx="1165225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순서도: 연결자 24"/>
          <p:cNvSpPr/>
          <p:nvPr>
            <p:custDataLst>
              <p:tags r:id="rId14"/>
            </p:custDataLst>
          </p:nvPr>
        </p:nvSpPr>
        <p:spPr>
          <a:xfrm>
            <a:off x="906463" y="4941888"/>
            <a:ext cx="223837" cy="19685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26" name="순서도: 연결자 25"/>
          <p:cNvSpPr/>
          <p:nvPr>
            <p:custDataLst>
              <p:tags r:id="rId15"/>
            </p:custDataLst>
          </p:nvPr>
        </p:nvSpPr>
        <p:spPr>
          <a:xfrm>
            <a:off x="2857500" y="4941888"/>
            <a:ext cx="223838" cy="19685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27" name="순서도: 연결자 26"/>
          <p:cNvSpPr/>
          <p:nvPr>
            <p:custDataLst>
              <p:tags r:id="rId16"/>
            </p:custDataLst>
          </p:nvPr>
        </p:nvSpPr>
        <p:spPr>
          <a:xfrm>
            <a:off x="5060950" y="4941888"/>
            <a:ext cx="222250" cy="19685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28" name="순서도: 연결자 27"/>
          <p:cNvSpPr/>
          <p:nvPr>
            <p:custDataLst>
              <p:tags r:id="rId17"/>
            </p:custDataLst>
          </p:nvPr>
        </p:nvSpPr>
        <p:spPr>
          <a:xfrm>
            <a:off x="6134100" y="4941888"/>
            <a:ext cx="223838" cy="19685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29" name="순서도: 연결자 28"/>
          <p:cNvSpPr/>
          <p:nvPr>
            <p:custDataLst>
              <p:tags r:id="rId18"/>
            </p:custDataLst>
          </p:nvPr>
        </p:nvSpPr>
        <p:spPr>
          <a:xfrm>
            <a:off x="8366125" y="4941888"/>
            <a:ext cx="223838" cy="19685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7913688" y="2060575"/>
            <a:ext cx="109220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r>
              <a:rPr lang="uk-UA" altLang="ko-KR" sz="1100" spc="-30" dirty="0" err="1">
                <a:solidFill>
                  <a:schemeClr val="bg1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Синий</a:t>
            </a:r>
            <a:r>
              <a:rPr lang="uk-UA" altLang="ko-KR" sz="1100" spc="-30" dirty="0">
                <a:solidFill>
                  <a:schemeClr val="bg1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 спектр</a:t>
            </a:r>
            <a:endParaRPr lang="en-US" altLang="ko-KR" sz="1100" spc="-30" dirty="0">
              <a:solidFill>
                <a:schemeClr val="bg1"/>
              </a:solidFill>
              <a:latin typeface="Arial" pitchFamily="34" charset="0"/>
              <a:ea typeface="돋움" pitchFamily="50" charset="-127"/>
              <a:cs typeface="Arial" pitchFamily="34" charset="0"/>
            </a:endParaRPr>
          </a:p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r>
              <a:rPr lang="en-US" altLang="ko-KR" sz="900" i="1" spc="-30" dirty="0">
                <a:solidFill>
                  <a:schemeClr val="bg1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0.11 nm</a:t>
            </a:r>
            <a:endParaRPr lang="ko-KR" altLang="en-US" sz="900" i="1" dirty="0">
              <a:solidFill>
                <a:schemeClr val="bg1"/>
              </a:solidFill>
              <a:latin typeface="Arial" pitchFamily="34" charset="0"/>
              <a:ea typeface="돋움" pitchFamily="50" charset="-127"/>
              <a:cs typeface="+mn-cs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3470275" y="4559300"/>
            <a:ext cx="109220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r>
              <a:rPr lang="ru-RU" altLang="ko-KR" sz="1100" spc="-30" dirty="0">
                <a:solidFill>
                  <a:schemeClr val="bg1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Синий спектр</a:t>
            </a:r>
            <a:endParaRPr lang="en-US" altLang="ko-KR" sz="1100" spc="-30" dirty="0">
              <a:solidFill>
                <a:schemeClr val="bg1"/>
              </a:solidFill>
              <a:latin typeface="Arial" pitchFamily="34" charset="0"/>
              <a:ea typeface="돋움" pitchFamily="50" charset="-127"/>
              <a:cs typeface="Arial" pitchFamily="34" charset="0"/>
            </a:endParaRPr>
          </a:p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r>
              <a:rPr lang="en-US" altLang="ko-KR" sz="900" i="1" spc="-30" dirty="0">
                <a:solidFill>
                  <a:schemeClr val="bg1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0.0018 nm</a:t>
            </a:r>
            <a:endParaRPr lang="ko-KR" altLang="en-US" sz="900" i="1" dirty="0">
              <a:solidFill>
                <a:schemeClr val="bg1"/>
              </a:solidFill>
              <a:latin typeface="Arial" pitchFamily="34" charset="0"/>
              <a:ea typeface="돋움" pitchFamily="50" charset="-127"/>
              <a:cs typeface="+mn-cs"/>
            </a:endParaRPr>
          </a:p>
        </p:txBody>
      </p:sp>
      <p:cxnSp>
        <p:nvCxnSpPr>
          <p:cNvPr id="9" name="직선 화살표 연결선 8"/>
          <p:cNvCxnSpPr/>
          <p:nvPr/>
        </p:nvCxnSpPr>
        <p:spPr>
          <a:xfrm flipH="1">
            <a:off x="4173538" y="2133600"/>
            <a:ext cx="3587750" cy="2376488"/>
          </a:xfrm>
          <a:prstGeom prst="straightConnector1">
            <a:avLst/>
          </a:prstGeom>
          <a:ln>
            <a:solidFill>
              <a:schemeClr val="tx2"/>
            </a:solidFill>
            <a:prstDash val="dash"/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직사각형 32"/>
          <p:cNvSpPr/>
          <p:nvPr>
            <p:custDataLst>
              <p:tags r:id="rId19"/>
            </p:custDataLst>
          </p:nvPr>
        </p:nvSpPr>
        <p:spPr>
          <a:xfrm rot="19583898">
            <a:off x="4960938" y="2771775"/>
            <a:ext cx="171450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r>
              <a:rPr lang="ru-RU" altLang="ko-KR" sz="1400" spc="-30" dirty="0">
                <a:latin typeface="Arial" pitchFamily="34" charset="0"/>
                <a:ea typeface="돋움" pitchFamily="50" charset="-127"/>
                <a:cs typeface="Arial" pitchFamily="34" charset="0"/>
              </a:rPr>
              <a:t>Снижение синего </a:t>
            </a:r>
          </a:p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r>
              <a:rPr lang="ru-RU" altLang="ko-KR" sz="1400" spc="-30" dirty="0">
                <a:latin typeface="Arial" pitchFamily="34" charset="0"/>
                <a:ea typeface="돋움" pitchFamily="50" charset="-127"/>
                <a:cs typeface="Arial" pitchFamily="34" charset="0"/>
              </a:rPr>
              <a:t>спектра на 84%</a:t>
            </a:r>
            <a:endParaRPr lang="en-US" altLang="ko-KR" sz="1400" spc="-30" dirty="0"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pic>
        <p:nvPicPr>
          <p:cNvPr id="260127" name="Picture 3" descr="C:\Users\Henry Lim\Desktop\찡그림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7839075" y="5472113"/>
            <a:ext cx="1239838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직사각형 33"/>
          <p:cNvSpPr/>
          <p:nvPr>
            <p:custDataLst>
              <p:tags r:id="rId20"/>
            </p:custDataLst>
          </p:nvPr>
        </p:nvSpPr>
        <p:spPr>
          <a:xfrm>
            <a:off x="38100" y="6548438"/>
            <a:ext cx="2176463" cy="2301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>
              <a:spcBef>
                <a:spcPct val="50000"/>
              </a:spcBef>
              <a:buFontTx/>
              <a:buChar char="•"/>
              <a:defRPr/>
            </a:pPr>
            <a:r>
              <a:rPr lang="en-US" altLang="ko-KR" sz="9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*</a:t>
            </a:r>
            <a:r>
              <a:rPr lang="ru-RU" altLang="ko-KR" sz="9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 Результаты измерений </a:t>
            </a:r>
            <a:r>
              <a:rPr lang="en-US" altLang="ko-KR" sz="9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LG Electronics </a:t>
            </a:r>
            <a:endParaRPr lang="ko-KR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돋움" pitchFamily="50" charset="-127"/>
              <a:cs typeface="+mn-cs"/>
            </a:endParaRPr>
          </a:p>
        </p:txBody>
      </p:sp>
      <p:pic>
        <p:nvPicPr>
          <p:cNvPr id="260129" name="Picture 8" descr="C:\Users\Henry Lim\Desktop\미소3.PN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273425" y="5400675"/>
            <a:ext cx="125253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직사각형 21"/>
          <p:cNvSpPr/>
          <p:nvPr/>
        </p:nvSpPr>
        <p:spPr bwMode="auto">
          <a:xfrm>
            <a:off x="236538" y="375352"/>
            <a:ext cx="4953000" cy="399348"/>
          </a:xfrm>
          <a:prstGeom prst="rect">
            <a:avLst/>
          </a:prstGeom>
        </p:spPr>
        <p:txBody>
          <a:bodyPr>
            <a:spAutoFit/>
          </a:bodyPr>
          <a:lstStyle/>
          <a:p>
            <a:pPr latinLnBrk="1">
              <a:defRPr/>
            </a:pPr>
            <a:r>
              <a:rPr lang="uk-UA" altLang="ko-KR" sz="2000" dirty="0" err="1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Дополнительные</a:t>
            </a:r>
            <a:r>
              <a:rPr lang="uk-UA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 </a:t>
            </a:r>
            <a:r>
              <a:rPr lang="uk-UA" altLang="ko-KR" sz="2000" dirty="0" err="1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функции</a:t>
            </a:r>
            <a:endParaRPr lang="en-US" altLang="ko-KR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  <p:pic>
        <p:nvPicPr>
          <p:cNvPr id="260131" name="Picture 260" descr="C:\Users\장윤석\Desktop\1.PN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351713" y="3138488"/>
            <a:ext cx="2078037" cy="17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3" name="Picture 44" descr="C:\Users\이태영\Desktop\블루라이트비교그래프222 copy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838" y="2133600"/>
            <a:ext cx="9137650" cy="325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1122" name="Object 2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61122" name="think-cell Slide" r:id="rId8" imgW="360" imgH="360" progId="">
              <p:embed/>
            </p:oleObj>
          </a:graphicData>
        </a:graphic>
      </p:graphicFrame>
      <p:pic>
        <p:nvPicPr>
          <p:cNvPr id="261124" name="Picture 7" descr="C:\Users\Henry Lim\Desktop\MP76 SalesKit Oct_2013\images by장대리\Reader mode_icon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62963" y="3878263"/>
            <a:ext cx="809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직사각형 3"/>
          <p:cNvSpPr/>
          <p:nvPr>
            <p:custDataLst>
              <p:tags r:id="rId3"/>
            </p:custDataLst>
          </p:nvPr>
        </p:nvSpPr>
        <p:spPr>
          <a:xfrm>
            <a:off x="273050" y="1411288"/>
            <a:ext cx="8783638" cy="584200"/>
          </a:xfrm>
          <a:prstGeom prst="rect">
            <a:avLst/>
          </a:prstGeom>
          <a:solidFill>
            <a:srgbClr val="262626">
              <a:alpha val="63137"/>
            </a:srgbClr>
          </a:solidFill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FontTx/>
              <a:buChar char="•"/>
              <a:defRPr/>
            </a:pPr>
            <a:r>
              <a:rPr lang="ru-RU" altLang="ko-KR" sz="16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Режим </a:t>
            </a:r>
            <a:r>
              <a:rPr lang="en-US" altLang="ko-KR" sz="16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Reader</a:t>
            </a:r>
            <a:r>
              <a:rPr lang="ru-RU" altLang="ko-KR" sz="16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обеспечивает комфорт для зрения за счёт снижения цветовой температуры и сокращения излучения синего спектра в светодиодной подсветке</a:t>
            </a:r>
            <a:r>
              <a:rPr lang="en-US" altLang="ko-KR" sz="16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9" name="TextBox 48"/>
          <p:cNvSpPr txBox="1"/>
          <p:nvPr>
            <p:custDataLst>
              <p:tags r:id="rId4"/>
            </p:custDataLst>
          </p:nvPr>
        </p:nvSpPr>
        <p:spPr>
          <a:xfrm>
            <a:off x="771525" y="5970588"/>
            <a:ext cx="8423275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r>
              <a:rPr lang="uk-UA" altLang="ko-KR" sz="1400" spc="-3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Излучение</a:t>
            </a:r>
            <a:r>
              <a:rPr lang="uk-UA" altLang="ko-KR" sz="14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 </a:t>
            </a:r>
            <a:r>
              <a:rPr lang="uk-UA" altLang="ko-KR" sz="1400" spc="-3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синего</a:t>
            </a:r>
            <a:r>
              <a:rPr lang="uk-UA" altLang="ko-KR" sz="14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 спектра </a:t>
            </a:r>
            <a:r>
              <a:rPr lang="uk-UA" altLang="ko-KR" sz="1400" spc="-3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близко</a:t>
            </a:r>
            <a:r>
              <a:rPr lang="uk-UA" altLang="ko-KR" sz="14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 к </a:t>
            </a:r>
            <a:r>
              <a:rPr lang="uk-UA" altLang="ko-KR" sz="1400" spc="-3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ультрафиолетовому</a:t>
            </a:r>
            <a:r>
              <a:rPr lang="uk-UA" altLang="ko-KR" sz="14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, </a:t>
            </a:r>
            <a:r>
              <a:rPr lang="uk-UA" altLang="ko-KR" sz="1400" spc="-3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которое</a:t>
            </a:r>
            <a:r>
              <a:rPr lang="uk-UA" altLang="ko-KR" sz="14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 </a:t>
            </a:r>
            <a:r>
              <a:rPr lang="uk-UA" altLang="ko-KR" sz="1400" spc="-3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вредно</a:t>
            </a:r>
            <a:r>
              <a:rPr lang="uk-UA" altLang="ko-KR" sz="14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 для </a:t>
            </a:r>
            <a:r>
              <a:rPr lang="uk-UA" altLang="ko-KR" sz="1400" spc="-3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глаз</a:t>
            </a:r>
            <a:r>
              <a:rPr lang="uk-UA" altLang="ko-KR" sz="14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.</a:t>
            </a:r>
            <a:endParaRPr lang="en-US" altLang="ko-KR" sz="1400" spc="-3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돋움" pitchFamily="50" charset="-127"/>
              <a:cs typeface="Arial" pitchFamily="34" charset="0"/>
            </a:endParaRPr>
          </a:p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r>
              <a:rPr lang="ru-RU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돋움" pitchFamily="50" charset="-127"/>
                <a:cs typeface="Arial" panose="020B0604020202020204" pitchFamily="34" charset="0"/>
              </a:rPr>
              <a:t>Режим </a:t>
            </a:r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돋움" pitchFamily="50" charset="-127"/>
                <a:cs typeface="Arial" panose="020B0604020202020204" pitchFamily="34" charset="0"/>
              </a:rPr>
              <a:t>Reader</a:t>
            </a:r>
            <a:r>
              <a:rPr lang="ru-RU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돋움" pitchFamily="50" charset="-127"/>
                <a:cs typeface="Arial" panose="020B0604020202020204" pitchFamily="34" charset="0"/>
              </a:rPr>
              <a:t> сокращает излучение синего спектра на</a:t>
            </a:r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돋움" pitchFamily="50" charset="-127"/>
                <a:cs typeface="Arial" panose="020B0604020202020204" pitchFamily="34" charset="0"/>
              </a:rPr>
              <a:t> 84%.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돋움" pitchFamily="50" charset="-127"/>
                <a:cs typeface="Arial" panose="020B0604020202020204" pitchFamily="34" charset="0"/>
              </a:rPr>
              <a:t> </a:t>
            </a:r>
            <a:endParaRPr lang="ko-KR" altLang="ko-KR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돋움" pitchFamily="50" charset="-127"/>
              <a:cs typeface="Arial" panose="020B0604020202020204" pitchFamily="34" charset="0"/>
            </a:endParaRPr>
          </a:p>
        </p:txBody>
      </p:sp>
      <p:cxnSp>
        <p:nvCxnSpPr>
          <p:cNvPr id="5" name="직선 화살표 연결선 4"/>
          <p:cNvCxnSpPr/>
          <p:nvPr/>
        </p:nvCxnSpPr>
        <p:spPr>
          <a:xfrm flipV="1">
            <a:off x="7400925" y="3113088"/>
            <a:ext cx="312738" cy="144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직사각형 67"/>
          <p:cNvSpPr/>
          <p:nvPr/>
        </p:nvSpPr>
        <p:spPr>
          <a:xfrm>
            <a:off x="7605713" y="2797175"/>
            <a:ext cx="438150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>
              <a:spcBef>
                <a:spcPct val="50000"/>
              </a:spcBef>
              <a:buFontTx/>
              <a:buChar char="•"/>
              <a:defRPr/>
            </a:pP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돋움" pitchFamily="50" charset="-127"/>
                <a:cs typeface="Arial" panose="020B0604020202020204" pitchFamily="34" charset="0"/>
              </a:rPr>
              <a:t>LED</a:t>
            </a:r>
            <a:endParaRPr lang="ko-KR" altLang="en-US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돋움" pitchFamily="50" charset="-127"/>
              <a:cs typeface="Arial" panose="020B0604020202020204" pitchFamily="34" charset="0"/>
            </a:endParaRPr>
          </a:p>
        </p:txBody>
      </p:sp>
      <p:cxnSp>
        <p:nvCxnSpPr>
          <p:cNvPr id="69" name="직선 화살표 연결선 68"/>
          <p:cNvCxnSpPr/>
          <p:nvPr/>
        </p:nvCxnSpPr>
        <p:spPr>
          <a:xfrm flipV="1">
            <a:off x="8307388" y="4525963"/>
            <a:ext cx="468312" cy="1793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직사각형 9"/>
          <p:cNvSpPr/>
          <p:nvPr/>
        </p:nvSpPr>
        <p:spPr>
          <a:xfrm>
            <a:off x="272480" y="985757"/>
            <a:ext cx="8745202" cy="369332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latinLnBrk="1">
              <a:spcBef>
                <a:spcPct val="50000"/>
              </a:spcBef>
              <a:buFontTx/>
              <a:buChar char="•"/>
              <a:defRPr/>
            </a:pPr>
            <a:r>
              <a:rPr lang="ru-RU" altLang="ko-KR" sz="2400" dirty="0">
                <a:solidFill>
                  <a:prstClr val="black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Каким образом режим </a:t>
            </a:r>
            <a:r>
              <a:rPr lang="en-US" altLang="ko-KR" sz="2400" dirty="0">
                <a:solidFill>
                  <a:prstClr val="black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Reader</a:t>
            </a:r>
            <a:r>
              <a:rPr lang="ru-RU" altLang="ko-KR" sz="2400" dirty="0">
                <a:solidFill>
                  <a:prstClr val="black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снижает нагрузку на глаза</a:t>
            </a:r>
            <a:r>
              <a:rPr lang="en-US" altLang="ko-KR" sz="2400" dirty="0">
                <a:solidFill>
                  <a:prstClr val="black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?</a:t>
            </a:r>
          </a:p>
        </p:txBody>
      </p:sp>
      <p:sp>
        <p:nvSpPr>
          <p:cNvPr id="7" name="모서리가 둥근 직사각형 6"/>
          <p:cNvSpPr/>
          <p:nvPr/>
        </p:nvSpPr>
        <p:spPr>
          <a:xfrm>
            <a:off x="1130300" y="2216150"/>
            <a:ext cx="701675" cy="2919413"/>
          </a:xfrm>
          <a:prstGeom prst="roundRect">
            <a:avLst/>
          </a:prstGeom>
          <a:noFill/>
          <a:ln w="28575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73" name="모서리가 둥근 직사각형 72"/>
          <p:cNvSpPr/>
          <p:nvPr/>
        </p:nvSpPr>
        <p:spPr>
          <a:xfrm>
            <a:off x="5599113" y="2216150"/>
            <a:ext cx="703262" cy="2919413"/>
          </a:xfrm>
          <a:prstGeom prst="roundRect">
            <a:avLst/>
          </a:prstGeom>
          <a:noFill/>
          <a:ln w="22225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833438" y="5237163"/>
            <a:ext cx="3117850" cy="5540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>
              <a:spcBef>
                <a:spcPct val="50000"/>
              </a:spcBef>
              <a:buFontTx/>
              <a:buChar char="•"/>
              <a:defRPr/>
            </a:pPr>
            <a:r>
              <a:rPr lang="ru-RU" altLang="ko-K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돋움" pitchFamily="50" charset="-127"/>
                <a:cs typeface="Arial" panose="020B0604020202020204" pitchFamily="34" charset="0"/>
              </a:rPr>
              <a:t>До включения режима</a:t>
            </a:r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돋움" pitchFamily="50" charset="-127"/>
                <a:cs typeface="Arial" panose="020B0604020202020204" pitchFamily="34" charset="0"/>
              </a:rPr>
              <a:t> Reader</a:t>
            </a:r>
            <a:r>
              <a:rPr lang="ru-RU" altLang="ko-K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돋움" pitchFamily="50" charset="-127"/>
                <a:cs typeface="Arial" panose="020B0604020202020204" pitchFamily="34" charset="0"/>
              </a:rPr>
              <a:t> </a:t>
            </a:r>
          </a:p>
          <a:p>
            <a:pPr latinLnBrk="1">
              <a:spcBef>
                <a:spcPct val="50000"/>
              </a:spcBef>
              <a:buFontTx/>
              <a:buChar char="•"/>
              <a:defRPr/>
            </a:pPr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돋움" pitchFamily="50" charset="-127"/>
                <a:cs typeface="Arial" panose="020B0604020202020204" pitchFamily="34" charset="0"/>
              </a:rPr>
              <a:t>(</a:t>
            </a:r>
            <a:r>
              <a:rPr lang="ru-RU" altLang="ko-K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돋움" pitchFamily="50" charset="-127"/>
                <a:cs typeface="Arial" panose="020B0604020202020204" pitchFamily="34" charset="0"/>
              </a:rPr>
              <a:t>Излучение синего спектра</a:t>
            </a:r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돋움" pitchFamily="50" charset="-127"/>
                <a:cs typeface="Arial" panose="020B0604020202020204" pitchFamily="34" charset="0"/>
              </a:rPr>
              <a:t>: 0.011nm) </a:t>
            </a:r>
            <a:endParaRPr lang="ko-KR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돋움" pitchFamily="50" charset="-127"/>
              <a:cs typeface="Arial" panose="020B0604020202020204" pitchFamily="34" charset="0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5329238" y="5221288"/>
            <a:ext cx="3214687" cy="5540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>
              <a:spcBef>
                <a:spcPct val="50000"/>
              </a:spcBef>
              <a:buFontTx/>
              <a:buChar char="•"/>
              <a:defRPr/>
            </a:pPr>
            <a:r>
              <a:rPr lang="ru-RU" altLang="ko-K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돋움" pitchFamily="50" charset="-127"/>
                <a:cs typeface="Arial" panose="020B0604020202020204" pitchFamily="34" charset="0"/>
              </a:rPr>
              <a:t>Режим </a:t>
            </a:r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돋움" pitchFamily="50" charset="-127"/>
                <a:cs typeface="Arial" panose="020B0604020202020204" pitchFamily="34" charset="0"/>
              </a:rPr>
              <a:t>Reader </a:t>
            </a:r>
            <a:endParaRPr lang="ru-RU" altLang="ko-KR" sz="15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돋움" pitchFamily="50" charset="-127"/>
              <a:cs typeface="Arial" panose="020B0604020202020204" pitchFamily="34" charset="0"/>
            </a:endParaRPr>
          </a:p>
          <a:p>
            <a:pPr latinLnBrk="1">
              <a:spcBef>
                <a:spcPct val="50000"/>
              </a:spcBef>
              <a:buFontTx/>
              <a:buChar char="•"/>
              <a:defRPr/>
            </a:pPr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돋움" pitchFamily="50" charset="-127"/>
                <a:cs typeface="Arial" panose="020B0604020202020204" pitchFamily="34" charset="0"/>
              </a:rPr>
              <a:t>(</a:t>
            </a:r>
            <a:r>
              <a:rPr lang="ru-RU" altLang="ko-K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돋움" pitchFamily="50" charset="-127"/>
                <a:cs typeface="Arial" panose="020B0604020202020204" pitchFamily="34" charset="0"/>
              </a:rPr>
              <a:t>Излучение синего спектра</a:t>
            </a:r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돋움" pitchFamily="50" charset="-127"/>
                <a:cs typeface="Arial" panose="020B0604020202020204" pitchFamily="34" charset="0"/>
              </a:rPr>
              <a:t>: 0.0018nm) </a:t>
            </a:r>
            <a:endParaRPr lang="ko-KR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돋움" pitchFamily="50" charset="-127"/>
              <a:cs typeface="Arial" panose="020B0604020202020204" pitchFamily="34" charset="0"/>
            </a:endParaRPr>
          </a:p>
        </p:txBody>
      </p:sp>
      <p:sp>
        <p:nvSpPr>
          <p:cNvPr id="20" name="직사각형 9"/>
          <p:cNvSpPr/>
          <p:nvPr>
            <p:custDataLst>
              <p:tags r:id="rId5"/>
            </p:custDataLst>
          </p:nvPr>
        </p:nvSpPr>
        <p:spPr>
          <a:xfrm>
            <a:off x="7636369" y="412919"/>
            <a:ext cx="2069159" cy="369332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latinLnBrk="1">
              <a:spcBef>
                <a:spcPct val="50000"/>
              </a:spcBef>
              <a:defRPr/>
            </a:pPr>
            <a:r>
              <a:rPr lang="ru-RU" altLang="ko-K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Arial Unicode MS" pitchFamily="50" charset="-127"/>
                <a:cs typeface="Calibri" pitchFamily="34" charset="0"/>
              </a:rPr>
              <a:t>Режим </a:t>
            </a:r>
            <a:r>
              <a:rPr lang="en-US" altLang="ko-K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Arial Unicode MS" pitchFamily="50" charset="-127"/>
                <a:cs typeface="Calibri" pitchFamily="34" charset="0"/>
              </a:rPr>
              <a:t>Reader</a:t>
            </a:r>
          </a:p>
        </p:txBody>
      </p:sp>
      <p:sp>
        <p:nvSpPr>
          <p:cNvPr id="26" name="직사각형 21"/>
          <p:cNvSpPr/>
          <p:nvPr/>
        </p:nvSpPr>
        <p:spPr bwMode="auto">
          <a:xfrm>
            <a:off x="236538" y="375352"/>
            <a:ext cx="4953000" cy="399348"/>
          </a:xfrm>
          <a:prstGeom prst="rect">
            <a:avLst/>
          </a:prstGeom>
        </p:spPr>
        <p:txBody>
          <a:bodyPr>
            <a:spAutoFit/>
          </a:bodyPr>
          <a:lstStyle/>
          <a:p>
            <a:pPr latinLnBrk="1">
              <a:defRPr/>
            </a:pPr>
            <a:r>
              <a:rPr lang="uk-UA" altLang="ko-KR" sz="2000" dirty="0" err="1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Дополнительные</a:t>
            </a:r>
            <a:r>
              <a:rPr lang="uk-UA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 </a:t>
            </a:r>
            <a:r>
              <a:rPr lang="uk-UA" altLang="ko-KR" sz="2000" dirty="0" err="1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функции</a:t>
            </a:r>
            <a:endParaRPr lang="en-US" altLang="ko-KR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5" name="Picture 1" descr="C:\Users\이태영\Desktop\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00288" y="4495800"/>
            <a:ext cx="58674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직사각형 21"/>
          <p:cNvSpPr/>
          <p:nvPr/>
        </p:nvSpPr>
        <p:spPr>
          <a:xfrm>
            <a:off x="-25400" y="3989388"/>
            <a:ext cx="9956800" cy="277812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32000"/>
                </a:schemeClr>
              </a:gs>
              <a:gs pos="39999">
                <a:schemeClr val="bg1">
                  <a:lumMod val="85000"/>
                </a:schemeClr>
              </a:gs>
              <a:gs pos="70000">
                <a:schemeClr val="bg1">
                  <a:lumMod val="7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10800000" scaled="0"/>
          </a:gradFill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r>
              <a:rPr lang="ru-RU" altLang="ko-KR" spc="-30" dirty="0">
                <a:latin typeface="Arial" pitchFamily="34" charset="0"/>
                <a:ea typeface="돋움" pitchFamily="50" charset="-127"/>
                <a:cs typeface="Arial" pitchFamily="34" charset="0"/>
              </a:rPr>
              <a:t>Мониторы </a:t>
            </a:r>
            <a:r>
              <a:rPr lang="en-US" altLang="ko-KR" spc="-30" dirty="0">
                <a:latin typeface="Arial" pitchFamily="34" charset="0"/>
                <a:ea typeface="돋움" pitchFamily="50" charset="-127"/>
                <a:cs typeface="Arial" pitchFamily="34" charset="0"/>
              </a:rPr>
              <a:t>LG </a:t>
            </a:r>
            <a:r>
              <a:rPr lang="ru-RU" altLang="ko-KR" spc="-30" dirty="0">
                <a:latin typeface="Arial" pitchFamily="34" charset="0"/>
                <a:ea typeface="돋움" pitchFamily="50" charset="-127"/>
                <a:cs typeface="Arial" pitchFamily="34" charset="0"/>
              </a:rPr>
              <a:t>с функцией </a:t>
            </a:r>
            <a:r>
              <a:rPr lang="en-US" altLang="ko-KR" spc="-30" dirty="0">
                <a:latin typeface="Arial" pitchFamily="34" charset="0"/>
                <a:ea typeface="돋움" pitchFamily="50" charset="-127"/>
                <a:cs typeface="Arial" pitchFamily="34" charset="0"/>
              </a:rPr>
              <a:t>Flicker Safe </a:t>
            </a:r>
            <a:r>
              <a:rPr lang="ru-RU" altLang="ko-KR" spc="-30" dirty="0">
                <a:latin typeface="Arial" pitchFamily="34" charset="0"/>
                <a:ea typeface="돋움" pitchFamily="50" charset="-127"/>
                <a:cs typeface="Arial" pitchFamily="34" charset="0"/>
              </a:rPr>
              <a:t>обеспечивают стабильное изображение независимо от яркости экрана.</a:t>
            </a:r>
            <a:endParaRPr lang="en-US" altLang="ko-KR" spc="-30" dirty="0"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-25400" y="2519363"/>
            <a:ext cx="9956800" cy="276225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32000"/>
                </a:schemeClr>
              </a:gs>
              <a:gs pos="39999">
                <a:schemeClr val="bg1">
                  <a:lumMod val="85000"/>
                </a:schemeClr>
              </a:gs>
              <a:gs pos="70000">
                <a:schemeClr val="bg1">
                  <a:lumMod val="7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10800000" scaled="0"/>
          </a:gradFill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r>
              <a:rPr lang="ru-RU" altLang="ko-KR" spc="-30" dirty="0">
                <a:latin typeface="Arial" pitchFamily="34" charset="0"/>
                <a:ea typeface="돋움" pitchFamily="50" charset="-127"/>
                <a:cs typeface="Arial" pitchFamily="34" charset="0"/>
              </a:rPr>
              <a:t>Обычные мониторы</a:t>
            </a:r>
            <a:r>
              <a:rPr lang="en-US" altLang="ko-KR" spc="-30" dirty="0">
                <a:latin typeface="Arial" pitchFamily="34" charset="0"/>
                <a:ea typeface="돋움" pitchFamily="50" charset="-127"/>
                <a:cs typeface="Arial" pitchFamily="34" charset="0"/>
              </a:rPr>
              <a:t>: </a:t>
            </a:r>
            <a:r>
              <a:rPr lang="ru-RU" altLang="ko-KR" spc="-30" dirty="0">
                <a:latin typeface="Arial" pitchFamily="34" charset="0"/>
                <a:ea typeface="돋움" pitchFamily="50" charset="-127"/>
                <a:cs typeface="Arial" pitchFamily="34" charset="0"/>
              </a:rPr>
              <a:t>Чем ниже яркость, тем сильнее мерцание изображения.</a:t>
            </a:r>
            <a:endParaRPr lang="ko-KR" altLang="ko-KR" dirty="0">
              <a:latin typeface="Arial" panose="020B0604020202020204" pitchFamily="34" charset="0"/>
              <a:ea typeface="돋움" pitchFamily="50" charset="-127"/>
              <a:cs typeface="Arial" panose="020B0604020202020204" pitchFamily="34" charset="0"/>
            </a:endParaRPr>
          </a:p>
        </p:txBody>
      </p:sp>
      <p:sp>
        <p:nvSpPr>
          <p:cNvPr id="15" name="직사각형 14"/>
          <p:cNvSpPr/>
          <p:nvPr>
            <p:custDataLst>
              <p:tags r:id="rId1"/>
            </p:custDataLst>
          </p:nvPr>
        </p:nvSpPr>
        <p:spPr>
          <a:xfrm>
            <a:off x="1830388" y="1014413"/>
            <a:ext cx="6080125" cy="246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r>
              <a:rPr lang="ru-RU" altLang="ko-KR" sz="10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Высокочастотное мерцание картинки не заметно для глаз, но оно тем не менее наносит вред зрению.</a:t>
            </a:r>
            <a:endParaRPr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pic>
        <p:nvPicPr>
          <p:cNvPr id="262149" name="Picture 2" descr="C:\Users\Henry Lim\Desktop\플리커세이프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0400" y="3059113"/>
            <a:ext cx="114141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2150" name="직사각형 3"/>
          <p:cNvSpPr>
            <a:spLocks noChangeArrowheads="1"/>
          </p:cNvSpPr>
          <p:nvPr/>
        </p:nvSpPr>
        <p:spPr bwMode="auto">
          <a:xfrm>
            <a:off x="279400" y="1527175"/>
            <a:ext cx="1619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ru-RU" altLang="ko-KR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Обычные мониторы</a:t>
            </a:r>
            <a:endParaRPr lang="ko-KR" altLang="en-US" sz="1000"/>
          </a:p>
        </p:txBody>
      </p:sp>
      <p:sp>
        <p:nvSpPr>
          <p:cNvPr id="41" name="직사각형 40"/>
          <p:cNvSpPr/>
          <p:nvPr/>
        </p:nvSpPr>
        <p:spPr>
          <a:xfrm>
            <a:off x="2057400" y="5978525"/>
            <a:ext cx="350838" cy="246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>
              <a:spcBef>
                <a:spcPct val="50000"/>
              </a:spcBef>
              <a:buFontTx/>
              <a:buChar char="•"/>
              <a:defRPr/>
            </a:pPr>
            <a:r>
              <a:rPr lang="en-US" altLang="ko-KR" sz="1000" spc="-30" dirty="0">
                <a:solidFill>
                  <a:prstClr val="black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0.3</a:t>
            </a:r>
            <a:endParaRPr lang="ko-KR" altLang="en-US" dirty="0">
              <a:latin typeface="Arial" pitchFamily="34" charset="0"/>
              <a:ea typeface="돋움" pitchFamily="50" charset="-127"/>
              <a:cs typeface="+mn-cs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8159750" y="4392613"/>
            <a:ext cx="349250" cy="247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>
              <a:spcBef>
                <a:spcPct val="50000"/>
              </a:spcBef>
              <a:buFontTx/>
              <a:buChar char="•"/>
              <a:defRPr/>
            </a:pPr>
            <a:r>
              <a:rPr lang="en-US" altLang="ko-KR" sz="1000" spc="-30" dirty="0">
                <a:solidFill>
                  <a:prstClr val="black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3.8</a:t>
            </a:r>
            <a:endParaRPr lang="ko-KR" altLang="en-US" dirty="0">
              <a:latin typeface="Arial" pitchFamily="34" charset="0"/>
              <a:ea typeface="돋움" pitchFamily="50" charset="-127"/>
              <a:cs typeface="+mn-cs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8159750" y="5956300"/>
            <a:ext cx="349250" cy="246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>
              <a:spcBef>
                <a:spcPct val="50000"/>
              </a:spcBef>
              <a:buFontTx/>
              <a:buChar char="•"/>
              <a:defRPr/>
            </a:pPr>
            <a:r>
              <a:rPr lang="en-US" altLang="ko-KR" sz="1000" spc="-30" dirty="0">
                <a:solidFill>
                  <a:prstClr val="black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0.3</a:t>
            </a:r>
            <a:endParaRPr lang="ko-KR" altLang="en-US" dirty="0">
              <a:latin typeface="Arial" pitchFamily="34" charset="0"/>
              <a:ea typeface="돋움" pitchFamily="50" charset="-127"/>
              <a:cs typeface="+mn-cs"/>
            </a:endParaRPr>
          </a:p>
        </p:txBody>
      </p:sp>
      <p:sp>
        <p:nvSpPr>
          <p:cNvPr id="262154" name="직사각형 44"/>
          <p:cNvSpPr>
            <a:spLocks noChangeArrowheads="1"/>
          </p:cNvSpPr>
          <p:nvPr/>
        </p:nvSpPr>
        <p:spPr bwMode="auto">
          <a:xfrm rot="-1053465">
            <a:off x="5172075" y="5099050"/>
            <a:ext cx="26114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FontTx/>
              <a:buChar char="•"/>
            </a:pPr>
            <a:r>
              <a:rPr lang="ru-RU" altLang="ko-KR" sz="10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Обычные мониторы</a:t>
            </a:r>
            <a:endParaRPr lang="ko-KR" altLang="en-US" sz="700"/>
          </a:p>
        </p:txBody>
      </p:sp>
      <p:pic>
        <p:nvPicPr>
          <p:cNvPr id="262155" name="Picture 2" descr="C:\Users\Henry Lim\Desktop\플리커세이프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83500" y="5848350"/>
            <a:ext cx="520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2156" name="Picture 2" descr="C:\Users\이태영\Desktop\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04238" y="4254500"/>
            <a:ext cx="8382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2157" name="Picture 3" descr="C:\Users\이태영\Desktop\3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431213" y="5741988"/>
            <a:ext cx="890587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직사각형 48"/>
          <p:cNvSpPr/>
          <p:nvPr/>
        </p:nvSpPr>
        <p:spPr>
          <a:xfrm>
            <a:off x="8159750" y="5411788"/>
            <a:ext cx="349250" cy="246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>
              <a:spcBef>
                <a:spcPct val="50000"/>
              </a:spcBef>
              <a:buFontTx/>
              <a:buChar char="•"/>
              <a:defRPr/>
            </a:pPr>
            <a:r>
              <a:rPr lang="en-US" altLang="ko-KR" sz="1000" spc="-30" dirty="0">
                <a:solidFill>
                  <a:prstClr val="black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0.6</a:t>
            </a:r>
            <a:endParaRPr lang="ko-KR" altLang="en-US" dirty="0">
              <a:latin typeface="Arial" pitchFamily="34" charset="0"/>
              <a:ea typeface="돋움" pitchFamily="50" charset="-127"/>
              <a:cs typeface="+mn-cs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2060575" y="6111875"/>
            <a:ext cx="349250" cy="247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>
              <a:spcBef>
                <a:spcPct val="50000"/>
              </a:spcBef>
              <a:buFontTx/>
              <a:buChar char="•"/>
              <a:defRPr/>
            </a:pPr>
            <a:r>
              <a:rPr lang="en-US" altLang="ko-KR" sz="1000" spc="-30" dirty="0">
                <a:solidFill>
                  <a:prstClr val="black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0.2</a:t>
            </a:r>
            <a:endParaRPr lang="ko-KR" altLang="en-US" dirty="0">
              <a:latin typeface="Arial" pitchFamily="34" charset="0"/>
              <a:ea typeface="돋움" pitchFamily="50" charset="-127"/>
              <a:cs typeface="+mn-cs"/>
            </a:endParaRPr>
          </a:p>
        </p:txBody>
      </p:sp>
      <p:sp>
        <p:nvSpPr>
          <p:cNvPr id="262160" name="직사각형 50"/>
          <p:cNvSpPr>
            <a:spLocks noChangeArrowheads="1"/>
          </p:cNvSpPr>
          <p:nvPr/>
        </p:nvSpPr>
        <p:spPr bwMode="auto">
          <a:xfrm rot="-900000">
            <a:off x="6889750" y="5586413"/>
            <a:ext cx="14065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FontTx/>
              <a:buChar char="•"/>
            </a:pPr>
            <a:r>
              <a:rPr lang="en-US" altLang="ko-KR" sz="8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BenQ GW2760</a:t>
            </a:r>
            <a:endParaRPr lang="ko-KR" altLang="en-US" sz="800"/>
          </a:p>
        </p:txBody>
      </p:sp>
      <p:sp>
        <p:nvSpPr>
          <p:cNvPr id="29" name="직사각형 28"/>
          <p:cNvSpPr/>
          <p:nvPr>
            <p:custDataLst>
              <p:tags r:id="rId2"/>
            </p:custDataLst>
          </p:nvPr>
        </p:nvSpPr>
        <p:spPr>
          <a:xfrm>
            <a:off x="6983413" y="6351588"/>
            <a:ext cx="1233487" cy="246062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latinLnBrk="1">
              <a:spcBef>
                <a:spcPct val="50000"/>
              </a:spcBef>
              <a:buFontTx/>
              <a:buChar char="•"/>
              <a:defRPr/>
            </a:pPr>
            <a:r>
              <a:rPr lang="ru-RU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Яркость / частота</a:t>
            </a:r>
            <a:endParaRPr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32" name="직사각형 31"/>
          <p:cNvSpPr/>
          <p:nvPr>
            <p:custDataLst>
              <p:tags r:id="rId3"/>
            </p:custDataLst>
          </p:nvPr>
        </p:nvSpPr>
        <p:spPr>
          <a:xfrm>
            <a:off x="584200" y="5949950"/>
            <a:ext cx="1330325" cy="414338"/>
          </a:xfrm>
          <a:prstGeom prst="rect">
            <a:avLst/>
          </a:prstGeom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FontTx/>
              <a:buChar char="•"/>
              <a:defRPr/>
            </a:pPr>
            <a:r>
              <a:rPr lang="ru-RU" altLang="ko-K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Компания </a:t>
            </a:r>
            <a:r>
              <a:rPr lang="en-US" altLang="ko-K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LG </a:t>
            </a:r>
            <a:r>
              <a:rPr lang="ru-RU" altLang="ko-K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получила сертификат  «Без мерцания» (</a:t>
            </a:r>
            <a:r>
              <a:rPr lang="en-US" altLang="ko-K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Flicker Free</a:t>
            </a:r>
            <a:r>
              <a:rPr lang="ru-RU" altLang="ko-K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)</a:t>
            </a:r>
            <a:endParaRPr lang="ko-KR" altLang="en-US" sz="7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36" name="직사각형 9"/>
          <p:cNvSpPr/>
          <p:nvPr>
            <p:custDataLst>
              <p:tags r:id="rId4"/>
            </p:custDataLst>
          </p:nvPr>
        </p:nvSpPr>
        <p:spPr>
          <a:xfrm>
            <a:off x="4682969" y="428308"/>
            <a:ext cx="5094567" cy="338554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latinLnBrk="1">
              <a:spcBef>
                <a:spcPct val="50000"/>
              </a:spcBef>
              <a:defRPr/>
            </a:pPr>
            <a:r>
              <a:rPr lang="ru-RU" altLang="ko-K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Arial Unicode MS" pitchFamily="50" charset="-127"/>
                <a:cs typeface="Calibri" pitchFamily="34" charset="0"/>
              </a:rPr>
              <a:t>Изображение без мерцания (</a:t>
            </a:r>
            <a:r>
              <a:rPr lang="en-US" altLang="ko-K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Arial Unicode MS" pitchFamily="50" charset="-127"/>
                <a:cs typeface="Calibri" pitchFamily="34" charset="0"/>
              </a:rPr>
              <a:t>Flicker Safe</a:t>
            </a:r>
            <a:r>
              <a:rPr lang="ru-RU" altLang="ko-K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Arial Unicode MS" pitchFamily="50" charset="-127"/>
                <a:cs typeface="Calibri" pitchFamily="34" charset="0"/>
              </a:rPr>
              <a:t>)</a:t>
            </a:r>
            <a:endParaRPr lang="en-US" altLang="ko-KR" sz="2200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ea typeface="Arial Unicode MS" pitchFamily="50" charset="-127"/>
              <a:cs typeface="Calibri" pitchFamily="34" charset="0"/>
            </a:endParaRPr>
          </a:p>
        </p:txBody>
      </p:sp>
      <p:pic>
        <p:nvPicPr>
          <p:cNvPr id="262164" name="Picture 1" descr="C:\Users\이태영\Desktop\111\2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68513" y="2865438"/>
            <a:ext cx="6824662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2165" name="Picture 1" descr="C:\Users\장윤석\Desktop\2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27238" y="1341438"/>
            <a:ext cx="6907212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2166" name="Picture 2" descr="Z2_261_en_03-3D_TUV Flicker Free mark for LG.jp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4025" y="4524375"/>
            <a:ext cx="1535113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직사각형 21"/>
          <p:cNvSpPr/>
          <p:nvPr/>
        </p:nvSpPr>
        <p:spPr bwMode="auto">
          <a:xfrm>
            <a:off x="236538" y="375352"/>
            <a:ext cx="4953000" cy="399348"/>
          </a:xfrm>
          <a:prstGeom prst="rect">
            <a:avLst/>
          </a:prstGeom>
        </p:spPr>
        <p:txBody>
          <a:bodyPr>
            <a:spAutoFit/>
          </a:bodyPr>
          <a:lstStyle/>
          <a:p>
            <a:pPr latinLnBrk="1">
              <a:defRPr/>
            </a:pPr>
            <a:r>
              <a:rPr lang="uk-UA" altLang="ko-KR" sz="2000" dirty="0" err="1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Дополнительные</a:t>
            </a:r>
            <a:r>
              <a:rPr lang="uk-UA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 </a:t>
            </a:r>
            <a:r>
              <a:rPr lang="uk-UA" altLang="ko-KR" sz="2000" dirty="0" err="1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функции</a:t>
            </a:r>
            <a:endParaRPr lang="en-US" altLang="ko-KR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  <p:sp>
        <p:nvSpPr>
          <p:cNvPr id="37" name="직사각형 33"/>
          <p:cNvSpPr/>
          <p:nvPr>
            <p:custDataLst>
              <p:tags r:id="rId5"/>
            </p:custDataLst>
          </p:nvPr>
        </p:nvSpPr>
        <p:spPr>
          <a:xfrm>
            <a:off x="38100" y="6548438"/>
            <a:ext cx="2176463" cy="2301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>
              <a:spcBef>
                <a:spcPct val="50000"/>
              </a:spcBef>
              <a:buFontTx/>
              <a:buChar char="•"/>
              <a:defRPr/>
            </a:pPr>
            <a:r>
              <a:rPr lang="en-US" altLang="ko-KR" sz="9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*</a:t>
            </a:r>
            <a:r>
              <a:rPr lang="ru-RU" altLang="ko-KR" sz="9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 Результаты измерений </a:t>
            </a:r>
            <a:r>
              <a:rPr lang="en-US" altLang="ko-KR" sz="9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LG Electronics </a:t>
            </a:r>
            <a:endParaRPr lang="ko-KR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돋움" pitchFamily="50" charset="-127"/>
              <a:cs typeface="+mn-cs"/>
            </a:endParaRPr>
          </a:p>
        </p:txBody>
      </p:sp>
      <p:sp>
        <p:nvSpPr>
          <p:cNvPr id="38" name="직사각형 28"/>
          <p:cNvSpPr/>
          <p:nvPr>
            <p:custDataLst>
              <p:tags r:id="rId6"/>
            </p:custDataLst>
          </p:nvPr>
        </p:nvSpPr>
        <p:spPr>
          <a:xfrm rot="16200000">
            <a:off x="1943894" y="4780756"/>
            <a:ext cx="790575" cy="2460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latinLnBrk="1">
              <a:spcBef>
                <a:spcPct val="50000"/>
              </a:spcBef>
              <a:buFontTx/>
              <a:buChar char="•"/>
              <a:defRPr/>
            </a:pPr>
            <a:r>
              <a:rPr lang="ru-RU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Мерцание</a:t>
            </a:r>
            <a:endParaRPr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25"/>
          <p:cNvSpPr>
            <a:spLocks noChangeArrowheads="1"/>
          </p:cNvSpPr>
          <p:nvPr/>
        </p:nvSpPr>
        <p:spPr bwMode="auto">
          <a:xfrm>
            <a:off x="5913438" y="2576513"/>
            <a:ext cx="547687" cy="3540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 latinLnBrk="1">
              <a:spcBef>
                <a:spcPct val="50000"/>
              </a:spcBef>
            </a:pPr>
            <a:r>
              <a:rPr lang="uk-UA" altLang="ko-KR" sz="1300"/>
              <a:t>7</a:t>
            </a:r>
            <a:endParaRPr lang="en-US" altLang="ko-KR" sz="1300"/>
          </a:p>
        </p:txBody>
      </p:sp>
      <p:sp>
        <p:nvSpPr>
          <p:cNvPr id="6" name="Rectangle 101"/>
          <p:cNvSpPr>
            <a:spLocks noChangeArrowheads="1"/>
          </p:cNvSpPr>
          <p:nvPr/>
        </p:nvSpPr>
        <p:spPr bwMode="auto">
          <a:xfrm>
            <a:off x="3983038" y="2576513"/>
            <a:ext cx="547687" cy="35401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 latinLnBrk="1">
              <a:spcBef>
                <a:spcPct val="50000"/>
              </a:spcBef>
              <a:defRPr/>
            </a:pPr>
            <a:r>
              <a:rPr lang="en-US" altLang="ko-KR" sz="1300" dirty="0">
                <a:latin typeface="Arial" pitchFamily="34" charset="0"/>
                <a:ea typeface="돋움" pitchFamily="50" charset="-127"/>
                <a:cs typeface="Arial" pitchFamily="34" charset="0"/>
              </a:rPr>
              <a:t>T</a:t>
            </a:r>
          </a:p>
        </p:txBody>
      </p:sp>
      <p:sp>
        <p:nvSpPr>
          <p:cNvPr id="7" name="Rectangle 25"/>
          <p:cNvSpPr>
            <a:spLocks noChangeArrowheads="1"/>
          </p:cNvSpPr>
          <p:nvPr/>
        </p:nvSpPr>
        <p:spPr bwMode="auto">
          <a:xfrm>
            <a:off x="5257800" y="2576513"/>
            <a:ext cx="546100" cy="35401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 latinLnBrk="1">
              <a:spcBef>
                <a:spcPct val="50000"/>
              </a:spcBef>
              <a:defRPr/>
            </a:pPr>
            <a:r>
              <a:rPr lang="en-US" altLang="ko-KR" sz="1300" dirty="0">
                <a:latin typeface="Arial" pitchFamily="34" charset="0"/>
                <a:ea typeface="돋움" pitchFamily="50" charset="-127"/>
                <a:cs typeface="Arial" pitchFamily="34" charset="0"/>
              </a:rPr>
              <a:t>6</a:t>
            </a:r>
          </a:p>
        </p:txBody>
      </p:sp>
      <p:sp>
        <p:nvSpPr>
          <p:cNvPr id="188420" name="Oval 6"/>
          <p:cNvSpPr>
            <a:spLocks noChangeArrowheads="1"/>
          </p:cNvSpPr>
          <p:nvPr/>
        </p:nvSpPr>
        <p:spPr bwMode="auto">
          <a:xfrm>
            <a:off x="5434013" y="1425575"/>
            <a:ext cx="193675" cy="1809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6000" tIns="36000" rIns="36000" bIns="3600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/>
              <a:t>5</a:t>
            </a:r>
            <a:endParaRPr lang="ko-KR" altLang="ko-KR"/>
          </a:p>
        </p:txBody>
      </p:sp>
      <p:sp>
        <p:nvSpPr>
          <p:cNvPr id="188421" name="Oval 7"/>
          <p:cNvSpPr>
            <a:spLocks noChangeArrowheads="1"/>
          </p:cNvSpPr>
          <p:nvPr/>
        </p:nvSpPr>
        <p:spPr bwMode="auto">
          <a:xfrm>
            <a:off x="6089650" y="1425575"/>
            <a:ext cx="195263" cy="1809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6000" tIns="36000" rIns="36000" bIns="3600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/>
              <a:t>6</a:t>
            </a:r>
            <a:endParaRPr lang="ko-KR" altLang="ko-KR"/>
          </a:p>
        </p:txBody>
      </p:sp>
      <p:sp>
        <p:nvSpPr>
          <p:cNvPr id="188422" name="Text Box 103"/>
          <p:cNvSpPr txBox="1">
            <a:spLocks noChangeArrowheads="1"/>
          </p:cNvSpPr>
          <p:nvPr/>
        </p:nvSpPr>
        <p:spPr bwMode="auto">
          <a:xfrm>
            <a:off x="3800475" y="1063625"/>
            <a:ext cx="915988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r" defTabSz="957263" latinLnBrk="1">
              <a:spcBef>
                <a:spcPct val="50000"/>
              </a:spcBef>
            </a:pPr>
            <a:r>
              <a:rPr lang="uk-UA" altLang="ko-KR" b="0"/>
              <a:t>Особенности</a:t>
            </a:r>
            <a:endParaRPr lang="ko-KR" altLang="en-US" b="0"/>
          </a:p>
        </p:txBody>
      </p:sp>
      <p:sp>
        <p:nvSpPr>
          <p:cNvPr id="188423" name="Text Box 115"/>
          <p:cNvSpPr txBox="1">
            <a:spLocks noChangeArrowheads="1"/>
          </p:cNvSpPr>
          <p:nvPr/>
        </p:nvSpPr>
        <p:spPr bwMode="auto">
          <a:xfrm>
            <a:off x="5240338" y="1063625"/>
            <a:ext cx="484187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r" defTabSz="957263" latinLnBrk="1">
              <a:spcBef>
                <a:spcPct val="50000"/>
              </a:spcBef>
            </a:pPr>
            <a:r>
              <a:rPr lang="uk-UA" altLang="ko-KR" b="0"/>
              <a:t>Класс</a:t>
            </a:r>
            <a:endParaRPr lang="en-US" altLang="ko-KR" b="0"/>
          </a:p>
        </p:txBody>
      </p:sp>
      <p:sp>
        <p:nvSpPr>
          <p:cNvPr id="188424" name="Text Box 117"/>
          <p:cNvSpPr txBox="1">
            <a:spLocks noChangeArrowheads="1"/>
          </p:cNvSpPr>
          <p:nvPr/>
        </p:nvSpPr>
        <p:spPr bwMode="auto">
          <a:xfrm>
            <a:off x="5934075" y="1063625"/>
            <a:ext cx="482600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r" defTabSz="957263" latinLnBrk="1">
              <a:spcBef>
                <a:spcPct val="50000"/>
              </a:spcBef>
            </a:pPr>
            <a:r>
              <a:rPr lang="uk-UA" altLang="ko-KR" b="0"/>
              <a:t>Год</a:t>
            </a:r>
            <a:endParaRPr lang="en-US" altLang="ko-KR" b="0"/>
          </a:p>
        </p:txBody>
      </p:sp>
      <p:sp>
        <p:nvSpPr>
          <p:cNvPr id="188425" name="Oval 281"/>
          <p:cNvSpPr>
            <a:spLocks noChangeArrowheads="1"/>
          </p:cNvSpPr>
          <p:nvPr/>
        </p:nvSpPr>
        <p:spPr bwMode="auto">
          <a:xfrm>
            <a:off x="920750" y="2638425"/>
            <a:ext cx="1655763" cy="230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2167" tIns="61083" rIns="122167" bIns="61083" anchor="ctr"/>
          <a:lstStyle/>
          <a:p>
            <a:pPr algn="r" defTabSz="957263" latinLnBrk="1"/>
            <a:r>
              <a:rPr lang="ru-RU" altLang="ko-KR"/>
              <a:t>Персональный ТВ</a:t>
            </a:r>
            <a:endParaRPr lang="en-US" altLang="ko-KR"/>
          </a:p>
        </p:txBody>
      </p:sp>
      <p:graphicFrame>
        <p:nvGraphicFramePr>
          <p:cNvPr id="14" name="Group 280"/>
          <p:cNvGraphicFramePr>
            <a:graphicFrameLocks noGrp="1"/>
          </p:cNvGraphicFramePr>
          <p:nvPr/>
        </p:nvGraphicFramePr>
        <p:xfrm>
          <a:off x="920750" y="4437063"/>
          <a:ext cx="1890358" cy="1158876"/>
        </p:xfrm>
        <a:graphic>
          <a:graphicData uri="http://schemas.openxmlformats.org/drawingml/2006/table">
            <a:tbl>
              <a:tblPr/>
              <a:tblGrid>
                <a:gridCol w="792087"/>
                <a:gridCol w="1098271"/>
              </a:tblGrid>
              <a:tr h="266700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Инициалы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Тип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Монитор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U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21:9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Коммерческий дисплей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8443" name="Oval 281"/>
          <p:cNvSpPr>
            <a:spLocks noChangeArrowheads="1"/>
          </p:cNvSpPr>
          <p:nvPr/>
        </p:nvSpPr>
        <p:spPr bwMode="auto">
          <a:xfrm>
            <a:off x="7583488" y="4149725"/>
            <a:ext cx="1036637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2167" tIns="61083" rIns="122167" bIns="61083" anchor="ctr"/>
          <a:lstStyle/>
          <a:p>
            <a:pPr algn="ctr" defTabSz="957263" latinLnBrk="1">
              <a:spcBef>
                <a:spcPct val="50000"/>
              </a:spcBef>
            </a:pPr>
            <a:r>
              <a:rPr lang="en-US" altLang="ko-KR" sz="1300"/>
              <a:t>6. </a:t>
            </a:r>
            <a:r>
              <a:rPr lang="uk-UA" altLang="ko-KR" sz="1300"/>
              <a:t>Год</a:t>
            </a:r>
            <a:endParaRPr lang="en-US" altLang="ko-KR" sz="1300"/>
          </a:p>
        </p:txBody>
      </p:sp>
      <p:graphicFrame>
        <p:nvGraphicFramePr>
          <p:cNvPr id="16" name="Group 282"/>
          <p:cNvGraphicFramePr>
            <a:graphicFrameLocks noGrp="1"/>
          </p:cNvGraphicFramePr>
          <p:nvPr/>
        </p:nvGraphicFramePr>
        <p:xfrm>
          <a:off x="7566025" y="4437063"/>
          <a:ext cx="1415388" cy="1441452"/>
        </p:xfrm>
        <a:graphic>
          <a:graphicData uri="http://schemas.openxmlformats.org/drawingml/2006/table">
            <a:tbl>
              <a:tblPr/>
              <a:tblGrid>
                <a:gridCol w="708554"/>
                <a:gridCol w="706834"/>
              </a:tblGrid>
              <a:tr h="266700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Инициалы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Тип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`13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`14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`15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 gridSpan="2"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…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8463" name="Oval 281"/>
          <p:cNvSpPr>
            <a:spLocks noChangeArrowheads="1"/>
          </p:cNvSpPr>
          <p:nvPr/>
        </p:nvSpPr>
        <p:spPr bwMode="auto">
          <a:xfrm>
            <a:off x="1065213" y="4149725"/>
            <a:ext cx="12541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2167" tIns="61083" rIns="122167" bIns="61083" anchor="ctr"/>
          <a:lstStyle/>
          <a:p>
            <a:pPr algn="ctr" defTabSz="957263" latinLnBrk="1">
              <a:spcBef>
                <a:spcPct val="50000"/>
              </a:spcBef>
            </a:pPr>
            <a:r>
              <a:rPr lang="en-US" altLang="ko-KR" sz="1300"/>
              <a:t>3. </a:t>
            </a:r>
            <a:r>
              <a:rPr lang="uk-UA" altLang="ko-KR" sz="1300"/>
              <a:t>Категория</a:t>
            </a:r>
            <a:endParaRPr lang="en-US" altLang="ko-KR" sz="1300"/>
          </a:p>
        </p:txBody>
      </p:sp>
      <p:sp>
        <p:nvSpPr>
          <p:cNvPr id="188464" name="Oval 281"/>
          <p:cNvSpPr>
            <a:spLocks noChangeArrowheads="1"/>
          </p:cNvSpPr>
          <p:nvPr/>
        </p:nvSpPr>
        <p:spPr bwMode="auto">
          <a:xfrm>
            <a:off x="5665788" y="4149725"/>
            <a:ext cx="10350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2167" tIns="61083" rIns="122167" bIns="61083" anchor="ctr"/>
          <a:lstStyle/>
          <a:p>
            <a:pPr algn="ctr" defTabSz="957263" latinLnBrk="1">
              <a:spcBef>
                <a:spcPct val="50000"/>
              </a:spcBef>
            </a:pPr>
            <a:r>
              <a:rPr lang="en-US" altLang="ko-KR" sz="1300"/>
              <a:t>5. </a:t>
            </a:r>
            <a:r>
              <a:rPr lang="uk-UA" altLang="ko-KR" sz="1300"/>
              <a:t>Класс</a:t>
            </a:r>
            <a:endParaRPr lang="en-US" altLang="ko-KR" sz="1300"/>
          </a:p>
        </p:txBody>
      </p:sp>
      <p:graphicFrame>
        <p:nvGraphicFramePr>
          <p:cNvPr id="19" name="Group 282"/>
          <p:cNvGraphicFramePr>
            <a:graphicFrameLocks noGrp="1"/>
          </p:cNvGraphicFramePr>
          <p:nvPr/>
        </p:nvGraphicFramePr>
        <p:xfrm>
          <a:off x="5654675" y="4437063"/>
          <a:ext cx="1415388" cy="1441452"/>
        </p:xfrm>
        <a:graphic>
          <a:graphicData uri="http://schemas.openxmlformats.org/drawingml/2006/table">
            <a:tbl>
              <a:tblPr/>
              <a:tblGrid>
                <a:gridCol w="708554"/>
                <a:gridCol w="706834"/>
              </a:tblGrid>
              <a:tr h="266700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Инициалы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Тип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8-9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High-end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5-7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Mid-end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3-4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Low-end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1-2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B2B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8485" name="Rectangle 25"/>
          <p:cNvSpPr>
            <a:spLocks noChangeArrowheads="1"/>
          </p:cNvSpPr>
          <p:nvPr/>
        </p:nvSpPr>
        <p:spPr bwMode="auto">
          <a:xfrm>
            <a:off x="5913438" y="1716088"/>
            <a:ext cx="547687" cy="3540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 latinLnBrk="1">
              <a:spcBef>
                <a:spcPct val="50000"/>
              </a:spcBef>
            </a:pPr>
            <a:r>
              <a:rPr lang="uk-UA" altLang="ko-KR" sz="1300"/>
              <a:t>7</a:t>
            </a:r>
            <a:endParaRPr lang="en-US" altLang="ko-KR" sz="1300"/>
          </a:p>
        </p:txBody>
      </p:sp>
      <p:sp>
        <p:nvSpPr>
          <p:cNvPr id="21" name="Rectangle 101"/>
          <p:cNvSpPr>
            <a:spLocks noChangeArrowheads="1"/>
          </p:cNvSpPr>
          <p:nvPr/>
        </p:nvSpPr>
        <p:spPr bwMode="auto">
          <a:xfrm>
            <a:off x="3983038" y="1716088"/>
            <a:ext cx="547687" cy="35401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 latinLnBrk="1">
              <a:spcBef>
                <a:spcPct val="50000"/>
              </a:spcBef>
              <a:buFontTx/>
              <a:buChar char="•"/>
              <a:defRPr/>
            </a:pPr>
            <a:endParaRPr lang="en-US" altLang="ko-KR" sz="1300" dirty="0"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22" name="Rectangle 25"/>
          <p:cNvSpPr>
            <a:spLocks noChangeArrowheads="1"/>
          </p:cNvSpPr>
          <p:nvPr/>
        </p:nvSpPr>
        <p:spPr bwMode="auto">
          <a:xfrm>
            <a:off x="5257800" y="1716088"/>
            <a:ext cx="546100" cy="35401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 latinLnBrk="1">
              <a:spcBef>
                <a:spcPct val="50000"/>
              </a:spcBef>
              <a:defRPr/>
            </a:pPr>
            <a:r>
              <a:rPr lang="en-US" altLang="ko-KR" sz="1300" dirty="0">
                <a:latin typeface="Arial" pitchFamily="34" charset="0"/>
                <a:ea typeface="돋움" pitchFamily="50" charset="-127"/>
                <a:cs typeface="Arial" pitchFamily="34" charset="0"/>
              </a:rPr>
              <a:t>3</a:t>
            </a:r>
          </a:p>
        </p:txBody>
      </p:sp>
      <p:sp>
        <p:nvSpPr>
          <p:cNvPr id="188488" name="Oval 281"/>
          <p:cNvSpPr>
            <a:spLocks noChangeArrowheads="1"/>
          </p:cNvSpPr>
          <p:nvPr/>
        </p:nvSpPr>
        <p:spPr bwMode="auto">
          <a:xfrm>
            <a:off x="920750" y="1778000"/>
            <a:ext cx="1655763" cy="230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2167" tIns="61083" rIns="122167" bIns="61083" anchor="ctr"/>
          <a:lstStyle/>
          <a:p>
            <a:pPr algn="r" defTabSz="957263" latinLnBrk="1">
              <a:spcBef>
                <a:spcPct val="50000"/>
              </a:spcBef>
            </a:pPr>
            <a:r>
              <a:rPr lang="ru-RU" altLang="ko-KR" sz="1300"/>
              <a:t>Монитор</a:t>
            </a:r>
            <a:endParaRPr lang="en-US" altLang="ko-KR" sz="1300"/>
          </a:p>
        </p:txBody>
      </p:sp>
      <p:sp>
        <p:nvSpPr>
          <p:cNvPr id="188489" name="Rectangle 25"/>
          <p:cNvSpPr>
            <a:spLocks noChangeArrowheads="1"/>
          </p:cNvSpPr>
          <p:nvPr/>
        </p:nvSpPr>
        <p:spPr bwMode="auto">
          <a:xfrm>
            <a:off x="5913438" y="3465513"/>
            <a:ext cx="547687" cy="3540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 latinLnBrk="1">
              <a:spcBef>
                <a:spcPct val="50000"/>
              </a:spcBef>
            </a:pPr>
            <a:r>
              <a:rPr lang="uk-UA" altLang="ko-KR" sz="1300"/>
              <a:t>7</a:t>
            </a:r>
            <a:endParaRPr lang="en-US" altLang="ko-KR" sz="1300"/>
          </a:p>
        </p:txBody>
      </p:sp>
      <p:sp>
        <p:nvSpPr>
          <p:cNvPr id="25" name="Rectangle 101"/>
          <p:cNvSpPr>
            <a:spLocks noChangeArrowheads="1"/>
          </p:cNvSpPr>
          <p:nvPr/>
        </p:nvSpPr>
        <p:spPr bwMode="auto">
          <a:xfrm>
            <a:off x="3983038" y="3465513"/>
            <a:ext cx="547687" cy="35401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 latinLnBrk="1">
              <a:spcBef>
                <a:spcPct val="50000"/>
              </a:spcBef>
              <a:defRPr/>
            </a:pPr>
            <a:r>
              <a:rPr lang="en-US" altLang="ko-KR" sz="1300" dirty="0">
                <a:latin typeface="Arial" pitchFamily="34" charset="0"/>
                <a:ea typeface="돋움" pitchFamily="50" charset="-127"/>
                <a:cs typeface="Arial" pitchFamily="34" charset="0"/>
              </a:rPr>
              <a:t>M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5257800" y="3465513"/>
            <a:ext cx="546100" cy="35401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 latinLnBrk="1">
              <a:spcBef>
                <a:spcPct val="50000"/>
              </a:spcBef>
              <a:defRPr/>
            </a:pPr>
            <a:r>
              <a:rPr lang="en-US" altLang="ko-KR" sz="1300" dirty="0">
                <a:latin typeface="Arial" pitchFamily="34" charset="0"/>
                <a:ea typeface="돋움" pitchFamily="50" charset="-127"/>
                <a:cs typeface="Arial" pitchFamily="34" charset="0"/>
              </a:rPr>
              <a:t>6</a:t>
            </a:r>
          </a:p>
        </p:txBody>
      </p:sp>
      <p:sp>
        <p:nvSpPr>
          <p:cNvPr id="188492" name="Oval 281"/>
          <p:cNvSpPr>
            <a:spLocks noChangeArrowheads="1"/>
          </p:cNvSpPr>
          <p:nvPr/>
        </p:nvSpPr>
        <p:spPr bwMode="auto">
          <a:xfrm>
            <a:off x="920750" y="3527425"/>
            <a:ext cx="1655763" cy="230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2167" tIns="61083" rIns="122167" bIns="61083" anchor="ctr"/>
          <a:lstStyle/>
          <a:p>
            <a:pPr lvl="3" algn="r" defTabSz="957263" latinLnBrk="1"/>
            <a:r>
              <a:rPr lang="en-US" altLang="ko-KR"/>
              <a:t>21:9</a:t>
            </a:r>
          </a:p>
        </p:txBody>
      </p:sp>
      <p:sp>
        <p:nvSpPr>
          <p:cNvPr id="188493" name="Oval 4"/>
          <p:cNvSpPr>
            <a:spLocks noChangeArrowheads="1"/>
          </p:cNvSpPr>
          <p:nvPr/>
        </p:nvSpPr>
        <p:spPr bwMode="auto">
          <a:xfrm>
            <a:off x="4130675" y="1425575"/>
            <a:ext cx="193675" cy="1809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6000" tIns="36000" rIns="36000" bIns="3600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/>
              <a:t>4</a:t>
            </a:r>
            <a:endParaRPr lang="ko-KR" altLang="ko-KR"/>
          </a:p>
        </p:txBody>
      </p:sp>
      <p:sp>
        <p:nvSpPr>
          <p:cNvPr id="188494" name="Rectangle 25"/>
          <p:cNvSpPr>
            <a:spLocks noChangeArrowheads="1"/>
          </p:cNvSpPr>
          <p:nvPr/>
        </p:nvSpPr>
        <p:spPr bwMode="auto">
          <a:xfrm>
            <a:off x="5913438" y="3006725"/>
            <a:ext cx="547687" cy="3540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 latinLnBrk="1">
              <a:spcBef>
                <a:spcPct val="50000"/>
              </a:spcBef>
            </a:pPr>
            <a:r>
              <a:rPr lang="uk-UA" altLang="ko-KR" sz="1300"/>
              <a:t>7</a:t>
            </a:r>
            <a:endParaRPr lang="en-US" altLang="ko-KR" sz="1300"/>
          </a:p>
        </p:txBody>
      </p:sp>
      <p:sp>
        <p:nvSpPr>
          <p:cNvPr id="30" name="Rectangle 101"/>
          <p:cNvSpPr>
            <a:spLocks noChangeArrowheads="1"/>
          </p:cNvSpPr>
          <p:nvPr/>
        </p:nvSpPr>
        <p:spPr bwMode="auto">
          <a:xfrm>
            <a:off x="3983038" y="3006725"/>
            <a:ext cx="547687" cy="354013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 latinLnBrk="1">
              <a:spcBef>
                <a:spcPct val="50000"/>
              </a:spcBef>
              <a:defRPr/>
            </a:pPr>
            <a:r>
              <a:rPr lang="en-US" altLang="ko-KR" sz="1300" dirty="0">
                <a:latin typeface="Arial" pitchFamily="34" charset="0"/>
                <a:ea typeface="돋움" pitchFamily="50" charset="-127"/>
                <a:cs typeface="Arial" pitchFamily="34" charset="0"/>
              </a:rPr>
              <a:t>B</a:t>
            </a:r>
          </a:p>
        </p:txBody>
      </p:sp>
      <p:sp>
        <p:nvSpPr>
          <p:cNvPr id="31" name="Rectangle 25"/>
          <p:cNvSpPr>
            <a:spLocks noChangeArrowheads="1"/>
          </p:cNvSpPr>
          <p:nvPr/>
        </p:nvSpPr>
        <p:spPr bwMode="auto">
          <a:xfrm>
            <a:off x="5257800" y="3006725"/>
            <a:ext cx="546100" cy="354013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 latinLnBrk="1">
              <a:spcBef>
                <a:spcPct val="50000"/>
              </a:spcBef>
              <a:defRPr/>
            </a:pPr>
            <a:r>
              <a:rPr lang="en-US" altLang="ko-KR" sz="1300" dirty="0">
                <a:latin typeface="Arial" pitchFamily="34" charset="0"/>
                <a:ea typeface="돋움" pitchFamily="50" charset="-127"/>
                <a:cs typeface="Arial" pitchFamily="34" charset="0"/>
              </a:rPr>
              <a:t>6</a:t>
            </a:r>
          </a:p>
        </p:txBody>
      </p:sp>
      <p:sp>
        <p:nvSpPr>
          <p:cNvPr id="188497" name="Oval 281"/>
          <p:cNvSpPr>
            <a:spLocks noChangeArrowheads="1"/>
          </p:cNvSpPr>
          <p:nvPr/>
        </p:nvSpPr>
        <p:spPr bwMode="auto">
          <a:xfrm>
            <a:off x="920750" y="3068638"/>
            <a:ext cx="1655763" cy="230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2167" tIns="61083" rIns="122167" bIns="61083" anchor="ctr"/>
          <a:lstStyle/>
          <a:p>
            <a:pPr lvl="3" algn="r" defTabSz="957263" latinLnBrk="1"/>
            <a:r>
              <a:rPr lang="en-US" altLang="ko-KR"/>
              <a:t>B2B</a:t>
            </a:r>
          </a:p>
        </p:txBody>
      </p:sp>
      <p:sp>
        <p:nvSpPr>
          <p:cNvPr id="33" name="Rectangle 101"/>
          <p:cNvSpPr>
            <a:spLocks noChangeArrowheads="1"/>
          </p:cNvSpPr>
          <p:nvPr/>
        </p:nvSpPr>
        <p:spPr bwMode="auto">
          <a:xfrm>
            <a:off x="3154363" y="2576513"/>
            <a:ext cx="547687" cy="35401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 latinLnBrk="1">
              <a:spcBef>
                <a:spcPct val="50000"/>
              </a:spcBef>
              <a:defRPr/>
            </a:pPr>
            <a:r>
              <a:rPr lang="en-US" altLang="ko-KR" sz="1300" dirty="0">
                <a:latin typeface="Arial" pitchFamily="34" charset="0"/>
                <a:ea typeface="돋움" pitchFamily="50" charset="-127"/>
                <a:cs typeface="Arial" pitchFamily="34" charset="0"/>
              </a:rPr>
              <a:t>M</a:t>
            </a:r>
          </a:p>
        </p:txBody>
      </p:sp>
      <p:sp>
        <p:nvSpPr>
          <p:cNvPr id="34" name="Rectangle 101"/>
          <p:cNvSpPr>
            <a:spLocks noChangeArrowheads="1"/>
          </p:cNvSpPr>
          <p:nvPr/>
        </p:nvSpPr>
        <p:spPr bwMode="auto">
          <a:xfrm>
            <a:off x="3154363" y="1716088"/>
            <a:ext cx="547687" cy="35401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 latinLnBrk="1">
              <a:spcBef>
                <a:spcPct val="50000"/>
              </a:spcBef>
              <a:defRPr/>
            </a:pPr>
            <a:r>
              <a:rPr lang="en-US" altLang="ko-KR" sz="1300" dirty="0">
                <a:latin typeface="Arial" pitchFamily="34" charset="0"/>
                <a:ea typeface="돋움" pitchFamily="50" charset="-127"/>
                <a:cs typeface="Arial" pitchFamily="34" charset="0"/>
              </a:rPr>
              <a:t>M</a:t>
            </a:r>
          </a:p>
        </p:txBody>
      </p:sp>
      <p:sp>
        <p:nvSpPr>
          <p:cNvPr id="35" name="Rectangle 101"/>
          <p:cNvSpPr>
            <a:spLocks noChangeArrowheads="1"/>
          </p:cNvSpPr>
          <p:nvPr/>
        </p:nvSpPr>
        <p:spPr bwMode="auto">
          <a:xfrm>
            <a:off x="3154363" y="3465513"/>
            <a:ext cx="547687" cy="35401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 latinLnBrk="1">
              <a:spcBef>
                <a:spcPct val="50000"/>
              </a:spcBef>
              <a:defRPr/>
            </a:pPr>
            <a:r>
              <a:rPr lang="en-US" altLang="ko-KR" sz="1300" dirty="0">
                <a:latin typeface="Arial" pitchFamily="34" charset="0"/>
                <a:ea typeface="돋움" pitchFamily="50" charset="-127"/>
                <a:cs typeface="Arial" pitchFamily="34" charset="0"/>
              </a:rPr>
              <a:t>U</a:t>
            </a:r>
          </a:p>
        </p:txBody>
      </p:sp>
      <p:sp>
        <p:nvSpPr>
          <p:cNvPr id="188501" name="Oval 4"/>
          <p:cNvSpPr>
            <a:spLocks noChangeArrowheads="1"/>
          </p:cNvSpPr>
          <p:nvPr/>
        </p:nvSpPr>
        <p:spPr bwMode="auto">
          <a:xfrm>
            <a:off x="3302000" y="1425575"/>
            <a:ext cx="193675" cy="1809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6000" tIns="36000" rIns="36000" bIns="3600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/>
              <a:t>3</a:t>
            </a:r>
            <a:endParaRPr lang="ko-KR" altLang="ko-KR"/>
          </a:p>
        </p:txBody>
      </p:sp>
      <p:sp>
        <p:nvSpPr>
          <p:cNvPr id="37" name="Rectangle 101"/>
          <p:cNvSpPr>
            <a:spLocks noChangeArrowheads="1"/>
          </p:cNvSpPr>
          <p:nvPr/>
        </p:nvSpPr>
        <p:spPr bwMode="auto">
          <a:xfrm>
            <a:off x="3154363" y="3006725"/>
            <a:ext cx="547687" cy="354013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 latinLnBrk="1">
              <a:spcBef>
                <a:spcPct val="50000"/>
              </a:spcBef>
              <a:defRPr/>
            </a:pPr>
            <a:r>
              <a:rPr lang="en-US" altLang="ko-KR" sz="1300" dirty="0">
                <a:latin typeface="Arial" pitchFamily="34" charset="0"/>
                <a:ea typeface="돋움" pitchFamily="50" charset="-127"/>
                <a:cs typeface="Arial" pitchFamily="34" charset="0"/>
              </a:rPr>
              <a:t>M</a:t>
            </a:r>
          </a:p>
        </p:txBody>
      </p:sp>
      <p:graphicFrame>
        <p:nvGraphicFramePr>
          <p:cNvPr id="38" name="Group 280"/>
          <p:cNvGraphicFramePr>
            <a:graphicFrameLocks noGrp="1"/>
          </p:cNvGraphicFramePr>
          <p:nvPr/>
        </p:nvGraphicFramePr>
        <p:xfrm>
          <a:off x="3152775" y="4437063"/>
          <a:ext cx="1944216" cy="2035542"/>
        </p:xfrm>
        <a:graphic>
          <a:graphicData uri="http://schemas.openxmlformats.org/drawingml/2006/table">
            <a:tbl>
              <a:tblPr/>
              <a:tblGrid>
                <a:gridCol w="972107"/>
                <a:gridCol w="972109"/>
              </a:tblGrid>
              <a:tr h="308027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Инициалы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Тип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387233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P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IPS </a:t>
                      </a:r>
                    </a:p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монитор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197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Персональный ТВ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695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B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B2B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4B50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695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C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695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cs typeface="+mn-cs"/>
                        </a:rPr>
                        <a:t>Монитор</a:t>
                      </a:r>
                      <a:endParaRPr kumimoji="1" lang="en-US" altLang="ko-K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8526" name="Oval 281"/>
          <p:cNvSpPr>
            <a:spLocks noChangeArrowheads="1"/>
          </p:cNvSpPr>
          <p:nvPr/>
        </p:nvSpPr>
        <p:spPr bwMode="auto">
          <a:xfrm>
            <a:off x="3440113" y="4149725"/>
            <a:ext cx="1255712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2167" tIns="61083" rIns="122167" bIns="61083" anchor="ctr"/>
          <a:lstStyle/>
          <a:p>
            <a:pPr algn="ctr" defTabSz="957263" latinLnBrk="1">
              <a:spcBef>
                <a:spcPct val="50000"/>
              </a:spcBef>
            </a:pPr>
            <a:r>
              <a:rPr lang="en-US" altLang="ko-KR" sz="1300"/>
              <a:t>4. </a:t>
            </a:r>
            <a:r>
              <a:rPr lang="ru-RU" altLang="ko-KR" sz="1300"/>
              <a:t>Особенности</a:t>
            </a:r>
            <a:endParaRPr lang="en-US" altLang="ko-KR" sz="1300"/>
          </a:p>
        </p:txBody>
      </p:sp>
      <p:sp>
        <p:nvSpPr>
          <p:cNvPr id="188527" name="Rectangle 25"/>
          <p:cNvSpPr>
            <a:spLocks noChangeArrowheads="1"/>
          </p:cNvSpPr>
          <p:nvPr/>
        </p:nvSpPr>
        <p:spPr bwMode="auto">
          <a:xfrm>
            <a:off x="5918200" y="2124075"/>
            <a:ext cx="547688" cy="3540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 latinLnBrk="1">
              <a:spcBef>
                <a:spcPct val="50000"/>
              </a:spcBef>
            </a:pPr>
            <a:r>
              <a:rPr lang="uk-UA" altLang="ko-KR" sz="1300"/>
              <a:t>7</a:t>
            </a:r>
            <a:endParaRPr lang="en-US" altLang="ko-KR" sz="1300"/>
          </a:p>
        </p:txBody>
      </p:sp>
      <p:sp>
        <p:nvSpPr>
          <p:cNvPr id="41" name="Rectangle 101"/>
          <p:cNvSpPr>
            <a:spLocks noChangeArrowheads="1"/>
          </p:cNvSpPr>
          <p:nvPr/>
        </p:nvSpPr>
        <p:spPr bwMode="auto">
          <a:xfrm>
            <a:off x="3987800" y="2124075"/>
            <a:ext cx="546100" cy="354013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 latinLnBrk="1">
              <a:spcBef>
                <a:spcPct val="50000"/>
              </a:spcBef>
              <a:defRPr/>
            </a:pPr>
            <a:r>
              <a:rPr lang="en-US" altLang="ko-KR" sz="1300" dirty="0">
                <a:latin typeface="Arial" pitchFamily="34" charset="0"/>
                <a:ea typeface="돋움" pitchFamily="50" charset="-127"/>
                <a:cs typeface="Arial" pitchFamily="34" charset="0"/>
              </a:rPr>
              <a:t>P</a:t>
            </a:r>
          </a:p>
        </p:txBody>
      </p:sp>
      <p:sp>
        <p:nvSpPr>
          <p:cNvPr id="42" name="Rectangle 25"/>
          <p:cNvSpPr>
            <a:spLocks noChangeArrowheads="1"/>
          </p:cNvSpPr>
          <p:nvPr/>
        </p:nvSpPr>
        <p:spPr bwMode="auto">
          <a:xfrm>
            <a:off x="5260975" y="2124075"/>
            <a:ext cx="547688" cy="354013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 latinLnBrk="1">
              <a:spcBef>
                <a:spcPct val="50000"/>
              </a:spcBef>
              <a:defRPr/>
            </a:pPr>
            <a:r>
              <a:rPr lang="en-US" altLang="ko-KR" sz="1300" dirty="0">
                <a:latin typeface="Arial" pitchFamily="34" charset="0"/>
                <a:ea typeface="돋움" pitchFamily="50" charset="-127"/>
                <a:cs typeface="Arial" pitchFamily="34" charset="0"/>
              </a:rPr>
              <a:t>6</a:t>
            </a:r>
          </a:p>
        </p:txBody>
      </p:sp>
      <p:sp>
        <p:nvSpPr>
          <p:cNvPr id="43" name="Rectangle 101"/>
          <p:cNvSpPr>
            <a:spLocks noChangeArrowheads="1"/>
          </p:cNvSpPr>
          <p:nvPr/>
        </p:nvSpPr>
        <p:spPr bwMode="auto">
          <a:xfrm>
            <a:off x="3159125" y="2124075"/>
            <a:ext cx="547688" cy="354013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8416" tIns="34208" rIns="68416" bIns="34208" anchor="ctr"/>
          <a:lstStyle/>
          <a:p>
            <a:pPr algn="ctr" defTabSz="912813" latinLnBrk="1">
              <a:spcBef>
                <a:spcPct val="50000"/>
              </a:spcBef>
              <a:defRPr/>
            </a:pPr>
            <a:r>
              <a:rPr lang="en-US" altLang="ko-KR" sz="1300" dirty="0">
                <a:latin typeface="Arial" pitchFamily="34" charset="0"/>
                <a:ea typeface="돋움" pitchFamily="50" charset="-127"/>
                <a:cs typeface="Arial" pitchFamily="34" charset="0"/>
              </a:rPr>
              <a:t>M</a:t>
            </a:r>
          </a:p>
        </p:txBody>
      </p:sp>
      <p:sp>
        <p:nvSpPr>
          <p:cNvPr id="188531" name="Oval 281"/>
          <p:cNvSpPr>
            <a:spLocks noChangeArrowheads="1"/>
          </p:cNvSpPr>
          <p:nvPr/>
        </p:nvSpPr>
        <p:spPr bwMode="auto">
          <a:xfrm>
            <a:off x="915988" y="2119313"/>
            <a:ext cx="1655762" cy="373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2167" tIns="61083" rIns="122167" bIns="61083" anchor="ctr"/>
          <a:lstStyle/>
          <a:p>
            <a:pPr algn="r" defTabSz="957263" latinLnBrk="1"/>
            <a:r>
              <a:rPr lang="en-US" altLang="ko-KR"/>
              <a:t>IPS</a:t>
            </a:r>
          </a:p>
          <a:p>
            <a:pPr algn="r" defTabSz="957263" latinLnBrk="1"/>
            <a:r>
              <a:rPr lang="ru-RU" altLang="ko-KR"/>
              <a:t>монитор</a:t>
            </a:r>
            <a:endParaRPr lang="en-US" altLang="ko-KR"/>
          </a:p>
        </p:txBody>
      </p:sp>
      <p:sp>
        <p:nvSpPr>
          <p:cNvPr id="188532" name="Text Box 103"/>
          <p:cNvSpPr txBox="1">
            <a:spLocks noChangeArrowheads="1"/>
          </p:cNvSpPr>
          <p:nvPr/>
        </p:nvSpPr>
        <p:spPr bwMode="auto">
          <a:xfrm>
            <a:off x="2865438" y="1052513"/>
            <a:ext cx="7620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r" defTabSz="957263" latinLnBrk="1">
              <a:spcBef>
                <a:spcPct val="50000"/>
              </a:spcBef>
            </a:pPr>
            <a:r>
              <a:rPr lang="uk-UA" altLang="ko-KR" b="0"/>
              <a:t>Категория</a:t>
            </a:r>
            <a:endParaRPr lang="ko-KR" altLang="en-US" b="0"/>
          </a:p>
        </p:txBody>
      </p:sp>
      <p:sp>
        <p:nvSpPr>
          <p:cNvPr id="48" name="Text Box 2"/>
          <p:cNvSpPr txBox="1">
            <a:spLocks noChangeArrowheads="1"/>
          </p:cNvSpPr>
          <p:nvPr/>
        </p:nvSpPr>
        <p:spPr bwMode="auto">
          <a:xfrm>
            <a:off x="272480" y="332656"/>
            <a:ext cx="5418897" cy="427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 latinLnBrk="1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201</a:t>
            </a: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5</a:t>
            </a:r>
            <a:r>
              <a:rPr lang="ko-KR" altLang="en-US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  </a:t>
            </a:r>
            <a:r>
              <a:rPr lang="en-US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- </a:t>
            </a: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структура наименования моделей</a:t>
            </a:r>
            <a:endParaRPr lang="ko-KR" altLang="en-US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6450" name="Object 82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186450" name="think-cell Slide" r:id="rId3" imgW="360" imgH="360" progId="">
              <p:embed/>
            </p:oleObj>
          </a:graphicData>
        </a:graphic>
      </p:graphicFrame>
      <p:sp>
        <p:nvSpPr>
          <p:cNvPr id="186451" name="제목 1"/>
          <p:cNvSpPr>
            <a:spLocks/>
          </p:cNvSpPr>
          <p:nvPr/>
        </p:nvSpPr>
        <p:spPr bwMode="auto">
          <a:xfrm>
            <a:off x="365968" y="284138"/>
            <a:ext cx="329088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4" tIns="45718" rIns="91434" bIns="45718"/>
          <a:lstStyle/>
          <a:p>
            <a:pPr latinLnBrk="1">
              <a:defRPr/>
            </a:pPr>
            <a:r>
              <a:rPr lang="en-US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PRM </a:t>
            </a: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Стратегия</a:t>
            </a:r>
            <a:endParaRPr lang="en-US" altLang="ko-KR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  <p:sp>
        <p:nvSpPr>
          <p:cNvPr id="186452" name="직사각형 72"/>
          <p:cNvSpPr>
            <a:spLocks noChangeArrowheads="1"/>
          </p:cNvSpPr>
          <p:nvPr/>
        </p:nvSpPr>
        <p:spPr bwMode="auto">
          <a:xfrm>
            <a:off x="5556250" y="90488"/>
            <a:ext cx="34639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latinLnBrk="1"/>
            <a:r>
              <a:rPr kumimoji="0" lang="ru-RU" altLang="ko-KR" sz="1600">
                <a:ea typeface="굴림"/>
                <a:cs typeface="굴림"/>
              </a:rPr>
              <a:t>Характеристики мониторов </a:t>
            </a:r>
            <a:r>
              <a:rPr kumimoji="0" lang="en-US" altLang="ko-KR" sz="1600">
                <a:ea typeface="굴림"/>
                <a:cs typeface="굴림"/>
              </a:rPr>
              <a:t>21:9</a:t>
            </a:r>
            <a:endParaRPr kumimoji="0" lang="ko-KR" altLang="en-US" sz="1600">
              <a:ea typeface="굴림"/>
              <a:cs typeface="굴림"/>
            </a:endParaRPr>
          </a:p>
        </p:txBody>
      </p:sp>
      <p:cxnSp>
        <p:nvCxnSpPr>
          <p:cNvPr id="186453" name="직선 연결선 75"/>
          <p:cNvCxnSpPr>
            <a:cxnSpLocks noChangeShapeType="1"/>
          </p:cNvCxnSpPr>
          <p:nvPr/>
        </p:nvCxnSpPr>
        <p:spPr bwMode="auto">
          <a:xfrm flipV="1">
            <a:off x="49213" y="3103563"/>
            <a:ext cx="9755187" cy="0"/>
          </a:xfrm>
          <a:prstGeom prst="line">
            <a:avLst/>
          </a:prstGeom>
          <a:noFill/>
          <a:ln w="6350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76" name="직사각형 75"/>
          <p:cNvSpPr/>
          <p:nvPr/>
        </p:nvSpPr>
        <p:spPr>
          <a:xfrm>
            <a:off x="374650" y="2228850"/>
            <a:ext cx="1658938" cy="3175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dirty="0">
                <a:solidFill>
                  <a:srgbClr val="000000"/>
                </a:solidFill>
              </a:rPr>
              <a:t>UC97</a:t>
            </a:r>
            <a:endParaRPr kumimoji="0" lang="ko-KR" altLang="en-US" dirty="0">
              <a:solidFill>
                <a:srgbClr val="000000"/>
              </a:solidFill>
            </a:endParaRPr>
          </a:p>
        </p:txBody>
      </p:sp>
      <p:sp>
        <p:nvSpPr>
          <p:cNvPr id="186455" name="Rectangle 28"/>
          <p:cNvSpPr>
            <a:spLocks noChangeArrowheads="1"/>
          </p:cNvSpPr>
          <p:nvPr/>
        </p:nvSpPr>
        <p:spPr bwMode="auto">
          <a:xfrm>
            <a:off x="9020175" y="1927225"/>
            <a:ext cx="635000" cy="269875"/>
          </a:xfrm>
          <a:prstGeom prst="rect">
            <a:avLst/>
          </a:prstGeom>
          <a:solidFill>
            <a:srgbClr val="C00000"/>
          </a:solidFill>
          <a:ln w="9525" algn="ctr">
            <a:noFill/>
            <a:miter lim="800000"/>
            <a:headEnd/>
            <a:tailEnd/>
          </a:ln>
        </p:spPr>
        <p:txBody>
          <a:bodyPr wrap="none" lIns="54000" anchor="ctr"/>
          <a:lstStyle/>
          <a:p>
            <a:pPr algn="ctr" latinLnBrk="1"/>
            <a:r>
              <a:rPr kumimoji="0" lang="en-US" altLang="ko-KR">
                <a:solidFill>
                  <a:srgbClr val="FFFFFF"/>
                </a:solidFill>
              </a:rPr>
              <a:t>`15 New</a:t>
            </a:r>
            <a:endParaRPr kumimoji="0" lang="ko-KR" altLang="ko-KR">
              <a:solidFill>
                <a:srgbClr val="FFFFFF"/>
              </a:solidFill>
            </a:endParaRPr>
          </a:p>
        </p:txBody>
      </p:sp>
      <p:sp>
        <p:nvSpPr>
          <p:cNvPr id="79" name="Rectangle 28"/>
          <p:cNvSpPr>
            <a:spLocks noChangeArrowheads="1"/>
          </p:cNvSpPr>
          <p:nvPr/>
        </p:nvSpPr>
        <p:spPr bwMode="auto">
          <a:xfrm>
            <a:off x="8988425" y="1417638"/>
            <a:ext cx="698500" cy="4270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0" tIns="0" rIns="0" bIns="0" anchor="ctr"/>
          <a:lstStyle/>
          <a:p>
            <a:pPr algn="ctr" defTabSz="1222375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Free</a:t>
            </a:r>
          </a:p>
          <a:p>
            <a:pPr algn="ctr" defTabSz="1222375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sync</a:t>
            </a:r>
          </a:p>
        </p:txBody>
      </p:sp>
      <p:sp>
        <p:nvSpPr>
          <p:cNvPr id="186457" name="Rectangle 28"/>
          <p:cNvSpPr>
            <a:spLocks noChangeArrowheads="1"/>
          </p:cNvSpPr>
          <p:nvPr/>
        </p:nvSpPr>
        <p:spPr bwMode="auto">
          <a:xfrm>
            <a:off x="387350" y="1927225"/>
            <a:ext cx="860425" cy="2698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 lIns="54000" anchor="ctr"/>
          <a:lstStyle/>
          <a:p>
            <a:pPr algn="ctr" latinLnBrk="1"/>
            <a:r>
              <a:rPr kumimoji="0" lang="en-US" altLang="ko-KR">
                <a:solidFill>
                  <a:srgbClr val="FFFFFF"/>
                </a:solidFill>
              </a:rPr>
              <a:t>`14</a:t>
            </a:r>
            <a:endParaRPr kumimoji="0" lang="ko-KR" altLang="ko-KR">
              <a:solidFill>
                <a:srgbClr val="FFFFFF"/>
              </a:solidFill>
            </a:endParaRPr>
          </a:p>
        </p:txBody>
      </p:sp>
      <p:sp>
        <p:nvSpPr>
          <p:cNvPr id="186458" name="Rectangle 28"/>
          <p:cNvSpPr>
            <a:spLocks noChangeArrowheads="1"/>
          </p:cNvSpPr>
          <p:nvPr/>
        </p:nvSpPr>
        <p:spPr bwMode="auto">
          <a:xfrm>
            <a:off x="1287463" y="1927225"/>
            <a:ext cx="746125" cy="2698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 lIns="54000" anchor="ctr"/>
          <a:lstStyle/>
          <a:p>
            <a:pPr algn="ctr" latinLnBrk="1"/>
            <a:r>
              <a:rPr kumimoji="0" lang="en-US" altLang="ko-KR">
                <a:solidFill>
                  <a:srgbClr val="FFFFFF"/>
                </a:solidFill>
              </a:rPr>
              <a:t>`15</a:t>
            </a:r>
            <a:endParaRPr kumimoji="0" lang="ko-KR" altLang="ko-KR">
              <a:solidFill>
                <a:srgbClr val="FFFFFF"/>
              </a:solidFill>
            </a:endParaRPr>
          </a:p>
        </p:txBody>
      </p:sp>
      <p:sp>
        <p:nvSpPr>
          <p:cNvPr id="82" name="Rectangle 28"/>
          <p:cNvSpPr>
            <a:spLocks noChangeArrowheads="1"/>
          </p:cNvSpPr>
          <p:nvPr/>
        </p:nvSpPr>
        <p:spPr bwMode="auto">
          <a:xfrm>
            <a:off x="2073275" y="1417638"/>
            <a:ext cx="906463" cy="4270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0" tIns="0" rIns="0" bIns="0" anchor="ctr"/>
          <a:lstStyle/>
          <a:p>
            <a:pPr algn="ctr" defTabSz="1222375" fontAlgn="auto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Thunderbolt</a:t>
            </a:r>
          </a:p>
        </p:txBody>
      </p:sp>
      <p:sp>
        <p:nvSpPr>
          <p:cNvPr id="186460" name="Rectangle 28"/>
          <p:cNvSpPr>
            <a:spLocks noChangeArrowheads="1"/>
          </p:cNvSpPr>
          <p:nvPr/>
        </p:nvSpPr>
        <p:spPr bwMode="auto">
          <a:xfrm>
            <a:off x="3133725" y="1927225"/>
            <a:ext cx="398463" cy="2698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 lIns="54000" anchor="ctr"/>
          <a:lstStyle/>
          <a:p>
            <a:pPr algn="ctr" latinLnBrk="1"/>
            <a:r>
              <a:rPr kumimoji="0" lang="en-US" altLang="ko-KR">
                <a:solidFill>
                  <a:srgbClr val="FFFFFF"/>
                </a:solidFill>
              </a:rPr>
              <a:t>`14</a:t>
            </a:r>
            <a:endParaRPr kumimoji="0" lang="ko-KR" altLang="ko-KR">
              <a:solidFill>
                <a:srgbClr val="FFFFFF"/>
              </a:solidFill>
            </a:endParaRPr>
          </a:p>
        </p:txBody>
      </p:sp>
      <p:sp>
        <p:nvSpPr>
          <p:cNvPr id="186461" name="Rectangle 28"/>
          <p:cNvSpPr>
            <a:spLocks noChangeArrowheads="1"/>
          </p:cNvSpPr>
          <p:nvPr/>
        </p:nvSpPr>
        <p:spPr bwMode="auto">
          <a:xfrm>
            <a:off x="3578225" y="1927225"/>
            <a:ext cx="400050" cy="2698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 lIns="54000" anchor="ctr"/>
          <a:lstStyle/>
          <a:p>
            <a:pPr algn="ctr" latinLnBrk="1"/>
            <a:r>
              <a:rPr kumimoji="0" lang="en-US" altLang="ko-KR">
                <a:solidFill>
                  <a:srgbClr val="FFFFFF"/>
                </a:solidFill>
              </a:rPr>
              <a:t>`15</a:t>
            </a:r>
            <a:endParaRPr kumimoji="0" lang="ko-KR" altLang="ko-KR">
              <a:solidFill>
                <a:srgbClr val="FFFFFF"/>
              </a:solidFill>
            </a:endParaRPr>
          </a:p>
        </p:txBody>
      </p:sp>
      <p:sp>
        <p:nvSpPr>
          <p:cNvPr id="85" name="Rectangle 28"/>
          <p:cNvSpPr>
            <a:spLocks noChangeArrowheads="1"/>
          </p:cNvSpPr>
          <p:nvPr/>
        </p:nvSpPr>
        <p:spPr bwMode="auto">
          <a:xfrm>
            <a:off x="3081338" y="1417638"/>
            <a:ext cx="860425" cy="4270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0" tIns="0" rIns="0" bIns="0" anchor="ctr"/>
          <a:lstStyle/>
          <a:p>
            <a:pPr algn="ctr" defTabSz="1222375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dirty="0" err="1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Displayport</a:t>
            </a:r>
            <a:endParaRPr kumimoji="0" lang="en-US" altLang="ko-KR" sz="1100" dirty="0">
              <a:solidFill>
                <a:srgbClr val="000000"/>
              </a:solidFill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186463" name="Rectangle 28"/>
          <p:cNvSpPr>
            <a:spLocks noChangeArrowheads="1"/>
          </p:cNvSpPr>
          <p:nvPr/>
        </p:nvSpPr>
        <p:spPr bwMode="auto">
          <a:xfrm>
            <a:off x="5908675" y="1927225"/>
            <a:ext cx="398463" cy="2698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 lIns="54000" anchor="ctr"/>
          <a:lstStyle/>
          <a:p>
            <a:pPr algn="ctr" latinLnBrk="1"/>
            <a:r>
              <a:rPr kumimoji="0" lang="en-US" altLang="ko-KR">
                <a:solidFill>
                  <a:srgbClr val="FFFFFF"/>
                </a:solidFill>
              </a:rPr>
              <a:t>`14</a:t>
            </a:r>
            <a:endParaRPr kumimoji="0" lang="ko-KR" altLang="ko-KR">
              <a:solidFill>
                <a:srgbClr val="FFFFFF"/>
              </a:solidFill>
            </a:endParaRPr>
          </a:p>
        </p:txBody>
      </p:sp>
      <p:sp>
        <p:nvSpPr>
          <p:cNvPr id="186464" name="Rectangle 28"/>
          <p:cNvSpPr>
            <a:spLocks noChangeArrowheads="1"/>
          </p:cNvSpPr>
          <p:nvPr/>
        </p:nvSpPr>
        <p:spPr bwMode="auto">
          <a:xfrm>
            <a:off x="6353175" y="1927225"/>
            <a:ext cx="400050" cy="2698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 lIns="54000" anchor="ctr"/>
          <a:lstStyle/>
          <a:p>
            <a:pPr algn="ctr" latinLnBrk="1"/>
            <a:r>
              <a:rPr kumimoji="0" lang="en-US" altLang="ko-KR">
                <a:solidFill>
                  <a:srgbClr val="FFFFFF"/>
                </a:solidFill>
              </a:rPr>
              <a:t>`15</a:t>
            </a:r>
            <a:endParaRPr kumimoji="0" lang="ko-KR" altLang="ko-KR">
              <a:solidFill>
                <a:srgbClr val="FFFFFF"/>
              </a:solidFill>
            </a:endParaRPr>
          </a:p>
        </p:txBody>
      </p:sp>
      <p:sp>
        <p:nvSpPr>
          <p:cNvPr id="88" name="Rectangle 28"/>
          <p:cNvSpPr>
            <a:spLocks noChangeArrowheads="1"/>
          </p:cNvSpPr>
          <p:nvPr/>
        </p:nvSpPr>
        <p:spPr bwMode="auto">
          <a:xfrm>
            <a:off x="5892800" y="1417638"/>
            <a:ext cx="931863" cy="4270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0" tIns="0" rIns="0" bIns="0" anchor="ctr"/>
          <a:lstStyle/>
          <a:p>
            <a:pPr algn="ctr" defTabSz="1222375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ko-KR" sz="1100" dirty="0" err="1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Эргономич</a:t>
            </a:r>
            <a:r>
              <a:rPr kumimoji="0" lang="ru-RU" altLang="ko-KR" sz="110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-</a:t>
            </a:r>
          </a:p>
          <a:p>
            <a:pPr algn="ctr" defTabSz="1222375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ko-KR" sz="1100" dirty="0" err="1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ный</a:t>
            </a:r>
            <a:r>
              <a:rPr kumimoji="0" lang="ru-RU" altLang="ko-KR" sz="110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 стенд</a:t>
            </a:r>
            <a:endParaRPr kumimoji="0" lang="en-US" altLang="ko-KR" sz="1100" dirty="0">
              <a:solidFill>
                <a:srgbClr val="000000"/>
              </a:solidFill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cxnSp>
        <p:nvCxnSpPr>
          <p:cNvPr id="186466" name="직선 연결선 75"/>
          <p:cNvCxnSpPr>
            <a:cxnSpLocks noChangeShapeType="1"/>
          </p:cNvCxnSpPr>
          <p:nvPr/>
        </p:nvCxnSpPr>
        <p:spPr bwMode="auto">
          <a:xfrm flipV="1">
            <a:off x="49213" y="2622550"/>
            <a:ext cx="9755187" cy="0"/>
          </a:xfrm>
          <a:prstGeom prst="line">
            <a:avLst/>
          </a:prstGeom>
          <a:noFill/>
          <a:ln w="6350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186467" name="AutoShape 299" descr="어두운 상향 대각선"/>
          <p:cNvSpPr>
            <a:spLocks noChangeArrowheads="1"/>
          </p:cNvSpPr>
          <p:nvPr/>
        </p:nvSpPr>
        <p:spPr bwMode="auto">
          <a:xfrm rot="5400000">
            <a:off x="4260057" y="2482056"/>
            <a:ext cx="869950" cy="373063"/>
          </a:xfrm>
          <a:prstGeom prst="homePlate">
            <a:avLst>
              <a:gd name="adj" fmla="val 16939"/>
            </a:avLst>
          </a:prstGeom>
          <a:gradFill rotWithShape="1">
            <a:gsLst>
              <a:gs pos="0">
                <a:srgbClr val="DDDDDD"/>
              </a:gs>
              <a:gs pos="50000">
                <a:srgbClr val="FFFFFF"/>
              </a:gs>
              <a:gs pos="100000">
                <a:srgbClr val="DDDDDD"/>
              </a:gs>
            </a:gsLst>
            <a:lin ang="5400000" scaled="1"/>
          </a:gradFill>
          <a:ln w="3175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endParaRPr kumimoji="0" lang="ko-KR" altLang="en-US" sz="1100" b="0">
              <a:solidFill>
                <a:srgbClr val="000000"/>
              </a:solidFill>
            </a:endParaRPr>
          </a:p>
        </p:txBody>
      </p:sp>
      <p:sp>
        <p:nvSpPr>
          <p:cNvPr id="186468" name="AutoShape 299" descr="어두운 상향 대각선"/>
          <p:cNvSpPr>
            <a:spLocks noChangeArrowheads="1"/>
          </p:cNvSpPr>
          <p:nvPr/>
        </p:nvSpPr>
        <p:spPr bwMode="auto">
          <a:xfrm rot="5400000">
            <a:off x="3826669" y="2482057"/>
            <a:ext cx="869950" cy="373062"/>
          </a:xfrm>
          <a:prstGeom prst="homePlate">
            <a:avLst>
              <a:gd name="adj" fmla="val 16939"/>
            </a:avLst>
          </a:prstGeom>
          <a:gradFill rotWithShape="1">
            <a:gsLst>
              <a:gs pos="0">
                <a:srgbClr val="DDDDDD"/>
              </a:gs>
              <a:gs pos="50000">
                <a:srgbClr val="FFFFFF"/>
              </a:gs>
              <a:gs pos="100000">
                <a:srgbClr val="DDDDDD"/>
              </a:gs>
            </a:gsLst>
            <a:lin ang="5400000" scaled="1"/>
          </a:gradFill>
          <a:ln w="3175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endParaRPr kumimoji="0" lang="ko-KR" altLang="en-US" sz="1100" b="0">
              <a:solidFill>
                <a:srgbClr val="000000"/>
              </a:solidFill>
            </a:endParaRPr>
          </a:p>
        </p:txBody>
      </p:sp>
      <p:sp>
        <p:nvSpPr>
          <p:cNvPr id="186469" name="AutoShape 299" descr="어두운 상향 대각선"/>
          <p:cNvSpPr>
            <a:spLocks noChangeArrowheads="1"/>
          </p:cNvSpPr>
          <p:nvPr/>
        </p:nvSpPr>
        <p:spPr bwMode="auto">
          <a:xfrm rot="5400000">
            <a:off x="9079707" y="3063081"/>
            <a:ext cx="514350" cy="595313"/>
          </a:xfrm>
          <a:prstGeom prst="homePlate">
            <a:avLst>
              <a:gd name="adj" fmla="val 16949"/>
            </a:avLst>
          </a:prstGeom>
          <a:gradFill rotWithShape="1">
            <a:gsLst>
              <a:gs pos="0">
                <a:srgbClr val="DDDDDD"/>
              </a:gs>
              <a:gs pos="50000">
                <a:srgbClr val="FFFFFF"/>
              </a:gs>
              <a:gs pos="100000">
                <a:srgbClr val="DDDDDD"/>
              </a:gs>
            </a:gsLst>
            <a:lin ang="5400000" scaled="1"/>
          </a:gradFill>
          <a:ln w="3175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endParaRPr kumimoji="0" lang="ko-KR" altLang="en-US" sz="1100" b="0">
              <a:solidFill>
                <a:srgbClr val="000000"/>
              </a:solidFill>
            </a:endParaRPr>
          </a:p>
        </p:txBody>
      </p:sp>
      <p:sp>
        <p:nvSpPr>
          <p:cNvPr id="186470" name="AutoShape 299" descr="어두운 상향 대각선"/>
          <p:cNvSpPr>
            <a:spLocks noChangeArrowheads="1"/>
          </p:cNvSpPr>
          <p:nvPr/>
        </p:nvSpPr>
        <p:spPr bwMode="auto">
          <a:xfrm rot="5400000">
            <a:off x="4906169" y="2753519"/>
            <a:ext cx="1411287" cy="371475"/>
          </a:xfrm>
          <a:prstGeom prst="homePlate">
            <a:avLst>
              <a:gd name="adj" fmla="val 16991"/>
            </a:avLst>
          </a:prstGeom>
          <a:gradFill rotWithShape="1">
            <a:gsLst>
              <a:gs pos="0">
                <a:srgbClr val="DDDDDD"/>
              </a:gs>
              <a:gs pos="50000">
                <a:srgbClr val="FFFFFF"/>
              </a:gs>
              <a:gs pos="100000">
                <a:srgbClr val="DDDDDD"/>
              </a:gs>
            </a:gsLst>
            <a:lin ang="5400000" scaled="1"/>
          </a:gradFill>
          <a:ln w="3175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endParaRPr kumimoji="0" lang="ko-KR" altLang="en-US" sz="1100" b="0">
              <a:solidFill>
                <a:srgbClr val="000000"/>
              </a:solidFill>
            </a:endParaRPr>
          </a:p>
        </p:txBody>
      </p:sp>
      <p:sp>
        <p:nvSpPr>
          <p:cNvPr id="94" name="직사각형 93"/>
          <p:cNvSpPr/>
          <p:nvPr/>
        </p:nvSpPr>
        <p:spPr>
          <a:xfrm>
            <a:off x="374650" y="2673350"/>
            <a:ext cx="1658938" cy="3175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dirty="0">
                <a:solidFill>
                  <a:srgbClr val="000000"/>
                </a:solidFill>
              </a:rPr>
              <a:t>UC87M</a:t>
            </a:r>
            <a:endParaRPr kumimoji="0" lang="ko-KR" altLang="en-US" dirty="0">
              <a:solidFill>
                <a:srgbClr val="000000"/>
              </a:solidFill>
            </a:endParaRPr>
          </a:p>
        </p:txBody>
      </p:sp>
      <p:sp>
        <p:nvSpPr>
          <p:cNvPr id="95" name="직사각형 94"/>
          <p:cNvSpPr/>
          <p:nvPr/>
        </p:nvSpPr>
        <p:spPr>
          <a:xfrm>
            <a:off x="1250950" y="3190875"/>
            <a:ext cx="782638" cy="3175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dirty="0">
                <a:solidFill>
                  <a:srgbClr val="000000"/>
                </a:solidFill>
              </a:rPr>
              <a:t>UM67</a:t>
            </a:r>
            <a:endParaRPr kumimoji="0" lang="ko-KR" altLang="en-US" dirty="0">
              <a:solidFill>
                <a:srgbClr val="000000"/>
              </a:solidFill>
            </a:endParaRPr>
          </a:p>
        </p:txBody>
      </p:sp>
      <p:sp>
        <p:nvSpPr>
          <p:cNvPr id="96" name="직사각형 95"/>
          <p:cNvSpPr/>
          <p:nvPr/>
        </p:nvSpPr>
        <p:spPr>
          <a:xfrm>
            <a:off x="1250950" y="3729038"/>
            <a:ext cx="782638" cy="3175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dirty="0">
                <a:solidFill>
                  <a:srgbClr val="000000"/>
                </a:solidFill>
              </a:rPr>
              <a:t>UM57</a:t>
            </a:r>
            <a:endParaRPr kumimoji="0" lang="ko-KR" altLang="en-US" dirty="0">
              <a:solidFill>
                <a:srgbClr val="000000"/>
              </a:solidFill>
            </a:endParaRPr>
          </a:p>
        </p:txBody>
      </p:sp>
      <p:sp>
        <p:nvSpPr>
          <p:cNvPr id="97" name="직사각형 96"/>
          <p:cNvSpPr/>
          <p:nvPr/>
        </p:nvSpPr>
        <p:spPr>
          <a:xfrm>
            <a:off x="387350" y="3190875"/>
            <a:ext cx="782638" cy="3175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dirty="0">
                <a:solidFill>
                  <a:srgbClr val="000000"/>
                </a:solidFill>
              </a:rPr>
              <a:t>UM65</a:t>
            </a:r>
            <a:endParaRPr kumimoji="0" lang="ko-KR" altLang="en-US" dirty="0">
              <a:solidFill>
                <a:srgbClr val="000000"/>
              </a:solidFill>
            </a:endParaRPr>
          </a:p>
        </p:txBody>
      </p:sp>
      <p:sp>
        <p:nvSpPr>
          <p:cNvPr id="100" name="직사각형 99"/>
          <p:cNvSpPr/>
          <p:nvPr/>
        </p:nvSpPr>
        <p:spPr>
          <a:xfrm>
            <a:off x="387350" y="3729038"/>
            <a:ext cx="782638" cy="3175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dirty="0">
                <a:solidFill>
                  <a:srgbClr val="000000"/>
                </a:solidFill>
              </a:rPr>
              <a:t>UM55</a:t>
            </a:r>
            <a:endParaRPr kumimoji="0" lang="ko-KR" altLang="en-US" dirty="0">
              <a:solidFill>
                <a:srgbClr val="000000"/>
              </a:solidFill>
            </a:endParaRPr>
          </a:p>
        </p:txBody>
      </p:sp>
      <p:sp>
        <p:nvSpPr>
          <p:cNvPr id="186476" name="AutoShape 299" descr="어두운 상향 대각선"/>
          <p:cNvSpPr>
            <a:spLocks noChangeArrowheads="1"/>
          </p:cNvSpPr>
          <p:nvPr/>
        </p:nvSpPr>
        <p:spPr bwMode="auto">
          <a:xfrm rot="5400000">
            <a:off x="6642893" y="2894807"/>
            <a:ext cx="1992313" cy="660400"/>
          </a:xfrm>
          <a:prstGeom prst="homePlate">
            <a:avLst>
              <a:gd name="adj" fmla="val 16970"/>
            </a:avLst>
          </a:prstGeom>
          <a:gradFill rotWithShape="1">
            <a:gsLst>
              <a:gs pos="0">
                <a:srgbClr val="DDDDDD"/>
              </a:gs>
              <a:gs pos="50000">
                <a:srgbClr val="FFFFFF"/>
              </a:gs>
              <a:gs pos="100000">
                <a:srgbClr val="DDDDDD"/>
              </a:gs>
            </a:gsLst>
            <a:lin ang="5400000" scaled="1"/>
          </a:gradFill>
          <a:ln w="3175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endParaRPr kumimoji="0" lang="ko-KR" altLang="en-US" sz="1100" b="0">
              <a:solidFill>
                <a:srgbClr val="000000"/>
              </a:solidFill>
            </a:endParaRPr>
          </a:p>
        </p:txBody>
      </p:sp>
      <p:sp>
        <p:nvSpPr>
          <p:cNvPr id="186477" name="Rectangle 28"/>
          <p:cNvSpPr>
            <a:spLocks noChangeArrowheads="1"/>
          </p:cNvSpPr>
          <p:nvPr/>
        </p:nvSpPr>
        <p:spPr bwMode="auto">
          <a:xfrm>
            <a:off x="7288213" y="1927225"/>
            <a:ext cx="706437" cy="269875"/>
          </a:xfrm>
          <a:prstGeom prst="rect">
            <a:avLst/>
          </a:prstGeom>
          <a:solidFill>
            <a:srgbClr val="C00000"/>
          </a:solidFill>
          <a:ln w="9525" algn="ctr">
            <a:noFill/>
            <a:miter lim="800000"/>
            <a:headEnd/>
            <a:tailEnd/>
          </a:ln>
        </p:spPr>
        <p:txBody>
          <a:bodyPr wrap="none" lIns="54000" anchor="ctr"/>
          <a:lstStyle/>
          <a:p>
            <a:pPr algn="ctr" latinLnBrk="1"/>
            <a:r>
              <a:rPr kumimoji="0" lang="en-US" altLang="ko-KR">
                <a:solidFill>
                  <a:srgbClr val="FFFFFF"/>
                </a:solidFill>
              </a:rPr>
              <a:t>`15 New</a:t>
            </a:r>
            <a:endParaRPr kumimoji="0" lang="ko-KR" altLang="ko-KR">
              <a:solidFill>
                <a:srgbClr val="FFFFFF"/>
              </a:solidFill>
            </a:endParaRPr>
          </a:p>
        </p:txBody>
      </p:sp>
      <p:sp>
        <p:nvSpPr>
          <p:cNvPr id="103" name="Rectangle 28"/>
          <p:cNvSpPr>
            <a:spLocks noChangeArrowheads="1"/>
          </p:cNvSpPr>
          <p:nvPr/>
        </p:nvSpPr>
        <p:spPr bwMode="auto">
          <a:xfrm>
            <a:off x="7256463" y="1417638"/>
            <a:ext cx="776287" cy="4270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0" tIns="0" rIns="0" bIns="0" anchor="ctr"/>
          <a:lstStyle/>
          <a:p>
            <a:pPr algn="ctr" defTabSz="1222375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Dual </a:t>
            </a:r>
          </a:p>
          <a:p>
            <a:pPr algn="ctr" defTabSz="1222375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controller</a:t>
            </a:r>
          </a:p>
        </p:txBody>
      </p:sp>
      <p:sp>
        <p:nvSpPr>
          <p:cNvPr id="186479" name="AutoShape 132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 flipH="1">
            <a:off x="6465888" y="2492375"/>
            <a:ext cx="254000" cy="149225"/>
          </a:xfrm>
          <a:prstGeom prst="actionButtonBackPrevious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atinLnBrk="1"/>
            <a:endParaRPr kumimoji="0" lang="ko-KR" altLang="en-US" u="sng">
              <a:solidFill>
                <a:srgbClr val="000000"/>
              </a:solidFill>
            </a:endParaRPr>
          </a:p>
        </p:txBody>
      </p:sp>
      <p:sp>
        <p:nvSpPr>
          <p:cNvPr id="186480" name="Rectangle 28"/>
          <p:cNvSpPr>
            <a:spLocks noChangeArrowheads="1"/>
          </p:cNvSpPr>
          <p:nvPr/>
        </p:nvSpPr>
        <p:spPr bwMode="auto">
          <a:xfrm>
            <a:off x="4068763" y="1927225"/>
            <a:ext cx="400050" cy="2698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 lIns="54000" anchor="ctr"/>
          <a:lstStyle/>
          <a:p>
            <a:pPr algn="ctr" latinLnBrk="1"/>
            <a:r>
              <a:rPr kumimoji="0" lang="en-US" altLang="ko-KR">
                <a:solidFill>
                  <a:srgbClr val="FFFFFF"/>
                </a:solidFill>
              </a:rPr>
              <a:t>`14</a:t>
            </a:r>
            <a:endParaRPr kumimoji="0" lang="ko-KR" altLang="ko-KR">
              <a:solidFill>
                <a:srgbClr val="FFFFFF"/>
              </a:solidFill>
            </a:endParaRPr>
          </a:p>
        </p:txBody>
      </p:sp>
      <p:sp>
        <p:nvSpPr>
          <p:cNvPr id="186481" name="Rectangle 28"/>
          <p:cNvSpPr>
            <a:spLocks noChangeArrowheads="1"/>
          </p:cNvSpPr>
          <p:nvPr/>
        </p:nvSpPr>
        <p:spPr bwMode="auto">
          <a:xfrm>
            <a:off x="4514850" y="1927225"/>
            <a:ext cx="400050" cy="2698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 lIns="54000" anchor="ctr"/>
          <a:lstStyle/>
          <a:p>
            <a:pPr algn="ctr" latinLnBrk="1"/>
            <a:r>
              <a:rPr kumimoji="0" lang="en-US" altLang="ko-KR">
                <a:solidFill>
                  <a:srgbClr val="FFFFFF"/>
                </a:solidFill>
              </a:rPr>
              <a:t>`15</a:t>
            </a:r>
            <a:endParaRPr kumimoji="0" lang="ko-KR" altLang="ko-KR">
              <a:solidFill>
                <a:srgbClr val="FFFFFF"/>
              </a:solidFill>
            </a:endParaRPr>
          </a:p>
        </p:txBody>
      </p:sp>
      <p:sp>
        <p:nvSpPr>
          <p:cNvPr id="108" name="Rectangle 28"/>
          <p:cNvSpPr>
            <a:spLocks noChangeArrowheads="1"/>
          </p:cNvSpPr>
          <p:nvPr/>
        </p:nvSpPr>
        <p:spPr bwMode="auto">
          <a:xfrm>
            <a:off x="4054475" y="1417638"/>
            <a:ext cx="898525" cy="4270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0" tIns="0" rIns="0" bIns="0" anchor="ctr"/>
          <a:lstStyle/>
          <a:p>
            <a:pPr algn="ctr" defTabSz="1222375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dirty="0" err="1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MaxxAudio</a:t>
            </a:r>
            <a:endParaRPr kumimoji="0" lang="en-US" altLang="ko-KR" sz="1100" dirty="0">
              <a:solidFill>
                <a:srgbClr val="000000"/>
              </a:solidFill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186483" name="Rectangle 28"/>
          <p:cNvSpPr>
            <a:spLocks noChangeArrowheads="1"/>
          </p:cNvSpPr>
          <p:nvPr/>
        </p:nvSpPr>
        <p:spPr bwMode="auto">
          <a:xfrm>
            <a:off x="4967288" y="1927225"/>
            <a:ext cx="400050" cy="2698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 lIns="54000" anchor="ctr"/>
          <a:lstStyle/>
          <a:p>
            <a:pPr algn="ctr" latinLnBrk="1"/>
            <a:r>
              <a:rPr kumimoji="0" lang="en-US" altLang="ko-KR">
                <a:solidFill>
                  <a:srgbClr val="FFFFFF"/>
                </a:solidFill>
              </a:rPr>
              <a:t>`14</a:t>
            </a:r>
            <a:endParaRPr kumimoji="0" lang="ko-KR" altLang="ko-KR">
              <a:solidFill>
                <a:srgbClr val="FFFFFF"/>
              </a:solidFill>
            </a:endParaRPr>
          </a:p>
        </p:txBody>
      </p:sp>
      <p:sp>
        <p:nvSpPr>
          <p:cNvPr id="186484" name="Rectangle 28"/>
          <p:cNvSpPr>
            <a:spLocks noChangeArrowheads="1"/>
          </p:cNvSpPr>
          <p:nvPr/>
        </p:nvSpPr>
        <p:spPr bwMode="auto">
          <a:xfrm>
            <a:off x="5413375" y="1927225"/>
            <a:ext cx="400050" cy="2698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 lIns="54000" anchor="ctr"/>
          <a:lstStyle/>
          <a:p>
            <a:pPr algn="ctr" latinLnBrk="1"/>
            <a:r>
              <a:rPr kumimoji="0" lang="en-US" altLang="ko-KR">
                <a:solidFill>
                  <a:srgbClr val="FFFFFF"/>
                </a:solidFill>
              </a:rPr>
              <a:t>`15</a:t>
            </a:r>
            <a:endParaRPr kumimoji="0" lang="ko-KR" altLang="ko-KR">
              <a:solidFill>
                <a:srgbClr val="FFFFFF"/>
              </a:solidFill>
            </a:endParaRPr>
          </a:p>
        </p:txBody>
      </p:sp>
      <p:sp>
        <p:nvSpPr>
          <p:cNvPr id="111" name="Rectangle 28"/>
          <p:cNvSpPr>
            <a:spLocks noChangeArrowheads="1"/>
          </p:cNvSpPr>
          <p:nvPr/>
        </p:nvSpPr>
        <p:spPr bwMode="auto">
          <a:xfrm>
            <a:off x="5024438" y="1417638"/>
            <a:ext cx="750887" cy="4270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0" tIns="0" rIns="0" bIns="0" anchor="ctr"/>
          <a:lstStyle/>
          <a:p>
            <a:pPr algn="ctr" defTabSz="1222375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PBP</a:t>
            </a:r>
          </a:p>
        </p:txBody>
      </p:sp>
      <p:sp>
        <p:nvSpPr>
          <p:cNvPr id="186486" name="AutoShape 299" descr="어두운 상향 대각선"/>
          <p:cNvSpPr>
            <a:spLocks noChangeArrowheads="1"/>
          </p:cNvSpPr>
          <p:nvPr/>
        </p:nvSpPr>
        <p:spPr bwMode="auto">
          <a:xfrm rot="5400000">
            <a:off x="2424113" y="2425700"/>
            <a:ext cx="757237" cy="373063"/>
          </a:xfrm>
          <a:prstGeom prst="homePlate">
            <a:avLst>
              <a:gd name="adj" fmla="val 16943"/>
            </a:avLst>
          </a:prstGeom>
          <a:gradFill rotWithShape="1">
            <a:gsLst>
              <a:gs pos="0">
                <a:srgbClr val="DDDDDD"/>
              </a:gs>
              <a:gs pos="50000">
                <a:srgbClr val="FFFFFF"/>
              </a:gs>
              <a:gs pos="100000">
                <a:srgbClr val="DDDDDD"/>
              </a:gs>
            </a:gsLst>
            <a:lin ang="5400000" scaled="1"/>
          </a:gradFill>
          <a:ln w="3175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endParaRPr kumimoji="0" lang="ko-KR" altLang="en-US" sz="1100" b="0">
              <a:solidFill>
                <a:srgbClr val="000000"/>
              </a:solidFill>
            </a:endParaRPr>
          </a:p>
        </p:txBody>
      </p:sp>
      <p:sp>
        <p:nvSpPr>
          <p:cNvPr id="186487" name="AutoShape 299" descr="어두운 상향 대각선"/>
          <p:cNvSpPr>
            <a:spLocks noChangeArrowheads="1"/>
          </p:cNvSpPr>
          <p:nvPr/>
        </p:nvSpPr>
        <p:spPr bwMode="auto">
          <a:xfrm rot="5400000">
            <a:off x="1990725" y="2425701"/>
            <a:ext cx="757237" cy="373062"/>
          </a:xfrm>
          <a:prstGeom prst="homePlate">
            <a:avLst>
              <a:gd name="adj" fmla="val 16943"/>
            </a:avLst>
          </a:prstGeom>
          <a:gradFill rotWithShape="1">
            <a:gsLst>
              <a:gs pos="0">
                <a:srgbClr val="DDDDDD"/>
              </a:gs>
              <a:gs pos="50000">
                <a:srgbClr val="FFFFFF"/>
              </a:gs>
              <a:gs pos="100000">
                <a:srgbClr val="DDDDDD"/>
              </a:gs>
            </a:gsLst>
            <a:lin ang="5400000" scaled="1"/>
          </a:gradFill>
          <a:ln w="3175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endParaRPr kumimoji="0" lang="ko-KR" altLang="en-US" sz="1100" b="0">
              <a:solidFill>
                <a:srgbClr val="000000"/>
              </a:solidFill>
            </a:endParaRPr>
          </a:p>
        </p:txBody>
      </p:sp>
      <p:sp>
        <p:nvSpPr>
          <p:cNvPr id="186488" name="AutoShape 299" descr="어두운 상향 대각선"/>
          <p:cNvSpPr>
            <a:spLocks noChangeArrowheads="1"/>
          </p:cNvSpPr>
          <p:nvPr/>
        </p:nvSpPr>
        <p:spPr bwMode="auto">
          <a:xfrm rot="5400000">
            <a:off x="3101976" y="2717800"/>
            <a:ext cx="1339850" cy="371475"/>
          </a:xfrm>
          <a:prstGeom prst="homePlate">
            <a:avLst>
              <a:gd name="adj" fmla="val 16999"/>
            </a:avLst>
          </a:prstGeom>
          <a:gradFill rotWithShape="1">
            <a:gsLst>
              <a:gs pos="0">
                <a:srgbClr val="DDDDDD"/>
              </a:gs>
              <a:gs pos="50000">
                <a:srgbClr val="FFFFFF"/>
              </a:gs>
              <a:gs pos="100000">
                <a:srgbClr val="DDDDDD"/>
              </a:gs>
            </a:gsLst>
            <a:lin ang="5400000" scaled="1"/>
          </a:gradFill>
          <a:ln w="3175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endParaRPr kumimoji="0" lang="ko-KR" altLang="en-US" sz="1100" b="0">
              <a:solidFill>
                <a:srgbClr val="000000"/>
              </a:solidFill>
            </a:endParaRPr>
          </a:p>
        </p:txBody>
      </p:sp>
      <p:sp>
        <p:nvSpPr>
          <p:cNvPr id="186489" name="AutoShape 299" descr="어두운 상향 대각선"/>
          <p:cNvSpPr>
            <a:spLocks noChangeArrowheads="1"/>
          </p:cNvSpPr>
          <p:nvPr/>
        </p:nvSpPr>
        <p:spPr bwMode="auto">
          <a:xfrm rot="5400000">
            <a:off x="2374107" y="3005931"/>
            <a:ext cx="1916112" cy="371475"/>
          </a:xfrm>
          <a:prstGeom prst="homePlate">
            <a:avLst>
              <a:gd name="adj" fmla="val 17003"/>
            </a:avLst>
          </a:prstGeom>
          <a:gradFill rotWithShape="1">
            <a:gsLst>
              <a:gs pos="0">
                <a:srgbClr val="DDDDDD"/>
              </a:gs>
              <a:gs pos="50000">
                <a:srgbClr val="FFFFFF"/>
              </a:gs>
              <a:gs pos="100000">
                <a:srgbClr val="DDDDDD"/>
              </a:gs>
            </a:gsLst>
            <a:lin ang="5400000" scaled="1"/>
          </a:gradFill>
          <a:ln w="3175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endParaRPr kumimoji="0" lang="ko-KR" altLang="en-US" sz="1100" b="0">
              <a:solidFill>
                <a:srgbClr val="000000"/>
              </a:solidFill>
            </a:endParaRPr>
          </a:p>
        </p:txBody>
      </p:sp>
      <p:sp>
        <p:nvSpPr>
          <p:cNvPr id="116" name="직사각형 115"/>
          <p:cNvSpPr/>
          <p:nvPr/>
        </p:nvSpPr>
        <p:spPr>
          <a:xfrm>
            <a:off x="4160838" y="3608388"/>
            <a:ext cx="1800225" cy="554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 u="sng">
              <a:solidFill>
                <a:srgbClr val="FFFFFF"/>
              </a:solidFill>
            </a:endParaRPr>
          </a:p>
        </p:txBody>
      </p:sp>
      <p:cxnSp>
        <p:nvCxnSpPr>
          <p:cNvPr id="186491" name="직선 연결선 75"/>
          <p:cNvCxnSpPr>
            <a:cxnSpLocks noChangeShapeType="1"/>
          </p:cNvCxnSpPr>
          <p:nvPr/>
        </p:nvCxnSpPr>
        <p:spPr bwMode="auto">
          <a:xfrm flipV="1">
            <a:off x="49213" y="3614738"/>
            <a:ext cx="9755187" cy="0"/>
          </a:xfrm>
          <a:prstGeom prst="line">
            <a:avLst/>
          </a:prstGeom>
          <a:noFill/>
          <a:ln w="6350" algn="ctr">
            <a:solidFill>
              <a:schemeClr val="tx1"/>
            </a:solidFill>
            <a:prstDash val="dash"/>
            <a:round/>
            <a:headEnd/>
            <a:tailEnd/>
          </a:ln>
        </p:spPr>
      </p:cxnSp>
      <p:cxnSp>
        <p:nvCxnSpPr>
          <p:cNvPr id="186492" name="직선 연결선 75"/>
          <p:cNvCxnSpPr>
            <a:cxnSpLocks noChangeShapeType="1"/>
          </p:cNvCxnSpPr>
          <p:nvPr/>
        </p:nvCxnSpPr>
        <p:spPr bwMode="auto">
          <a:xfrm flipV="1">
            <a:off x="49213" y="4162425"/>
            <a:ext cx="9755187" cy="0"/>
          </a:xfrm>
          <a:prstGeom prst="line">
            <a:avLst/>
          </a:prstGeom>
          <a:noFill/>
          <a:ln w="6350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186493" name="TextBox 119"/>
          <p:cNvSpPr txBox="1">
            <a:spLocks noChangeArrowheads="1"/>
          </p:cNvSpPr>
          <p:nvPr/>
        </p:nvSpPr>
        <p:spPr bwMode="auto">
          <a:xfrm>
            <a:off x="7165975" y="2205038"/>
            <a:ext cx="955675" cy="400050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lIns="91381" tIns="45693" rIns="91381" bIns="45693">
            <a:spAutoFit/>
          </a:bodyPr>
          <a:lstStyle/>
          <a:p>
            <a:pPr algn="ctr" latinLnBrk="1"/>
            <a:r>
              <a:rPr kumimoji="0" lang="en-US" altLang="ko-KR" sz="1000">
                <a:solidFill>
                  <a:srgbClr val="000000"/>
                </a:solidFill>
              </a:rPr>
              <a:t>Running change</a:t>
            </a:r>
            <a:endParaRPr kumimoji="0" lang="ko-KR" altLang="en-US" sz="1000">
              <a:solidFill>
                <a:srgbClr val="000000"/>
              </a:solidFill>
            </a:endParaRPr>
          </a:p>
        </p:txBody>
      </p:sp>
      <p:sp>
        <p:nvSpPr>
          <p:cNvPr id="186494" name="Rectangle 28"/>
          <p:cNvSpPr>
            <a:spLocks noChangeArrowheads="1"/>
          </p:cNvSpPr>
          <p:nvPr/>
        </p:nvSpPr>
        <p:spPr bwMode="auto">
          <a:xfrm>
            <a:off x="2170113" y="1927225"/>
            <a:ext cx="400050" cy="2698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 lIns="54000" anchor="ctr"/>
          <a:lstStyle/>
          <a:p>
            <a:pPr algn="ctr" latinLnBrk="1"/>
            <a:r>
              <a:rPr kumimoji="0" lang="en-US" altLang="ko-KR">
                <a:solidFill>
                  <a:srgbClr val="FFFFFF"/>
                </a:solidFill>
              </a:rPr>
              <a:t>`14</a:t>
            </a:r>
            <a:endParaRPr kumimoji="0" lang="ko-KR" altLang="ko-KR">
              <a:solidFill>
                <a:srgbClr val="FFFFFF"/>
              </a:solidFill>
            </a:endParaRPr>
          </a:p>
        </p:txBody>
      </p:sp>
      <p:sp>
        <p:nvSpPr>
          <p:cNvPr id="186495" name="Rectangle 28"/>
          <p:cNvSpPr>
            <a:spLocks noChangeArrowheads="1"/>
          </p:cNvSpPr>
          <p:nvPr/>
        </p:nvSpPr>
        <p:spPr bwMode="auto">
          <a:xfrm>
            <a:off x="2609850" y="1927225"/>
            <a:ext cx="400050" cy="2698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 lIns="54000" anchor="ctr"/>
          <a:lstStyle/>
          <a:p>
            <a:pPr algn="ctr" latinLnBrk="1"/>
            <a:r>
              <a:rPr kumimoji="0" lang="en-US" altLang="ko-KR">
                <a:solidFill>
                  <a:srgbClr val="FFFFFF"/>
                </a:solidFill>
              </a:rPr>
              <a:t>`15</a:t>
            </a:r>
            <a:endParaRPr kumimoji="0" lang="ko-KR" altLang="ko-KR">
              <a:solidFill>
                <a:srgbClr val="FFFFFF"/>
              </a:solidFill>
            </a:endParaRPr>
          </a:p>
        </p:txBody>
      </p:sp>
      <p:sp>
        <p:nvSpPr>
          <p:cNvPr id="186496" name="AutoShape 299" descr="어두운 상향 대각선"/>
          <p:cNvSpPr>
            <a:spLocks noChangeArrowheads="1"/>
          </p:cNvSpPr>
          <p:nvPr/>
        </p:nvSpPr>
        <p:spPr bwMode="auto">
          <a:xfrm rot="5400000">
            <a:off x="6169818" y="2447132"/>
            <a:ext cx="322263" cy="844550"/>
          </a:xfrm>
          <a:prstGeom prst="homePlate">
            <a:avLst>
              <a:gd name="adj" fmla="val 16949"/>
            </a:avLst>
          </a:prstGeom>
          <a:gradFill rotWithShape="1">
            <a:gsLst>
              <a:gs pos="0">
                <a:srgbClr val="DDDDDD"/>
              </a:gs>
              <a:gs pos="50000">
                <a:srgbClr val="FFFFFF"/>
              </a:gs>
              <a:gs pos="100000">
                <a:srgbClr val="DDDDDD"/>
              </a:gs>
            </a:gsLst>
            <a:lin ang="5400000" scaled="1"/>
          </a:gradFill>
          <a:ln w="3175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endParaRPr kumimoji="0" lang="ko-KR" altLang="en-US" sz="1100" b="0">
              <a:solidFill>
                <a:srgbClr val="000000"/>
              </a:solidFill>
            </a:endParaRPr>
          </a:p>
        </p:txBody>
      </p:sp>
      <p:sp>
        <p:nvSpPr>
          <p:cNvPr id="186497" name="TextBox 119"/>
          <p:cNvSpPr txBox="1">
            <a:spLocks noChangeArrowheads="1"/>
          </p:cNvSpPr>
          <p:nvPr/>
        </p:nvSpPr>
        <p:spPr bwMode="auto">
          <a:xfrm>
            <a:off x="5772150" y="2659063"/>
            <a:ext cx="1230313" cy="400050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lIns="91381" tIns="45693" rIns="91381" bIns="45693">
            <a:spAutoFit/>
          </a:bodyPr>
          <a:lstStyle/>
          <a:p>
            <a:pPr algn="ctr" latinLnBrk="1"/>
            <a:r>
              <a:rPr kumimoji="0" lang="ru-RU" altLang="ko-KR" sz="1000">
                <a:solidFill>
                  <a:srgbClr val="000000"/>
                </a:solidFill>
              </a:rPr>
              <a:t>Регулировка </a:t>
            </a:r>
          </a:p>
          <a:p>
            <a:pPr algn="ctr" latinLnBrk="1"/>
            <a:r>
              <a:rPr kumimoji="0" lang="ru-RU" altLang="ko-KR" sz="1000">
                <a:solidFill>
                  <a:srgbClr val="000000"/>
                </a:solidFill>
              </a:rPr>
              <a:t>по высоте</a:t>
            </a:r>
            <a:endParaRPr kumimoji="0" lang="en-US" altLang="ko-KR" sz="1000">
              <a:solidFill>
                <a:srgbClr val="000000"/>
              </a:solidFill>
            </a:endParaRPr>
          </a:p>
        </p:txBody>
      </p:sp>
      <p:sp>
        <p:nvSpPr>
          <p:cNvPr id="186498" name="TextBox 119"/>
          <p:cNvSpPr txBox="1">
            <a:spLocks noChangeArrowheads="1"/>
          </p:cNvSpPr>
          <p:nvPr/>
        </p:nvSpPr>
        <p:spPr bwMode="auto">
          <a:xfrm>
            <a:off x="7165975" y="2636838"/>
            <a:ext cx="955675" cy="400050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lIns="91381" tIns="45693" rIns="91381" bIns="45693">
            <a:spAutoFit/>
          </a:bodyPr>
          <a:lstStyle/>
          <a:p>
            <a:pPr algn="ctr" latinLnBrk="1"/>
            <a:r>
              <a:rPr kumimoji="0" lang="en-US" altLang="ko-KR" sz="1000">
                <a:solidFill>
                  <a:srgbClr val="000000"/>
                </a:solidFill>
              </a:rPr>
              <a:t>Running change</a:t>
            </a:r>
            <a:endParaRPr kumimoji="0" lang="ko-KR" altLang="en-US" sz="1000">
              <a:solidFill>
                <a:srgbClr val="000000"/>
              </a:solidFill>
            </a:endParaRPr>
          </a:p>
        </p:txBody>
      </p:sp>
      <p:sp>
        <p:nvSpPr>
          <p:cNvPr id="186499" name="Rectangle 28"/>
          <p:cNvSpPr>
            <a:spLocks noChangeArrowheads="1"/>
          </p:cNvSpPr>
          <p:nvPr/>
        </p:nvSpPr>
        <p:spPr bwMode="auto">
          <a:xfrm>
            <a:off x="8224838" y="1927225"/>
            <a:ext cx="635000" cy="269875"/>
          </a:xfrm>
          <a:prstGeom prst="rect">
            <a:avLst/>
          </a:prstGeom>
          <a:solidFill>
            <a:srgbClr val="C00000"/>
          </a:solidFill>
          <a:ln w="9525" algn="ctr">
            <a:noFill/>
            <a:miter lim="800000"/>
            <a:headEnd/>
            <a:tailEnd/>
          </a:ln>
        </p:spPr>
        <p:txBody>
          <a:bodyPr wrap="none" lIns="54000" anchor="ctr"/>
          <a:lstStyle/>
          <a:p>
            <a:pPr algn="ctr" latinLnBrk="1"/>
            <a:r>
              <a:rPr kumimoji="0" lang="en-US" altLang="ko-KR">
                <a:solidFill>
                  <a:srgbClr val="FFFFFF"/>
                </a:solidFill>
              </a:rPr>
              <a:t>`15 New</a:t>
            </a:r>
            <a:endParaRPr kumimoji="0" lang="ko-KR" altLang="ko-KR">
              <a:solidFill>
                <a:srgbClr val="FFFFFF"/>
              </a:solidFill>
            </a:endParaRPr>
          </a:p>
        </p:txBody>
      </p:sp>
      <p:sp>
        <p:nvSpPr>
          <p:cNvPr id="134" name="Rectangle 28"/>
          <p:cNvSpPr>
            <a:spLocks noChangeArrowheads="1"/>
          </p:cNvSpPr>
          <p:nvPr/>
        </p:nvSpPr>
        <p:spPr bwMode="auto">
          <a:xfrm>
            <a:off x="8193088" y="1417638"/>
            <a:ext cx="698500" cy="4270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0" tIns="0" rIns="0" bIns="0" anchor="ctr"/>
          <a:lstStyle/>
          <a:p>
            <a:pPr algn="ctr" defTabSz="1222375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ko-KR" sz="110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Игровой </a:t>
            </a:r>
          </a:p>
          <a:p>
            <a:pPr algn="ctr" defTabSz="1222375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ko-KR" sz="110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режим</a:t>
            </a:r>
            <a:endParaRPr kumimoji="0" lang="en-US" altLang="ko-KR" sz="1100" dirty="0">
              <a:solidFill>
                <a:srgbClr val="000000"/>
              </a:solidFill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186501" name="AutoShape 299" descr="어두운 상향 대각선"/>
          <p:cNvSpPr>
            <a:spLocks noChangeArrowheads="1"/>
          </p:cNvSpPr>
          <p:nvPr/>
        </p:nvSpPr>
        <p:spPr bwMode="auto">
          <a:xfrm rot="5400000">
            <a:off x="8013701" y="3335337"/>
            <a:ext cx="1058862" cy="595313"/>
          </a:xfrm>
          <a:prstGeom prst="homePlate">
            <a:avLst>
              <a:gd name="adj" fmla="val 16930"/>
            </a:avLst>
          </a:prstGeom>
          <a:gradFill rotWithShape="1">
            <a:gsLst>
              <a:gs pos="0">
                <a:srgbClr val="DDDDDD"/>
              </a:gs>
              <a:gs pos="50000">
                <a:srgbClr val="FFFFFF"/>
              </a:gs>
              <a:gs pos="100000">
                <a:srgbClr val="DDDDDD"/>
              </a:gs>
            </a:gsLst>
            <a:lin ang="5400000" scaled="1"/>
          </a:gradFill>
          <a:ln w="3175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endParaRPr kumimoji="0" lang="ko-KR" altLang="en-US" sz="1100" b="0">
              <a:solidFill>
                <a:srgbClr val="000000"/>
              </a:solidFill>
            </a:endParaRPr>
          </a:p>
        </p:txBody>
      </p:sp>
      <p:sp>
        <p:nvSpPr>
          <p:cNvPr id="186502" name="TextBox 119"/>
          <p:cNvSpPr txBox="1">
            <a:spLocks noChangeArrowheads="1"/>
          </p:cNvSpPr>
          <p:nvPr/>
        </p:nvSpPr>
        <p:spPr bwMode="auto">
          <a:xfrm>
            <a:off x="7897813" y="3278188"/>
            <a:ext cx="1281112" cy="708025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lIns="91381" tIns="45693" rIns="91381" bIns="45693">
            <a:spAutoFit/>
          </a:bodyPr>
          <a:lstStyle/>
          <a:p>
            <a:pPr algn="ctr" latinLnBrk="1"/>
            <a:r>
              <a:rPr kumimoji="0" lang="en-US" altLang="ko-KR" sz="1000">
                <a:solidFill>
                  <a:srgbClr val="000000"/>
                </a:solidFill>
              </a:rPr>
              <a:t>Game mode</a:t>
            </a:r>
          </a:p>
          <a:p>
            <a:pPr algn="ctr" latinLnBrk="1"/>
            <a:r>
              <a:rPr kumimoji="0" lang="en-US" altLang="ko-KR" sz="1000">
                <a:solidFill>
                  <a:srgbClr val="000000"/>
                </a:solidFill>
              </a:rPr>
              <a:t>DAS mode</a:t>
            </a:r>
          </a:p>
          <a:p>
            <a:pPr algn="ctr" latinLnBrk="1"/>
            <a:r>
              <a:rPr kumimoji="0" lang="ru-RU" altLang="ko-KR" sz="1000">
                <a:solidFill>
                  <a:srgbClr val="000000"/>
                </a:solidFill>
              </a:rPr>
              <a:t>Стабилизатор чёрного</a:t>
            </a:r>
            <a:endParaRPr kumimoji="0" lang="en-US" altLang="ko-KR" sz="1000">
              <a:solidFill>
                <a:srgbClr val="000000"/>
              </a:solidFill>
            </a:endParaRPr>
          </a:p>
        </p:txBody>
      </p:sp>
      <p:sp>
        <p:nvSpPr>
          <p:cNvPr id="186503" name="AutoShape 299" descr="어두운 상향 대각선"/>
          <p:cNvSpPr>
            <a:spLocks noChangeArrowheads="1"/>
          </p:cNvSpPr>
          <p:nvPr/>
        </p:nvSpPr>
        <p:spPr bwMode="auto">
          <a:xfrm rot="5400000">
            <a:off x="4210845" y="3005931"/>
            <a:ext cx="1916112" cy="371475"/>
          </a:xfrm>
          <a:prstGeom prst="homePlate">
            <a:avLst>
              <a:gd name="adj" fmla="val 17003"/>
            </a:avLst>
          </a:prstGeom>
          <a:gradFill rotWithShape="1">
            <a:gsLst>
              <a:gs pos="0">
                <a:srgbClr val="DDDDDD"/>
              </a:gs>
              <a:gs pos="50000">
                <a:srgbClr val="FFFFFF"/>
              </a:gs>
              <a:gs pos="100000">
                <a:srgbClr val="DDDDDD"/>
              </a:gs>
            </a:gsLst>
            <a:lin ang="5400000" scaled="1"/>
          </a:gradFill>
          <a:ln w="3175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endParaRPr kumimoji="0" lang="ko-KR" altLang="en-US" sz="1100" b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9276" name="Object 316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169276" name="think-cell Slide" r:id="rId3" imgW="360" imgH="360" progId="">
              <p:embed/>
            </p:oleObj>
          </a:graphicData>
        </a:graphic>
      </p:graphicFrame>
      <p:sp>
        <p:nvSpPr>
          <p:cNvPr id="169277" name="제목 1"/>
          <p:cNvSpPr>
            <a:spLocks/>
          </p:cNvSpPr>
          <p:nvPr/>
        </p:nvSpPr>
        <p:spPr bwMode="auto">
          <a:xfrm>
            <a:off x="365968" y="284138"/>
            <a:ext cx="329088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4" tIns="45718" rIns="91434" bIns="45718"/>
          <a:lstStyle/>
          <a:p>
            <a:pPr latinLnBrk="1">
              <a:defRPr/>
            </a:pPr>
            <a:r>
              <a:rPr lang="en-US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PRM </a:t>
            </a: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Стратегия</a:t>
            </a:r>
            <a:endParaRPr lang="en-US" altLang="ko-KR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  <p:sp>
        <p:nvSpPr>
          <p:cNvPr id="169278" name="직사각형 72"/>
          <p:cNvSpPr>
            <a:spLocks noChangeArrowheads="1"/>
          </p:cNvSpPr>
          <p:nvPr/>
        </p:nvSpPr>
        <p:spPr bwMode="auto">
          <a:xfrm>
            <a:off x="5556250" y="90488"/>
            <a:ext cx="34639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latinLnBrk="1"/>
            <a:r>
              <a:rPr kumimoji="0" lang="ru-RU" altLang="ko-KR" sz="1600">
                <a:ea typeface="굴림"/>
                <a:cs typeface="굴림"/>
              </a:rPr>
              <a:t>Характеристики мониторов </a:t>
            </a:r>
            <a:r>
              <a:rPr kumimoji="0" lang="en-US" altLang="ko-KR" sz="1600">
                <a:ea typeface="굴림"/>
                <a:cs typeface="굴림"/>
              </a:rPr>
              <a:t>16:9</a:t>
            </a:r>
            <a:endParaRPr kumimoji="0" lang="ko-KR" altLang="en-US" sz="1600">
              <a:ea typeface="굴림"/>
              <a:cs typeface="굴림"/>
            </a:endParaRPr>
          </a:p>
        </p:txBody>
      </p:sp>
      <p:cxnSp>
        <p:nvCxnSpPr>
          <p:cNvPr id="169279" name="직선 연결선 75"/>
          <p:cNvCxnSpPr>
            <a:cxnSpLocks noChangeShapeType="1"/>
          </p:cNvCxnSpPr>
          <p:nvPr/>
        </p:nvCxnSpPr>
        <p:spPr bwMode="auto">
          <a:xfrm flipV="1">
            <a:off x="49213" y="5575300"/>
            <a:ext cx="9755187" cy="0"/>
          </a:xfrm>
          <a:prstGeom prst="line">
            <a:avLst/>
          </a:prstGeom>
          <a:noFill/>
          <a:ln w="6350" algn="ctr">
            <a:solidFill>
              <a:schemeClr val="tx1"/>
            </a:solidFill>
            <a:prstDash val="dash"/>
            <a:round/>
            <a:headEnd/>
            <a:tailEnd/>
          </a:ln>
        </p:spPr>
      </p:cxnSp>
      <p:cxnSp>
        <p:nvCxnSpPr>
          <p:cNvPr id="169280" name="직선 연결선 75"/>
          <p:cNvCxnSpPr>
            <a:cxnSpLocks noChangeShapeType="1"/>
          </p:cNvCxnSpPr>
          <p:nvPr/>
        </p:nvCxnSpPr>
        <p:spPr bwMode="auto">
          <a:xfrm flipV="1">
            <a:off x="49213" y="4152900"/>
            <a:ext cx="9755187" cy="0"/>
          </a:xfrm>
          <a:prstGeom prst="line">
            <a:avLst/>
          </a:prstGeom>
          <a:noFill/>
          <a:ln w="6350" algn="ctr">
            <a:solidFill>
              <a:schemeClr val="tx1"/>
            </a:solidFill>
            <a:prstDash val="dash"/>
            <a:round/>
            <a:headEnd/>
            <a:tailEnd/>
          </a:ln>
        </p:spPr>
      </p:cxnSp>
      <p:cxnSp>
        <p:nvCxnSpPr>
          <p:cNvPr id="169281" name="직선 연결선 75"/>
          <p:cNvCxnSpPr>
            <a:cxnSpLocks noChangeShapeType="1"/>
          </p:cNvCxnSpPr>
          <p:nvPr/>
        </p:nvCxnSpPr>
        <p:spPr bwMode="auto">
          <a:xfrm flipV="1">
            <a:off x="49213" y="5094288"/>
            <a:ext cx="9755187" cy="0"/>
          </a:xfrm>
          <a:prstGeom prst="line">
            <a:avLst/>
          </a:prstGeom>
          <a:noFill/>
          <a:ln w="6350" algn="ctr">
            <a:solidFill>
              <a:schemeClr val="tx1"/>
            </a:solidFill>
            <a:prstDash val="dash"/>
            <a:round/>
            <a:headEnd/>
            <a:tailEnd/>
          </a:ln>
        </p:spPr>
      </p:cxnSp>
      <p:cxnSp>
        <p:nvCxnSpPr>
          <p:cNvPr id="215" name="직선 연결선 214"/>
          <p:cNvCxnSpPr/>
          <p:nvPr/>
        </p:nvCxnSpPr>
        <p:spPr>
          <a:xfrm>
            <a:off x="3529013" y="1196975"/>
            <a:ext cx="0" cy="529272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283" name="직선 연결선 75"/>
          <p:cNvCxnSpPr>
            <a:cxnSpLocks noChangeShapeType="1"/>
          </p:cNvCxnSpPr>
          <p:nvPr/>
        </p:nvCxnSpPr>
        <p:spPr bwMode="auto">
          <a:xfrm flipV="1">
            <a:off x="65088" y="3597275"/>
            <a:ext cx="9756775" cy="0"/>
          </a:xfrm>
          <a:prstGeom prst="line">
            <a:avLst/>
          </a:prstGeom>
          <a:noFill/>
          <a:ln w="6350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217" name="직사각형 216"/>
          <p:cNvSpPr/>
          <p:nvPr/>
        </p:nvSpPr>
        <p:spPr>
          <a:xfrm>
            <a:off x="1279525" y="2219325"/>
            <a:ext cx="784225" cy="736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dirty="0">
                <a:solidFill>
                  <a:srgbClr val="000000"/>
                </a:solidFill>
                <a:ea typeface="돋움" pitchFamily="50" charset="-127"/>
              </a:rPr>
              <a:t>MP77</a:t>
            </a:r>
            <a:endParaRPr kumimoji="0" lang="ko-KR" altLang="en-US" dirty="0">
              <a:solidFill>
                <a:srgbClr val="000000"/>
              </a:solidFill>
              <a:ea typeface="돋움" pitchFamily="50" charset="-127"/>
            </a:endParaRPr>
          </a:p>
        </p:txBody>
      </p:sp>
      <p:sp>
        <p:nvSpPr>
          <p:cNvPr id="218" name="직사각형 217"/>
          <p:cNvSpPr/>
          <p:nvPr/>
        </p:nvSpPr>
        <p:spPr>
          <a:xfrm>
            <a:off x="1279525" y="5662613"/>
            <a:ext cx="784225" cy="3175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dirty="0">
                <a:solidFill>
                  <a:srgbClr val="000000"/>
                </a:solidFill>
                <a:ea typeface="돋움" pitchFamily="50" charset="-127"/>
              </a:rPr>
              <a:t>MP/M37</a:t>
            </a:r>
            <a:endParaRPr kumimoji="0" lang="ko-KR" altLang="en-US" dirty="0">
              <a:solidFill>
                <a:srgbClr val="000000"/>
              </a:solidFill>
              <a:ea typeface="돋움" pitchFamily="50" charset="-127"/>
            </a:endParaRPr>
          </a:p>
        </p:txBody>
      </p:sp>
      <p:sp>
        <p:nvSpPr>
          <p:cNvPr id="219" name="직사각형 218"/>
          <p:cNvSpPr/>
          <p:nvPr/>
        </p:nvSpPr>
        <p:spPr>
          <a:xfrm>
            <a:off x="415925" y="2219325"/>
            <a:ext cx="782638" cy="3175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dirty="0">
                <a:solidFill>
                  <a:srgbClr val="000000"/>
                </a:solidFill>
                <a:ea typeface="돋움" pitchFamily="50" charset="-127"/>
              </a:rPr>
              <a:t>MP76</a:t>
            </a:r>
            <a:endParaRPr kumimoji="0" lang="ko-KR" altLang="en-US" dirty="0">
              <a:solidFill>
                <a:srgbClr val="000000"/>
              </a:solidFill>
              <a:ea typeface="돋움" pitchFamily="50" charset="-127"/>
            </a:endParaRPr>
          </a:p>
        </p:txBody>
      </p:sp>
      <p:sp>
        <p:nvSpPr>
          <p:cNvPr id="220" name="직사각형 219"/>
          <p:cNvSpPr/>
          <p:nvPr/>
        </p:nvSpPr>
        <p:spPr>
          <a:xfrm>
            <a:off x="415925" y="2638425"/>
            <a:ext cx="782638" cy="3175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dirty="0">
                <a:solidFill>
                  <a:srgbClr val="000000"/>
                </a:solidFill>
                <a:ea typeface="돋움" pitchFamily="50" charset="-127"/>
              </a:rPr>
              <a:t>MP75</a:t>
            </a:r>
            <a:endParaRPr kumimoji="0" lang="ko-KR" altLang="en-US" dirty="0">
              <a:solidFill>
                <a:srgbClr val="000000"/>
              </a:solidFill>
              <a:ea typeface="돋움" pitchFamily="50" charset="-127"/>
            </a:endParaRPr>
          </a:p>
        </p:txBody>
      </p:sp>
      <p:sp>
        <p:nvSpPr>
          <p:cNvPr id="221" name="직사각형 220"/>
          <p:cNvSpPr/>
          <p:nvPr/>
        </p:nvSpPr>
        <p:spPr>
          <a:xfrm>
            <a:off x="1279525" y="3154363"/>
            <a:ext cx="784225" cy="3175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dirty="0">
                <a:solidFill>
                  <a:srgbClr val="000000"/>
                </a:solidFill>
                <a:ea typeface="돋움" pitchFamily="50" charset="-127"/>
              </a:rPr>
              <a:t>MP67</a:t>
            </a:r>
            <a:endParaRPr kumimoji="0" lang="ko-KR" altLang="en-US" dirty="0">
              <a:solidFill>
                <a:srgbClr val="000000"/>
              </a:solidFill>
              <a:ea typeface="돋움" pitchFamily="50" charset="-127"/>
            </a:endParaRPr>
          </a:p>
        </p:txBody>
      </p:sp>
      <p:sp>
        <p:nvSpPr>
          <p:cNvPr id="222" name="직사각형 221"/>
          <p:cNvSpPr/>
          <p:nvPr/>
        </p:nvSpPr>
        <p:spPr>
          <a:xfrm>
            <a:off x="1279525" y="4718050"/>
            <a:ext cx="784225" cy="3175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dirty="0">
                <a:solidFill>
                  <a:srgbClr val="000000"/>
                </a:solidFill>
                <a:ea typeface="돋움" pitchFamily="50" charset="-127"/>
              </a:rPr>
              <a:t>MP47</a:t>
            </a:r>
            <a:endParaRPr kumimoji="0" lang="ko-KR" altLang="en-US" dirty="0">
              <a:solidFill>
                <a:srgbClr val="000000"/>
              </a:solidFill>
              <a:ea typeface="돋움" pitchFamily="50" charset="-127"/>
            </a:endParaRPr>
          </a:p>
        </p:txBody>
      </p:sp>
      <p:sp>
        <p:nvSpPr>
          <p:cNvPr id="223" name="직사각형 222"/>
          <p:cNvSpPr/>
          <p:nvPr/>
        </p:nvSpPr>
        <p:spPr>
          <a:xfrm>
            <a:off x="1279525" y="5157788"/>
            <a:ext cx="784225" cy="3175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dirty="0">
                <a:solidFill>
                  <a:srgbClr val="000000"/>
                </a:solidFill>
                <a:ea typeface="돋움" pitchFamily="50" charset="-127"/>
              </a:rPr>
              <a:t>M47</a:t>
            </a:r>
            <a:endParaRPr kumimoji="0" lang="ko-KR" altLang="en-US" dirty="0">
              <a:solidFill>
                <a:srgbClr val="000000"/>
              </a:solidFill>
              <a:ea typeface="돋움" pitchFamily="50" charset="-127"/>
            </a:endParaRPr>
          </a:p>
        </p:txBody>
      </p:sp>
      <p:sp>
        <p:nvSpPr>
          <p:cNvPr id="224" name="직사각형 223"/>
          <p:cNvSpPr/>
          <p:nvPr/>
        </p:nvSpPr>
        <p:spPr>
          <a:xfrm>
            <a:off x="415925" y="5662613"/>
            <a:ext cx="782638" cy="3175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dirty="0">
                <a:solidFill>
                  <a:srgbClr val="000000"/>
                </a:solidFill>
                <a:ea typeface="돋움" pitchFamily="50" charset="-127"/>
              </a:rPr>
              <a:t>MP/M35</a:t>
            </a:r>
            <a:endParaRPr kumimoji="0" lang="ko-KR" altLang="en-US" dirty="0">
              <a:solidFill>
                <a:srgbClr val="000000"/>
              </a:solidFill>
              <a:ea typeface="돋움" pitchFamily="50" charset="-127"/>
            </a:endParaRPr>
          </a:p>
        </p:txBody>
      </p:sp>
      <p:sp>
        <p:nvSpPr>
          <p:cNvPr id="225" name="직사각형 224"/>
          <p:cNvSpPr/>
          <p:nvPr/>
        </p:nvSpPr>
        <p:spPr>
          <a:xfrm>
            <a:off x="415925" y="3154363"/>
            <a:ext cx="782638" cy="3175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dirty="0">
                <a:solidFill>
                  <a:srgbClr val="000000"/>
                </a:solidFill>
                <a:ea typeface="돋움" pitchFamily="50" charset="-127"/>
              </a:rPr>
              <a:t>MP65</a:t>
            </a:r>
            <a:endParaRPr kumimoji="0" lang="ko-KR" altLang="en-US" dirty="0">
              <a:solidFill>
                <a:srgbClr val="000000"/>
              </a:solidFill>
              <a:ea typeface="돋움" pitchFamily="50" charset="-127"/>
            </a:endParaRPr>
          </a:p>
        </p:txBody>
      </p:sp>
      <p:sp>
        <p:nvSpPr>
          <p:cNvPr id="226" name="직사각형 225"/>
          <p:cNvSpPr/>
          <p:nvPr/>
        </p:nvSpPr>
        <p:spPr>
          <a:xfrm>
            <a:off x="415925" y="3679825"/>
            <a:ext cx="782638" cy="3175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dirty="0">
                <a:solidFill>
                  <a:srgbClr val="000000"/>
                </a:solidFill>
                <a:ea typeface="돋움" pitchFamily="50" charset="-127"/>
              </a:rPr>
              <a:t>MP56</a:t>
            </a:r>
            <a:endParaRPr kumimoji="0" lang="ko-KR" altLang="en-US" dirty="0">
              <a:solidFill>
                <a:srgbClr val="000000"/>
              </a:solidFill>
              <a:ea typeface="돋움" pitchFamily="50" charset="-127"/>
            </a:endParaRPr>
          </a:p>
        </p:txBody>
      </p:sp>
      <p:sp>
        <p:nvSpPr>
          <p:cNvPr id="227" name="직사각형 226"/>
          <p:cNvSpPr/>
          <p:nvPr/>
        </p:nvSpPr>
        <p:spPr>
          <a:xfrm>
            <a:off x="415925" y="5157788"/>
            <a:ext cx="782638" cy="3175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dirty="0">
                <a:solidFill>
                  <a:srgbClr val="000000"/>
                </a:solidFill>
                <a:ea typeface="돋움" pitchFamily="50" charset="-127"/>
              </a:rPr>
              <a:t>M45</a:t>
            </a:r>
            <a:endParaRPr kumimoji="0" lang="ko-KR" altLang="en-US" dirty="0">
              <a:solidFill>
                <a:srgbClr val="000000"/>
              </a:solidFill>
              <a:ea typeface="돋움" pitchFamily="50" charset="-127"/>
            </a:endParaRPr>
          </a:p>
        </p:txBody>
      </p:sp>
      <p:sp>
        <p:nvSpPr>
          <p:cNvPr id="169295" name="Rectangle 28"/>
          <p:cNvSpPr>
            <a:spLocks noChangeArrowheads="1"/>
          </p:cNvSpPr>
          <p:nvPr/>
        </p:nvSpPr>
        <p:spPr bwMode="auto">
          <a:xfrm>
            <a:off x="2435225" y="1917700"/>
            <a:ext cx="400050" cy="2698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 lIns="54000" anchor="ctr"/>
          <a:lstStyle/>
          <a:p>
            <a:pPr algn="ctr" latinLnBrk="1"/>
            <a:r>
              <a:rPr kumimoji="0" lang="en-US" altLang="ko-KR">
                <a:solidFill>
                  <a:srgbClr val="FFFFFF"/>
                </a:solidFill>
              </a:rPr>
              <a:t>`14</a:t>
            </a:r>
            <a:endParaRPr kumimoji="0" lang="ko-KR" altLang="ko-KR">
              <a:solidFill>
                <a:srgbClr val="FFFFFF"/>
              </a:solidFill>
            </a:endParaRPr>
          </a:p>
        </p:txBody>
      </p:sp>
      <p:sp>
        <p:nvSpPr>
          <p:cNvPr id="169296" name="Rectangle 28"/>
          <p:cNvSpPr>
            <a:spLocks noChangeArrowheads="1"/>
          </p:cNvSpPr>
          <p:nvPr/>
        </p:nvSpPr>
        <p:spPr bwMode="auto">
          <a:xfrm>
            <a:off x="2874963" y="1917700"/>
            <a:ext cx="400050" cy="2698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 lIns="54000" anchor="ctr"/>
          <a:lstStyle/>
          <a:p>
            <a:pPr algn="ctr" latinLnBrk="1"/>
            <a:r>
              <a:rPr kumimoji="0" lang="en-US" altLang="ko-KR">
                <a:solidFill>
                  <a:srgbClr val="FFFFFF"/>
                </a:solidFill>
              </a:rPr>
              <a:t>`15</a:t>
            </a:r>
            <a:endParaRPr kumimoji="0" lang="ko-KR" altLang="ko-KR">
              <a:solidFill>
                <a:srgbClr val="FFFFFF"/>
              </a:solidFill>
            </a:endParaRPr>
          </a:p>
        </p:txBody>
      </p:sp>
      <p:sp>
        <p:nvSpPr>
          <p:cNvPr id="230" name="Rectangle 28"/>
          <p:cNvSpPr>
            <a:spLocks noChangeArrowheads="1"/>
          </p:cNvSpPr>
          <p:nvPr/>
        </p:nvSpPr>
        <p:spPr bwMode="auto">
          <a:xfrm>
            <a:off x="2420938" y="1408113"/>
            <a:ext cx="823912" cy="4270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0" tIns="0" rIns="0" bIns="0" anchor="ctr"/>
          <a:lstStyle/>
          <a:p>
            <a:pPr algn="ctr" defTabSz="1222375" fontAlgn="auto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ko-KR" sz="110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Динамики</a:t>
            </a:r>
            <a:endParaRPr kumimoji="0" lang="en-US" altLang="ko-KR" sz="1100" dirty="0">
              <a:solidFill>
                <a:srgbClr val="000000"/>
              </a:solidFill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169298" name="Rectangle 28"/>
          <p:cNvSpPr>
            <a:spLocks noChangeArrowheads="1"/>
          </p:cNvSpPr>
          <p:nvPr/>
        </p:nvSpPr>
        <p:spPr bwMode="auto">
          <a:xfrm>
            <a:off x="3398838" y="1917700"/>
            <a:ext cx="398462" cy="2698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 lIns="54000" anchor="ctr"/>
          <a:lstStyle/>
          <a:p>
            <a:pPr algn="ctr" latinLnBrk="1"/>
            <a:r>
              <a:rPr kumimoji="0" lang="en-US" altLang="ko-KR">
                <a:solidFill>
                  <a:srgbClr val="FFFFFF"/>
                </a:solidFill>
              </a:rPr>
              <a:t>`14</a:t>
            </a:r>
            <a:endParaRPr kumimoji="0" lang="ko-KR" altLang="ko-KR">
              <a:solidFill>
                <a:srgbClr val="FFFFFF"/>
              </a:solidFill>
            </a:endParaRPr>
          </a:p>
        </p:txBody>
      </p:sp>
      <p:sp>
        <p:nvSpPr>
          <p:cNvPr id="169299" name="Rectangle 28"/>
          <p:cNvSpPr>
            <a:spLocks noChangeArrowheads="1"/>
          </p:cNvSpPr>
          <p:nvPr/>
        </p:nvSpPr>
        <p:spPr bwMode="auto">
          <a:xfrm>
            <a:off x="3843338" y="1917700"/>
            <a:ext cx="400050" cy="2698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 lIns="54000" anchor="ctr"/>
          <a:lstStyle/>
          <a:p>
            <a:pPr algn="ctr" latinLnBrk="1"/>
            <a:r>
              <a:rPr kumimoji="0" lang="en-US" altLang="ko-KR">
                <a:solidFill>
                  <a:srgbClr val="FFFFFF"/>
                </a:solidFill>
              </a:rPr>
              <a:t>`15</a:t>
            </a:r>
            <a:endParaRPr kumimoji="0" lang="ko-KR" altLang="ko-KR">
              <a:solidFill>
                <a:srgbClr val="FFFFFF"/>
              </a:solidFill>
            </a:endParaRPr>
          </a:p>
        </p:txBody>
      </p:sp>
      <p:sp>
        <p:nvSpPr>
          <p:cNvPr id="233" name="Rectangle 28"/>
          <p:cNvSpPr>
            <a:spLocks noChangeArrowheads="1"/>
          </p:cNvSpPr>
          <p:nvPr/>
        </p:nvSpPr>
        <p:spPr bwMode="auto">
          <a:xfrm>
            <a:off x="3368675" y="1408113"/>
            <a:ext cx="838200" cy="4270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0" tIns="0" rIns="0" bIns="0" anchor="ctr"/>
          <a:lstStyle/>
          <a:p>
            <a:pPr algn="ctr" defTabSz="1222375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ko-KR" sz="110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 Калибровка </a:t>
            </a:r>
          </a:p>
          <a:p>
            <a:pPr algn="ctr" defTabSz="1222375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ko-KR" sz="110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цвета</a:t>
            </a:r>
            <a:endParaRPr kumimoji="0" lang="en-US" altLang="ko-KR" sz="1100" dirty="0">
              <a:solidFill>
                <a:srgbClr val="000000"/>
              </a:solidFill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169301" name="Rectangle 28"/>
          <p:cNvSpPr>
            <a:spLocks noChangeArrowheads="1"/>
          </p:cNvSpPr>
          <p:nvPr/>
        </p:nvSpPr>
        <p:spPr bwMode="auto">
          <a:xfrm>
            <a:off x="4333875" y="1917700"/>
            <a:ext cx="400050" cy="2698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 lIns="54000" anchor="ctr"/>
          <a:lstStyle/>
          <a:p>
            <a:pPr algn="ctr" latinLnBrk="1"/>
            <a:r>
              <a:rPr kumimoji="0" lang="en-US" altLang="ko-KR">
                <a:solidFill>
                  <a:srgbClr val="FFFFFF"/>
                </a:solidFill>
              </a:rPr>
              <a:t>`14</a:t>
            </a:r>
            <a:endParaRPr kumimoji="0" lang="ko-KR" altLang="ko-KR">
              <a:solidFill>
                <a:srgbClr val="FFFFFF"/>
              </a:solidFill>
            </a:endParaRPr>
          </a:p>
        </p:txBody>
      </p:sp>
      <p:sp>
        <p:nvSpPr>
          <p:cNvPr id="169302" name="Rectangle 28"/>
          <p:cNvSpPr>
            <a:spLocks noChangeArrowheads="1"/>
          </p:cNvSpPr>
          <p:nvPr/>
        </p:nvSpPr>
        <p:spPr bwMode="auto">
          <a:xfrm>
            <a:off x="4779963" y="1917700"/>
            <a:ext cx="400050" cy="2698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 lIns="54000" anchor="ctr"/>
          <a:lstStyle/>
          <a:p>
            <a:pPr algn="ctr" latinLnBrk="1"/>
            <a:r>
              <a:rPr kumimoji="0" lang="en-US" altLang="ko-KR">
                <a:solidFill>
                  <a:srgbClr val="FFFFFF"/>
                </a:solidFill>
              </a:rPr>
              <a:t>`15</a:t>
            </a:r>
            <a:endParaRPr kumimoji="0" lang="ko-KR" altLang="ko-KR">
              <a:solidFill>
                <a:srgbClr val="FFFFFF"/>
              </a:solidFill>
            </a:endParaRPr>
          </a:p>
        </p:txBody>
      </p:sp>
      <p:sp>
        <p:nvSpPr>
          <p:cNvPr id="236" name="Rectangle 28"/>
          <p:cNvSpPr>
            <a:spLocks noChangeArrowheads="1"/>
          </p:cNvSpPr>
          <p:nvPr/>
        </p:nvSpPr>
        <p:spPr bwMode="auto">
          <a:xfrm>
            <a:off x="4319588" y="1408113"/>
            <a:ext cx="823912" cy="4270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0" tIns="0" rIns="0" bIns="0" anchor="ctr"/>
          <a:lstStyle/>
          <a:p>
            <a:pPr algn="ctr" defTabSz="1222375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Flicker </a:t>
            </a:r>
          </a:p>
          <a:p>
            <a:pPr algn="ctr" defTabSz="1222375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Safe</a:t>
            </a:r>
          </a:p>
        </p:txBody>
      </p:sp>
      <p:sp>
        <p:nvSpPr>
          <p:cNvPr id="169304" name="Rectangle 28"/>
          <p:cNvSpPr>
            <a:spLocks noChangeArrowheads="1"/>
          </p:cNvSpPr>
          <p:nvPr/>
        </p:nvSpPr>
        <p:spPr bwMode="auto">
          <a:xfrm>
            <a:off x="5265738" y="1917700"/>
            <a:ext cx="400050" cy="2698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 lIns="54000" anchor="ctr"/>
          <a:lstStyle/>
          <a:p>
            <a:pPr algn="ctr" latinLnBrk="1"/>
            <a:r>
              <a:rPr kumimoji="0" lang="en-US" altLang="ko-KR">
                <a:solidFill>
                  <a:srgbClr val="FFFFFF"/>
                </a:solidFill>
              </a:rPr>
              <a:t>`14</a:t>
            </a:r>
            <a:endParaRPr kumimoji="0" lang="ko-KR" altLang="ko-KR">
              <a:solidFill>
                <a:srgbClr val="FFFFFF"/>
              </a:solidFill>
            </a:endParaRPr>
          </a:p>
        </p:txBody>
      </p:sp>
      <p:sp>
        <p:nvSpPr>
          <p:cNvPr id="169305" name="Rectangle 28"/>
          <p:cNvSpPr>
            <a:spLocks noChangeArrowheads="1"/>
          </p:cNvSpPr>
          <p:nvPr/>
        </p:nvSpPr>
        <p:spPr bwMode="auto">
          <a:xfrm>
            <a:off x="5711825" y="1917700"/>
            <a:ext cx="400050" cy="2698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 lIns="54000" anchor="ctr"/>
          <a:lstStyle/>
          <a:p>
            <a:pPr algn="ctr" latinLnBrk="1"/>
            <a:r>
              <a:rPr kumimoji="0" lang="en-US" altLang="ko-KR">
                <a:solidFill>
                  <a:srgbClr val="FFFFFF"/>
                </a:solidFill>
              </a:rPr>
              <a:t>`15</a:t>
            </a:r>
            <a:endParaRPr kumimoji="0" lang="ko-KR" altLang="ko-KR">
              <a:solidFill>
                <a:srgbClr val="FFFFFF"/>
              </a:solidFill>
            </a:endParaRPr>
          </a:p>
        </p:txBody>
      </p:sp>
      <p:sp>
        <p:nvSpPr>
          <p:cNvPr id="239" name="Rectangle 28"/>
          <p:cNvSpPr>
            <a:spLocks noChangeArrowheads="1"/>
          </p:cNvSpPr>
          <p:nvPr/>
        </p:nvSpPr>
        <p:spPr bwMode="auto">
          <a:xfrm>
            <a:off x="5251450" y="1408113"/>
            <a:ext cx="823913" cy="4270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0" tIns="0" rIns="0" bIns="0" anchor="ctr"/>
          <a:lstStyle/>
          <a:p>
            <a:pPr algn="ctr" defTabSz="1222375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Reader </a:t>
            </a:r>
          </a:p>
          <a:p>
            <a:pPr algn="ctr" defTabSz="1222375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Mode</a:t>
            </a:r>
          </a:p>
        </p:txBody>
      </p:sp>
      <p:sp>
        <p:nvSpPr>
          <p:cNvPr id="169307" name="TextBox 119"/>
          <p:cNvSpPr txBox="1">
            <a:spLocks noChangeArrowheads="1"/>
          </p:cNvSpPr>
          <p:nvPr/>
        </p:nvSpPr>
        <p:spPr bwMode="auto">
          <a:xfrm>
            <a:off x="2732088" y="2311400"/>
            <a:ext cx="673100" cy="400050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lIns="91381" tIns="45693" rIns="91381" bIns="45693">
            <a:spAutoFit/>
          </a:bodyPr>
          <a:lstStyle/>
          <a:p>
            <a:pPr algn="ctr" latinLnBrk="1"/>
            <a:r>
              <a:rPr kumimoji="0" lang="en-US" altLang="ko-KR" sz="1000" u="sng">
                <a:solidFill>
                  <a:srgbClr val="000000"/>
                </a:solidFill>
              </a:rPr>
              <a:t>5Wx2</a:t>
            </a:r>
          </a:p>
          <a:p>
            <a:pPr algn="ctr" latinLnBrk="1"/>
            <a:r>
              <a:rPr kumimoji="0" lang="en-US" altLang="ko-KR" sz="1000" u="sng">
                <a:solidFill>
                  <a:srgbClr val="000000"/>
                </a:solidFill>
              </a:rPr>
              <a:t>Slim</a:t>
            </a:r>
            <a:endParaRPr kumimoji="0" lang="ko-KR" altLang="en-US" sz="1000" u="sng">
              <a:solidFill>
                <a:srgbClr val="000000"/>
              </a:solidFill>
            </a:endParaRPr>
          </a:p>
        </p:txBody>
      </p:sp>
      <p:cxnSp>
        <p:nvCxnSpPr>
          <p:cNvPr id="169308" name="직선 연결선 75"/>
          <p:cNvCxnSpPr>
            <a:cxnSpLocks noChangeShapeType="1"/>
          </p:cNvCxnSpPr>
          <p:nvPr/>
        </p:nvCxnSpPr>
        <p:spPr bwMode="auto">
          <a:xfrm flipV="1">
            <a:off x="49213" y="6102350"/>
            <a:ext cx="9755187" cy="0"/>
          </a:xfrm>
          <a:prstGeom prst="line">
            <a:avLst/>
          </a:prstGeom>
          <a:noFill/>
          <a:ln w="6350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169309" name="Rectangle 28"/>
          <p:cNvSpPr>
            <a:spLocks noChangeArrowheads="1"/>
          </p:cNvSpPr>
          <p:nvPr/>
        </p:nvSpPr>
        <p:spPr bwMode="auto">
          <a:xfrm>
            <a:off x="6224588" y="1917700"/>
            <a:ext cx="400050" cy="2698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 lIns="54000" anchor="ctr"/>
          <a:lstStyle/>
          <a:p>
            <a:pPr algn="ctr" latinLnBrk="1"/>
            <a:r>
              <a:rPr kumimoji="0" lang="en-US" altLang="ko-KR">
                <a:solidFill>
                  <a:srgbClr val="FFFFFF"/>
                </a:solidFill>
              </a:rPr>
              <a:t>`14</a:t>
            </a:r>
            <a:endParaRPr kumimoji="0" lang="ko-KR" altLang="ko-KR">
              <a:solidFill>
                <a:srgbClr val="FFFFFF"/>
              </a:solidFill>
            </a:endParaRPr>
          </a:p>
        </p:txBody>
      </p:sp>
      <p:sp>
        <p:nvSpPr>
          <p:cNvPr id="169310" name="Rectangle 28"/>
          <p:cNvSpPr>
            <a:spLocks noChangeArrowheads="1"/>
          </p:cNvSpPr>
          <p:nvPr/>
        </p:nvSpPr>
        <p:spPr bwMode="auto">
          <a:xfrm>
            <a:off x="6651625" y="1917700"/>
            <a:ext cx="400050" cy="2698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 lIns="54000" anchor="ctr"/>
          <a:lstStyle/>
          <a:p>
            <a:pPr algn="ctr" latinLnBrk="1"/>
            <a:r>
              <a:rPr kumimoji="0" lang="en-US" altLang="ko-KR">
                <a:solidFill>
                  <a:srgbClr val="FFFFFF"/>
                </a:solidFill>
              </a:rPr>
              <a:t>`15</a:t>
            </a:r>
            <a:endParaRPr kumimoji="0" lang="ko-KR" altLang="ko-KR">
              <a:solidFill>
                <a:srgbClr val="FFFFFF"/>
              </a:solidFill>
            </a:endParaRPr>
          </a:p>
        </p:txBody>
      </p:sp>
      <p:sp>
        <p:nvSpPr>
          <p:cNvPr id="244" name="Rectangle 28"/>
          <p:cNvSpPr>
            <a:spLocks noChangeArrowheads="1"/>
          </p:cNvSpPr>
          <p:nvPr/>
        </p:nvSpPr>
        <p:spPr bwMode="auto">
          <a:xfrm>
            <a:off x="6210300" y="1408113"/>
            <a:ext cx="822325" cy="4270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0" tIns="0" rIns="0" bIns="0" anchor="ctr"/>
          <a:lstStyle/>
          <a:p>
            <a:pPr algn="ctr" defTabSz="1222375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Screen </a:t>
            </a:r>
          </a:p>
          <a:p>
            <a:pPr algn="ctr" defTabSz="1222375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Split</a:t>
            </a:r>
          </a:p>
        </p:txBody>
      </p:sp>
      <p:sp>
        <p:nvSpPr>
          <p:cNvPr id="169312" name="AutoShape 299" descr="어두운 상향 대각선"/>
          <p:cNvSpPr>
            <a:spLocks noChangeArrowheads="1"/>
          </p:cNvSpPr>
          <p:nvPr/>
        </p:nvSpPr>
        <p:spPr bwMode="auto">
          <a:xfrm rot="5400000">
            <a:off x="6650832" y="5599906"/>
            <a:ext cx="387350" cy="373063"/>
          </a:xfrm>
          <a:prstGeom prst="homePlate">
            <a:avLst>
              <a:gd name="adj" fmla="val 16901"/>
            </a:avLst>
          </a:prstGeom>
          <a:gradFill rotWithShape="1">
            <a:gsLst>
              <a:gs pos="0">
                <a:srgbClr val="94777B"/>
              </a:gs>
              <a:gs pos="52000">
                <a:srgbClr val="FBD1D7"/>
              </a:gs>
              <a:gs pos="100000">
                <a:srgbClr val="FECED5"/>
              </a:gs>
            </a:gsLst>
            <a:lin ang="5400000" scaled="1"/>
          </a:gradFill>
          <a:ln w="3175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endParaRPr kumimoji="0" lang="ko-KR" altLang="en-US" sz="1100" b="0">
              <a:solidFill>
                <a:srgbClr val="000000"/>
              </a:solidFill>
            </a:endParaRPr>
          </a:p>
        </p:txBody>
      </p:sp>
      <p:cxnSp>
        <p:nvCxnSpPr>
          <p:cNvPr id="169313" name="직선 연결선 75"/>
          <p:cNvCxnSpPr>
            <a:cxnSpLocks noChangeShapeType="1"/>
          </p:cNvCxnSpPr>
          <p:nvPr/>
        </p:nvCxnSpPr>
        <p:spPr bwMode="auto">
          <a:xfrm flipV="1">
            <a:off x="49213" y="3068638"/>
            <a:ext cx="9755187" cy="0"/>
          </a:xfrm>
          <a:prstGeom prst="line">
            <a:avLst/>
          </a:prstGeom>
          <a:noFill/>
          <a:ln w="6350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169314" name="AutoShape 299" descr="어두운 상향 대각선"/>
          <p:cNvSpPr>
            <a:spLocks noChangeArrowheads="1"/>
          </p:cNvSpPr>
          <p:nvPr/>
        </p:nvSpPr>
        <p:spPr bwMode="auto">
          <a:xfrm rot="5400000">
            <a:off x="2701925" y="2403476"/>
            <a:ext cx="731837" cy="373062"/>
          </a:xfrm>
          <a:prstGeom prst="homePlate">
            <a:avLst>
              <a:gd name="adj" fmla="val 16911"/>
            </a:avLst>
          </a:prstGeom>
          <a:gradFill rotWithShape="1">
            <a:gsLst>
              <a:gs pos="0">
                <a:srgbClr val="94777B"/>
              </a:gs>
              <a:gs pos="52000">
                <a:srgbClr val="FBD1D7"/>
              </a:gs>
              <a:gs pos="100000">
                <a:srgbClr val="FECED5"/>
              </a:gs>
            </a:gsLst>
            <a:lin ang="5400000" scaled="1"/>
          </a:gradFill>
          <a:ln w="3175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endParaRPr kumimoji="0" lang="ko-KR" altLang="en-US" sz="1100" b="0">
              <a:solidFill>
                <a:srgbClr val="000000"/>
              </a:solidFill>
            </a:endParaRPr>
          </a:p>
        </p:txBody>
      </p:sp>
      <p:sp>
        <p:nvSpPr>
          <p:cNvPr id="169315" name="AutoShape 299" descr="어두운 상향 대각선"/>
          <p:cNvSpPr>
            <a:spLocks noChangeArrowheads="1"/>
          </p:cNvSpPr>
          <p:nvPr/>
        </p:nvSpPr>
        <p:spPr bwMode="auto">
          <a:xfrm rot="5400000">
            <a:off x="2268538" y="2403475"/>
            <a:ext cx="731837" cy="373063"/>
          </a:xfrm>
          <a:prstGeom prst="homePlate">
            <a:avLst>
              <a:gd name="adj" fmla="val 16911"/>
            </a:avLst>
          </a:prstGeom>
          <a:gradFill rotWithShape="1">
            <a:gsLst>
              <a:gs pos="0">
                <a:srgbClr val="DDDDDD"/>
              </a:gs>
              <a:gs pos="50000">
                <a:srgbClr val="FFFFFF"/>
              </a:gs>
              <a:gs pos="100000">
                <a:srgbClr val="DDDDDD"/>
              </a:gs>
            </a:gsLst>
            <a:lin ang="5400000" scaled="1"/>
          </a:gradFill>
          <a:ln w="3175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endParaRPr kumimoji="0" lang="ko-KR" altLang="en-US" sz="1100" b="0">
              <a:solidFill>
                <a:srgbClr val="000000"/>
              </a:solidFill>
            </a:endParaRPr>
          </a:p>
        </p:txBody>
      </p:sp>
      <p:sp>
        <p:nvSpPr>
          <p:cNvPr id="169316" name="TextBox 119"/>
          <p:cNvSpPr txBox="1">
            <a:spLocks noChangeArrowheads="1"/>
          </p:cNvSpPr>
          <p:nvPr/>
        </p:nvSpPr>
        <p:spPr bwMode="auto">
          <a:xfrm>
            <a:off x="2784475" y="2330450"/>
            <a:ext cx="600075" cy="400050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lIns="91381" tIns="45693" rIns="91381" bIns="45693">
            <a:spAutoFit/>
          </a:bodyPr>
          <a:lstStyle/>
          <a:p>
            <a:pPr algn="ctr" latinLnBrk="1"/>
            <a:r>
              <a:rPr kumimoji="0" lang="en-US" altLang="ko-KR" sz="1000" u="sng">
                <a:solidFill>
                  <a:srgbClr val="000000"/>
                </a:solidFill>
              </a:rPr>
              <a:t>5Wx2</a:t>
            </a:r>
          </a:p>
          <a:p>
            <a:pPr algn="ctr" latinLnBrk="1"/>
            <a:r>
              <a:rPr kumimoji="0" lang="en-US" altLang="ko-KR" sz="1000" u="sng">
                <a:solidFill>
                  <a:srgbClr val="000000"/>
                </a:solidFill>
              </a:rPr>
              <a:t>Slim</a:t>
            </a:r>
            <a:endParaRPr kumimoji="0" lang="ko-KR" altLang="en-US" sz="1000" u="sng">
              <a:solidFill>
                <a:srgbClr val="000000"/>
              </a:solidFill>
            </a:endParaRPr>
          </a:p>
        </p:txBody>
      </p:sp>
      <p:cxnSp>
        <p:nvCxnSpPr>
          <p:cNvPr id="169317" name="직선 연결선 75"/>
          <p:cNvCxnSpPr>
            <a:cxnSpLocks noChangeShapeType="1"/>
          </p:cNvCxnSpPr>
          <p:nvPr/>
        </p:nvCxnSpPr>
        <p:spPr bwMode="auto">
          <a:xfrm flipV="1">
            <a:off x="49213" y="4640263"/>
            <a:ext cx="9755187" cy="0"/>
          </a:xfrm>
          <a:prstGeom prst="line">
            <a:avLst/>
          </a:prstGeom>
          <a:noFill/>
          <a:ln w="6350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169318" name="Rectangle 28"/>
          <p:cNvSpPr>
            <a:spLocks noChangeArrowheads="1"/>
          </p:cNvSpPr>
          <p:nvPr/>
        </p:nvSpPr>
        <p:spPr bwMode="auto">
          <a:xfrm>
            <a:off x="7442200" y="1917700"/>
            <a:ext cx="636588" cy="269875"/>
          </a:xfrm>
          <a:prstGeom prst="rect">
            <a:avLst/>
          </a:prstGeom>
          <a:solidFill>
            <a:srgbClr val="C00000"/>
          </a:solidFill>
          <a:ln w="9525" algn="ctr">
            <a:noFill/>
            <a:miter lim="800000"/>
            <a:headEnd/>
            <a:tailEnd/>
          </a:ln>
        </p:spPr>
        <p:txBody>
          <a:bodyPr wrap="none" lIns="54000" anchor="ctr"/>
          <a:lstStyle/>
          <a:p>
            <a:pPr algn="ctr" latinLnBrk="1"/>
            <a:r>
              <a:rPr kumimoji="0" lang="en-US" altLang="ko-KR">
                <a:solidFill>
                  <a:srgbClr val="FFFFFF"/>
                </a:solidFill>
              </a:rPr>
              <a:t>`15 New</a:t>
            </a:r>
            <a:endParaRPr kumimoji="0" lang="ko-KR" altLang="ko-KR">
              <a:solidFill>
                <a:srgbClr val="FFFFFF"/>
              </a:solidFill>
            </a:endParaRPr>
          </a:p>
        </p:txBody>
      </p:sp>
      <p:sp>
        <p:nvSpPr>
          <p:cNvPr id="253" name="Rectangle 28"/>
          <p:cNvSpPr>
            <a:spLocks noChangeArrowheads="1"/>
          </p:cNvSpPr>
          <p:nvPr/>
        </p:nvSpPr>
        <p:spPr bwMode="auto">
          <a:xfrm>
            <a:off x="7256463" y="1408113"/>
            <a:ext cx="865187" cy="4270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0" tIns="0" rIns="0" bIns="0" anchor="ctr"/>
          <a:lstStyle/>
          <a:p>
            <a:pPr algn="ctr" defTabSz="1222375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ko-KR" sz="1100" dirty="0" err="1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Клонирова</a:t>
            </a:r>
            <a:r>
              <a:rPr kumimoji="0" lang="ru-RU" altLang="ko-KR" sz="110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-</a:t>
            </a:r>
          </a:p>
          <a:p>
            <a:pPr algn="ctr" defTabSz="1222375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ko-KR" sz="1100" dirty="0" err="1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ние</a:t>
            </a:r>
            <a:r>
              <a:rPr kumimoji="0" lang="ru-RU" altLang="ko-KR" sz="110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 цвета</a:t>
            </a:r>
            <a:endParaRPr kumimoji="0" lang="en-US" altLang="ko-KR" sz="1100" dirty="0">
              <a:solidFill>
                <a:srgbClr val="000000"/>
              </a:solidFill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169320" name="AutoShape 299" descr="어두운 상향 대각선"/>
          <p:cNvSpPr>
            <a:spLocks noChangeArrowheads="1"/>
          </p:cNvSpPr>
          <p:nvPr/>
        </p:nvSpPr>
        <p:spPr bwMode="auto">
          <a:xfrm rot="5400000">
            <a:off x="6573838" y="3113088"/>
            <a:ext cx="2373312" cy="595312"/>
          </a:xfrm>
          <a:prstGeom prst="homePlate">
            <a:avLst>
              <a:gd name="adj" fmla="val 16943"/>
            </a:avLst>
          </a:prstGeom>
          <a:gradFill rotWithShape="1">
            <a:gsLst>
              <a:gs pos="0">
                <a:srgbClr val="94777B"/>
              </a:gs>
              <a:gs pos="52000">
                <a:srgbClr val="FBD1D7"/>
              </a:gs>
              <a:gs pos="100000">
                <a:srgbClr val="FECED5"/>
              </a:gs>
            </a:gsLst>
            <a:lin ang="5400000" scaled="1"/>
          </a:gradFill>
          <a:ln w="3175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endParaRPr kumimoji="0" lang="ko-KR" altLang="en-US" sz="1100" b="0">
              <a:solidFill>
                <a:srgbClr val="000000"/>
              </a:solidFill>
            </a:endParaRPr>
          </a:p>
        </p:txBody>
      </p:sp>
      <p:sp>
        <p:nvSpPr>
          <p:cNvPr id="169321" name="Rectangle 28"/>
          <p:cNvSpPr>
            <a:spLocks noChangeArrowheads="1"/>
          </p:cNvSpPr>
          <p:nvPr/>
        </p:nvSpPr>
        <p:spPr bwMode="auto">
          <a:xfrm>
            <a:off x="8247063" y="1917700"/>
            <a:ext cx="635000" cy="269875"/>
          </a:xfrm>
          <a:prstGeom prst="rect">
            <a:avLst/>
          </a:prstGeom>
          <a:solidFill>
            <a:srgbClr val="C00000"/>
          </a:solidFill>
          <a:ln w="9525" algn="ctr">
            <a:noFill/>
            <a:miter lim="800000"/>
            <a:headEnd/>
            <a:tailEnd/>
          </a:ln>
        </p:spPr>
        <p:txBody>
          <a:bodyPr wrap="none" lIns="54000" anchor="ctr"/>
          <a:lstStyle/>
          <a:p>
            <a:pPr algn="ctr" latinLnBrk="1"/>
            <a:r>
              <a:rPr kumimoji="0" lang="en-US" altLang="ko-KR">
                <a:solidFill>
                  <a:srgbClr val="FFFFFF"/>
                </a:solidFill>
              </a:rPr>
              <a:t>`15 New</a:t>
            </a:r>
            <a:endParaRPr kumimoji="0" lang="ko-KR" altLang="ko-KR">
              <a:solidFill>
                <a:srgbClr val="FFFFFF"/>
              </a:solidFill>
            </a:endParaRPr>
          </a:p>
        </p:txBody>
      </p:sp>
      <p:sp>
        <p:nvSpPr>
          <p:cNvPr id="256" name="Rectangle 28"/>
          <p:cNvSpPr>
            <a:spLocks noChangeArrowheads="1"/>
          </p:cNvSpPr>
          <p:nvPr/>
        </p:nvSpPr>
        <p:spPr bwMode="auto">
          <a:xfrm>
            <a:off x="8215313" y="1408113"/>
            <a:ext cx="698500" cy="4270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0" tIns="0" rIns="0" bIns="0" anchor="ctr"/>
          <a:lstStyle/>
          <a:p>
            <a:pPr algn="ctr" defTabSz="1222375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Color </a:t>
            </a:r>
          </a:p>
          <a:p>
            <a:pPr algn="ctr" defTabSz="1222375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Wizard</a:t>
            </a:r>
          </a:p>
        </p:txBody>
      </p:sp>
      <p:sp>
        <p:nvSpPr>
          <p:cNvPr id="169323" name="AutoShape 299" descr="어두운 상향 대각선"/>
          <p:cNvSpPr>
            <a:spLocks noChangeArrowheads="1"/>
          </p:cNvSpPr>
          <p:nvPr/>
        </p:nvSpPr>
        <p:spPr bwMode="auto">
          <a:xfrm rot="5400000">
            <a:off x="6629400" y="3860801"/>
            <a:ext cx="3868737" cy="595312"/>
          </a:xfrm>
          <a:prstGeom prst="homePlate">
            <a:avLst>
              <a:gd name="adj" fmla="val 16939"/>
            </a:avLst>
          </a:prstGeom>
          <a:gradFill rotWithShape="1">
            <a:gsLst>
              <a:gs pos="0">
                <a:srgbClr val="94777B"/>
              </a:gs>
              <a:gs pos="52000">
                <a:srgbClr val="FBD1D7"/>
              </a:gs>
              <a:gs pos="100000">
                <a:srgbClr val="FECED5"/>
              </a:gs>
            </a:gsLst>
            <a:lin ang="5400000" scaled="1"/>
          </a:gradFill>
          <a:ln w="3175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endParaRPr kumimoji="0" lang="ko-KR" altLang="en-US" sz="1100" b="0">
              <a:solidFill>
                <a:srgbClr val="000000"/>
              </a:solidFill>
            </a:endParaRPr>
          </a:p>
        </p:txBody>
      </p:sp>
      <p:sp>
        <p:nvSpPr>
          <p:cNvPr id="169324" name="AutoShape 299" descr="어두운 상향 대각선"/>
          <p:cNvSpPr>
            <a:spLocks noChangeArrowheads="1"/>
          </p:cNvSpPr>
          <p:nvPr/>
        </p:nvSpPr>
        <p:spPr bwMode="auto">
          <a:xfrm rot="5400000">
            <a:off x="3113088" y="2962275"/>
            <a:ext cx="1847850" cy="371475"/>
          </a:xfrm>
          <a:prstGeom prst="homePlate">
            <a:avLst>
              <a:gd name="adj" fmla="val 16973"/>
            </a:avLst>
          </a:prstGeom>
          <a:gradFill rotWithShape="1">
            <a:gsLst>
              <a:gs pos="0">
                <a:srgbClr val="94777B"/>
              </a:gs>
              <a:gs pos="52000">
                <a:srgbClr val="FBD1D7"/>
              </a:gs>
              <a:gs pos="100000">
                <a:srgbClr val="FECED5"/>
              </a:gs>
            </a:gsLst>
            <a:lin ang="5400000" scaled="1"/>
          </a:gradFill>
          <a:ln w="3175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endParaRPr kumimoji="0" lang="ko-KR" altLang="en-US" sz="1100" b="0">
              <a:solidFill>
                <a:srgbClr val="000000"/>
              </a:solidFill>
            </a:endParaRPr>
          </a:p>
        </p:txBody>
      </p:sp>
      <p:sp>
        <p:nvSpPr>
          <p:cNvPr id="169325" name="AutoShape 299" descr="어두운 상향 대각선"/>
          <p:cNvSpPr>
            <a:spLocks noChangeArrowheads="1"/>
          </p:cNvSpPr>
          <p:nvPr/>
        </p:nvSpPr>
        <p:spPr bwMode="auto">
          <a:xfrm rot="5400000">
            <a:off x="2673351" y="2962275"/>
            <a:ext cx="1847850" cy="371475"/>
          </a:xfrm>
          <a:prstGeom prst="homePlate">
            <a:avLst>
              <a:gd name="adj" fmla="val 16973"/>
            </a:avLst>
          </a:prstGeom>
          <a:gradFill rotWithShape="1">
            <a:gsLst>
              <a:gs pos="0">
                <a:srgbClr val="DDDDDD"/>
              </a:gs>
              <a:gs pos="50000">
                <a:srgbClr val="FFFFFF"/>
              </a:gs>
              <a:gs pos="100000">
                <a:srgbClr val="DDDDDD"/>
              </a:gs>
            </a:gsLst>
            <a:lin ang="5400000" scaled="1"/>
          </a:gradFill>
          <a:ln w="3175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endParaRPr kumimoji="0" lang="ko-KR" altLang="en-US" sz="1100" b="0">
              <a:solidFill>
                <a:srgbClr val="000000"/>
              </a:solidFill>
            </a:endParaRPr>
          </a:p>
        </p:txBody>
      </p:sp>
      <p:sp>
        <p:nvSpPr>
          <p:cNvPr id="169326" name="AutoShape 299" descr="어두운 상향 대각선"/>
          <p:cNvSpPr>
            <a:spLocks noChangeArrowheads="1"/>
          </p:cNvSpPr>
          <p:nvPr/>
        </p:nvSpPr>
        <p:spPr bwMode="auto">
          <a:xfrm rot="5400000">
            <a:off x="3038475" y="3971926"/>
            <a:ext cx="3868737" cy="373062"/>
          </a:xfrm>
          <a:prstGeom prst="homePlate">
            <a:avLst>
              <a:gd name="adj" fmla="val 16900"/>
            </a:avLst>
          </a:prstGeom>
          <a:gradFill rotWithShape="1">
            <a:gsLst>
              <a:gs pos="0">
                <a:srgbClr val="94777B"/>
              </a:gs>
              <a:gs pos="52000">
                <a:srgbClr val="FBD1D7"/>
              </a:gs>
              <a:gs pos="100000">
                <a:srgbClr val="FECED5"/>
              </a:gs>
            </a:gsLst>
            <a:lin ang="5400000" scaled="1"/>
          </a:gradFill>
          <a:ln w="3175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endParaRPr kumimoji="0" lang="ko-KR" altLang="en-US" sz="1100" b="0">
              <a:solidFill>
                <a:srgbClr val="000000"/>
              </a:solidFill>
            </a:endParaRPr>
          </a:p>
        </p:txBody>
      </p:sp>
      <p:sp>
        <p:nvSpPr>
          <p:cNvPr id="169327" name="AutoShape 299" descr="어두운 상향 대각선"/>
          <p:cNvSpPr>
            <a:spLocks noChangeArrowheads="1"/>
          </p:cNvSpPr>
          <p:nvPr/>
        </p:nvSpPr>
        <p:spPr bwMode="auto">
          <a:xfrm rot="5400000">
            <a:off x="2598738" y="3971925"/>
            <a:ext cx="3868737" cy="373063"/>
          </a:xfrm>
          <a:prstGeom prst="homePlate">
            <a:avLst>
              <a:gd name="adj" fmla="val 16900"/>
            </a:avLst>
          </a:prstGeom>
          <a:gradFill rotWithShape="1">
            <a:gsLst>
              <a:gs pos="0">
                <a:srgbClr val="DDDDDD"/>
              </a:gs>
              <a:gs pos="50000">
                <a:srgbClr val="FFFFFF"/>
              </a:gs>
              <a:gs pos="100000">
                <a:srgbClr val="DDDDDD"/>
              </a:gs>
            </a:gsLst>
            <a:lin ang="5400000" scaled="1"/>
          </a:gradFill>
          <a:ln w="3175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endParaRPr kumimoji="0" lang="ko-KR" altLang="en-US" sz="1100" b="0">
              <a:solidFill>
                <a:srgbClr val="000000"/>
              </a:solidFill>
            </a:endParaRPr>
          </a:p>
        </p:txBody>
      </p:sp>
      <p:sp>
        <p:nvSpPr>
          <p:cNvPr id="169328" name="AutoShape 299" descr="어두운 상향 대각선"/>
          <p:cNvSpPr>
            <a:spLocks noChangeArrowheads="1"/>
          </p:cNvSpPr>
          <p:nvPr/>
        </p:nvSpPr>
        <p:spPr bwMode="auto">
          <a:xfrm rot="5400000">
            <a:off x="3970338" y="3971925"/>
            <a:ext cx="3868737" cy="373063"/>
          </a:xfrm>
          <a:prstGeom prst="homePlate">
            <a:avLst>
              <a:gd name="adj" fmla="val 16900"/>
            </a:avLst>
          </a:prstGeom>
          <a:gradFill rotWithShape="1">
            <a:gsLst>
              <a:gs pos="0">
                <a:srgbClr val="94777B"/>
              </a:gs>
              <a:gs pos="52000">
                <a:srgbClr val="FBD1D7"/>
              </a:gs>
              <a:gs pos="100000">
                <a:srgbClr val="FECED5"/>
              </a:gs>
            </a:gsLst>
            <a:lin ang="5400000" scaled="1"/>
          </a:gradFill>
          <a:ln w="3175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endParaRPr kumimoji="0" lang="ko-KR" altLang="en-US" sz="1100" b="0">
              <a:solidFill>
                <a:srgbClr val="000000"/>
              </a:solidFill>
            </a:endParaRPr>
          </a:p>
        </p:txBody>
      </p:sp>
      <p:sp>
        <p:nvSpPr>
          <p:cNvPr id="169329" name="AutoShape 299" descr="어두운 상향 대각선"/>
          <p:cNvSpPr>
            <a:spLocks noChangeArrowheads="1"/>
          </p:cNvSpPr>
          <p:nvPr/>
        </p:nvSpPr>
        <p:spPr bwMode="auto">
          <a:xfrm rot="5400000">
            <a:off x="3530600" y="3971926"/>
            <a:ext cx="3868737" cy="373062"/>
          </a:xfrm>
          <a:prstGeom prst="homePlate">
            <a:avLst>
              <a:gd name="adj" fmla="val 16900"/>
            </a:avLst>
          </a:prstGeom>
          <a:gradFill rotWithShape="1">
            <a:gsLst>
              <a:gs pos="0">
                <a:srgbClr val="DDDDDD"/>
              </a:gs>
              <a:gs pos="50000">
                <a:srgbClr val="FFFFFF"/>
              </a:gs>
              <a:gs pos="100000">
                <a:srgbClr val="DDDDDD"/>
              </a:gs>
            </a:gsLst>
            <a:lin ang="5400000" scaled="1"/>
          </a:gradFill>
          <a:ln w="3175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endParaRPr kumimoji="0" lang="ko-KR" altLang="en-US" sz="1100" b="0">
              <a:solidFill>
                <a:srgbClr val="000000"/>
              </a:solidFill>
            </a:endParaRPr>
          </a:p>
        </p:txBody>
      </p:sp>
      <p:sp>
        <p:nvSpPr>
          <p:cNvPr id="169330" name="AutoShape 299" descr="어두운 상향 대각선"/>
          <p:cNvSpPr>
            <a:spLocks noChangeArrowheads="1"/>
          </p:cNvSpPr>
          <p:nvPr/>
        </p:nvSpPr>
        <p:spPr bwMode="auto">
          <a:xfrm rot="5400000">
            <a:off x="4489450" y="3971926"/>
            <a:ext cx="3868737" cy="373062"/>
          </a:xfrm>
          <a:prstGeom prst="homePlate">
            <a:avLst>
              <a:gd name="adj" fmla="val 16900"/>
            </a:avLst>
          </a:prstGeom>
          <a:gradFill rotWithShape="1">
            <a:gsLst>
              <a:gs pos="0">
                <a:srgbClr val="DDDDDD"/>
              </a:gs>
              <a:gs pos="50000">
                <a:srgbClr val="FFFFFF"/>
              </a:gs>
              <a:gs pos="100000">
                <a:srgbClr val="DDDDDD"/>
              </a:gs>
            </a:gsLst>
            <a:lin ang="5400000" scaled="1"/>
          </a:gradFill>
          <a:ln w="3175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endParaRPr kumimoji="0" lang="ko-KR" altLang="en-US" sz="1100" b="0">
              <a:solidFill>
                <a:srgbClr val="000000"/>
              </a:solidFill>
            </a:endParaRPr>
          </a:p>
        </p:txBody>
      </p:sp>
      <p:sp>
        <p:nvSpPr>
          <p:cNvPr id="169331" name="AutoShape 299" descr="어두운 상향 대각선"/>
          <p:cNvSpPr>
            <a:spLocks noChangeArrowheads="1"/>
          </p:cNvSpPr>
          <p:nvPr/>
        </p:nvSpPr>
        <p:spPr bwMode="auto">
          <a:xfrm rot="5400000">
            <a:off x="5218907" y="3663156"/>
            <a:ext cx="3251200" cy="373063"/>
          </a:xfrm>
          <a:prstGeom prst="homePlate">
            <a:avLst>
              <a:gd name="adj" fmla="val 16905"/>
            </a:avLst>
          </a:prstGeom>
          <a:gradFill rotWithShape="1">
            <a:gsLst>
              <a:gs pos="0">
                <a:srgbClr val="94777B"/>
              </a:gs>
              <a:gs pos="52000">
                <a:srgbClr val="FBD1D7"/>
              </a:gs>
              <a:gs pos="100000">
                <a:srgbClr val="FECED5"/>
              </a:gs>
            </a:gsLst>
            <a:lin ang="5400000" scaled="1"/>
          </a:gradFill>
          <a:ln w="3175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endParaRPr kumimoji="0" lang="ko-KR" altLang="en-US" sz="1100" b="0">
              <a:solidFill>
                <a:srgbClr val="000000"/>
              </a:solidFill>
            </a:endParaRPr>
          </a:p>
        </p:txBody>
      </p:sp>
      <p:sp>
        <p:nvSpPr>
          <p:cNvPr id="169332" name="TextBox 119"/>
          <p:cNvSpPr txBox="1">
            <a:spLocks noChangeArrowheads="1"/>
          </p:cNvSpPr>
          <p:nvPr/>
        </p:nvSpPr>
        <p:spPr bwMode="auto">
          <a:xfrm>
            <a:off x="6545263" y="3457575"/>
            <a:ext cx="673100" cy="400050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lIns="91381" tIns="45693" rIns="91381" bIns="45693">
            <a:spAutoFit/>
          </a:bodyPr>
          <a:lstStyle/>
          <a:p>
            <a:pPr algn="ctr" latinLnBrk="1"/>
            <a:r>
              <a:rPr kumimoji="0" lang="en-US" altLang="ko-KR" sz="1000" u="sng">
                <a:solidFill>
                  <a:srgbClr val="000000"/>
                </a:solidFill>
              </a:rPr>
              <a:t>Screen</a:t>
            </a:r>
          </a:p>
          <a:p>
            <a:pPr algn="ctr" latinLnBrk="1"/>
            <a:r>
              <a:rPr kumimoji="0" lang="en-US" altLang="ko-KR" sz="1000" u="sng">
                <a:solidFill>
                  <a:srgbClr val="000000"/>
                </a:solidFill>
              </a:rPr>
              <a:t> Split</a:t>
            </a:r>
            <a:endParaRPr kumimoji="0" lang="ko-KR" altLang="en-US" sz="1000" u="sng">
              <a:solidFill>
                <a:srgbClr val="000000"/>
              </a:solidFill>
            </a:endParaRPr>
          </a:p>
        </p:txBody>
      </p:sp>
      <p:sp>
        <p:nvSpPr>
          <p:cNvPr id="169333" name="TextBox 119"/>
          <p:cNvSpPr txBox="1">
            <a:spLocks noChangeArrowheads="1"/>
          </p:cNvSpPr>
          <p:nvPr/>
        </p:nvSpPr>
        <p:spPr bwMode="auto">
          <a:xfrm>
            <a:off x="6010275" y="3232150"/>
            <a:ext cx="741363" cy="552450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lIns="91381" tIns="45693" rIns="91381" bIns="45693">
            <a:spAutoFit/>
          </a:bodyPr>
          <a:lstStyle/>
          <a:p>
            <a:pPr algn="ctr" latinLnBrk="1"/>
            <a:r>
              <a:rPr kumimoji="0" lang="en-US" altLang="ko-KR" sz="1000" u="sng">
                <a:solidFill>
                  <a:srgbClr val="000000"/>
                </a:solidFill>
              </a:rPr>
              <a:t>Dual</a:t>
            </a:r>
          </a:p>
          <a:p>
            <a:pPr algn="ctr" latinLnBrk="1"/>
            <a:r>
              <a:rPr kumimoji="0" lang="en-US" altLang="ko-KR" sz="1000" u="sng">
                <a:solidFill>
                  <a:srgbClr val="000000"/>
                </a:solidFill>
              </a:rPr>
              <a:t>Smart</a:t>
            </a:r>
          </a:p>
          <a:p>
            <a:pPr algn="ctr" latinLnBrk="1"/>
            <a:r>
              <a:rPr kumimoji="0" lang="en-US" altLang="ko-KR" sz="1000" u="sng">
                <a:solidFill>
                  <a:srgbClr val="000000"/>
                </a:solidFill>
              </a:rPr>
              <a:t>Solution</a:t>
            </a:r>
            <a:endParaRPr kumimoji="0" lang="ko-KR" altLang="en-US" sz="1000" u="sng">
              <a:solidFill>
                <a:srgbClr val="000000"/>
              </a:solidFill>
            </a:endParaRPr>
          </a:p>
        </p:txBody>
      </p:sp>
      <p:sp>
        <p:nvSpPr>
          <p:cNvPr id="169334" name="TextBox 119"/>
          <p:cNvSpPr txBox="1">
            <a:spLocks noChangeArrowheads="1"/>
          </p:cNvSpPr>
          <p:nvPr/>
        </p:nvSpPr>
        <p:spPr bwMode="auto">
          <a:xfrm>
            <a:off x="2357438" y="2387600"/>
            <a:ext cx="600075" cy="246063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lIns="91381" tIns="45693" rIns="91381" bIns="45693">
            <a:spAutoFit/>
          </a:bodyPr>
          <a:lstStyle/>
          <a:p>
            <a:pPr algn="ctr" latinLnBrk="1"/>
            <a:r>
              <a:rPr kumimoji="0" lang="en-US" altLang="ko-KR" sz="1000" u="sng">
                <a:solidFill>
                  <a:srgbClr val="000000"/>
                </a:solidFill>
              </a:rPr>
              <a:t>5Wx2</a:t>
            </a:r>
            <a:endParaRPr kumimoji="0" lang="ko-KR" altLang="en-US" sz="1000" u="sng">
              <a:solidFill>
                <a:srgbClr val="000000"/>
              </a:solidFill>
            </a:endParaRPr>
          </a:p>
        </p:txBody>
      </p:sp>
      <p:sp>
        <p:nvSpPr>
          <p:cNvPr id="274" name="직사각형 273"/>
          <p:cNvSpPr/>
          <p:nvPr/>
        </p:nvSpPr>
        <p:spPr>
          <a:xfrm>
            <a:off x="1279525" y="4241800"/>
            <a:ext cx="784225" cy="3175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dirty="0">
                <a:solidFill>
                  <a:srgbClr val="000000"/>
                </a:solidFill>
                <a:ea typeface="돋움" pitchFamily="50" charset="-127"/>
              </a:rPr>
              <a:t>MP57</a:t>
            </a:r>
            <a:endParaRPr kumimoji="0" lang="ko-KR" altLang="en-US" dirty="0">
              <a:solidFill>
                <a:srgbClr val="000000"/>
              </a:solidFill>
              <a:ea typeface="돋움" pitchFamily="50" charset="-127"/>
            </a:endParaRPr>
          </a:p>
        </p:txBody>
      </p:sp>
      <p:sp>
        <p:nvSpPr>
          <p:cNvPr id="275" name="직사각형 274"/>
          <p:cNvSpPr/>
          <p:nvPr/>
        </p:nvSpPr>
        <p:spPr>
          <a:xfrm>
            <a:off x="415925" y="4241800"/>
            <a:ext cx="782638" cy="3175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dirty="0">
                <a:solidFill>
                  <a:srgbClr val="000000"/>
                </a:solidFill>
                <a:ea typeface="돋움" pitchFamily="50" charset="-127"/>
              </a:rPr>
              <a:t>MP55</a:t>
            </a:r>
            <a:endParaRPr kumimoji="0" lang="ko-KR" altLang="en-US" dirty="0">
              <a:solidFill>
                <a:srgbClr val="000000"/>
              </a:solidFill>
              <a:ea typeface="돋움" pitchFamily="50" charset="-127"/>
            </a:endParaRPr>
          </a:p>
        </p:txBody>
      </p:sp>
      <p:sp>
        <p:nvSpPr>
          <p:cNvPr id="276" name="직사각형 275"/>
          <p:cNvSpPr/>
          <p:nvPr/>
        </p:nvSpPr>
        <p:spPr>
          <a:xfrm>
            <a:off x="6624638" y="4665663"/>
            <a:ext cx="5715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 u="sng">
              <a:solidFill>
                <a:srgbClr val="FFFFFF"/>
              </a:solidFill>
            </a:endParaRPr>
          </a:p>
        </p:txBody>
      </p:sp>
      <p:sp>
        <p:nvSpPr>
          <p:cNvPr id="169338" name="TextBox 119"/>
          <p:cNvSpPr txBox="1">
            <a:spLocks noChangeArrowheads="1"/>
          </p:cNvSpPr>
          <p:nvPr/>
        </p:nvSpPr>
        <p:spPr bwMode="auto">
          <a:xfrm>
            <a:off x="6548438" y="5570538"/>
            <a:ext cx="647700" cy="508000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lIns="91381" tIns="45693" rIns="91381" bIns="45693">
            <a:spAutoFit/>
          </a:bodyPr>
          <a:lstStyle/>
          <a:p>
            <a:pPr algn="ctr" latinLnBrk="1"/>
            <a:r>
              <a:rPr kumimoji="0" lang="en-US" altLang="ko-KR" sz="900" b="0">
                <a:solidFill>
                  <a:srgbClr val="000000"/>
                </a:solidFill>
              </a:rPr>
              <a:t>Dual</a:t>
            </a:r>
          </a:p>
          <a:p>
            <a:pPr algn="ctr" latinLnBrk="1"/>
            <a:r>
              <a:rPr kumimoji="0" lang="en-US" altLang="ko-KR" sz="900" b="0">
                <a:solidFill>
                  <a:srgbClr val="000000"/>
                </a:solidFill>
              </a:rPr>
              <a:t>Smart</a:t>
            </a:r>
          </a:p>
          <a:p>
            <a:pPr algn="ctr" latinLnBrk="1"/>
            <a:r>
              <a:rPr kumimoji="0" lang="en-US" altLang="ko-KR" sz="900" b="0">
                <a:solidFill>
                  <a:srgbClr val="000000"/>
                </a:solidFill>
              </a:rPr>
              <a:t>Solution</a:t>
            </a:r>
            <a:endParaRPr kumimoji="0" lang="ko-KR" altLang="en-US" sz="900" b="0">
              <a:solidFill>
                <a:srgbClr val="000000"/>
              </a:solidFill>
            </a:endParaRPr>
          </a:p>
        </p:txBody>
      </p:sp>
      <p:sp>
        <p:nvSpPr>
          <p:cNvPr id="169339" name="TextBox 119"/>
          <p:cNvSpPr txBox="1">
            <a:spLocks noChangeArrowheads="1"/>
          </p:cNvSpPr>
          <p:nvPr/>
        </p:nvSpPr>
        <p:spPr bwMode="auto">
          <a:xfrm>
            <a:off x="6623050" y="4662488"/>
            <a:ext cx="647700" cy="461962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lIns="91381" tIns="45693" rIns="91381" bIns="45693">
            <a:spAutoFit/>
          </a:bodyPr>
          <a:lstStyle/>
          <a:p>
            <a:pPr latinLnBrk="1"/>
            <a:r>
              <a:rPr kumimoji="0" lang="en-US" altLang="ko-KR" sz="800" b="0">
                <a:solidFill>
                  <a:srgbClr val="000000"/>
                </a:solidFill>
              </a:rPr>
              <a:t>* Dual</a:t>
            </a:r>
          </a:p>
          <a:p>
            <a:pPr latinLnBrk="1"/>
            <a:r>
              <a:rPr kumimoji="0" lang="en-US" altLang="ko-KR" sz="800" b="0">
                <a:solidFill>
                  <a:srgbClr val="000000"/>
                </a:solidFill>
              </a:rPr>
              <a:t>Smart</a:t>
            </a:r>
          </a:p>
          <a:p>
            <a:pPr latinLnBrk="1"/>
            <a:r>
              <a:rPr kumimoji="0" lang="en-US" altLang="ko-KR" sz="800" b="0">
                <a:solidFill>
                  <a:srgbClr val="000000"/>
                </a:solidFill>
              </a:rPr>
              <a:t>Solution</a:t>
            </a:r>
            <a:endParaRPr kumimoji="0" lang="ko-KR" altLang="en-US" sz="800" b="0">
              <a:solidFill>
                <a:srgbClr val="000000"/>
              </a:solidFill>
            </a:endParaRPr>
          </a:p>
        </p:txBody>
      </p:sp>
      <p:sp>
        <p:nvSpPr>
          <p:cNvPr id="279" name="직사각형 278"/>
          <p:cNvSpPr/>
          <p:nvPr/>
        </p:nvSpPr>
        <p:spPr>
          <a:xfrm>
            <a:off x="7399338" y="3663950"/>
            <a:ext cx="693737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 u="sng">
              <a:solidFill>
                <a:srgbClr val="FFFFFF"/>
              </a:solidFill>
            </a:endParaRPr>
          </a:p>
        </p:txBody>
      </p:sp>
      <p:sp>
        <p:nvSpPr>
          <p:cNvPr id="169341" name="Rectangle 28"/>
          <p:cNvSpPr>
            <a:spLocks noChangeArrowheads="1"/>
          </p:cNvSpPr>
          <p:nvPr/>
        </p:nvSpPr>
        <p:spPr bwMode="auto">
          <a:xfrm>
            <a:off x="387350" y="1927225"/>
            <a:ext cx="860425" cy="2698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 lIns="54000" anchor="ctr"/>
          <a:lstStyle/>
          <a:p>
            <a:pPr algn="ctr" latinLnBrk="1"/>
            <a:r>
              <a:rPr kumimoji="0" lang="en-US" altLang="ko-KR">
                <a:solidFill>
                  <a:srgbClr val="FFFFFF"/>
                </a:solidFill>
              </a:rPr>
              <a:t>`14</a:t>
            </a:r>
            <a:endParaRPr kumimoji="0" lang="ko-KR" altLang="ko-KR">
              <a:solidFill>
                <a:srgbClr val="FFFFFF"/>
              </a:solidFill>
            </a:endParaRPr>
          </a:p>
        </p:txBody>
      </p:sp>
      <p:sp>
        <p:nvSpPr>
          <p:cNvPr id="169342" name="Rectangle 28"/>
          <p:cNvSpPr>
            <a:spLocks noChangeArrowheads="1"/>
          </p:cNvSpPr>
          <p:nvPr/>
        </p:nvSpPr>
        <p:spPr bwMode="auto">
          <a:xfrm>
            <a:off x="1287463" y="1927225"/>
            <a:ext cx="746125" cy="2698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 lIns="54000" anchor="ctr"/>
          <a:lstStyle/>
          <a:p>
            <a:pPr algn="ctr" latinLnBrk="1"/>
            <a:r>
              <a:rPr kumimoji="0" lang="en-US" altLang="ko-KR">
                <a:solidFill>
                  <a:srgbClr val="FFFFFF"/>
                </a:solidFill>
              </a:rPr>
              <a:t>`15</a:t>
            </a:r>
            <a:endParaRPr kumimoji="0" lang="ko-KR" altLang="ko-KR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TextBox 2"/>
          <p:cNvSpPr txBox="1">
            <a:spLocks noChangeArrowheads="1"/>
          </p:cNvSpPr>
          <p:nvPr/>
        </p:nvSpPr>
        <p:spPr bwMode="auto">
          <a:xfrm>
            <a:off x="2655888" y="2636838"/>
            <a:ext cx="42914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ru-RU" altLang="ko-KR" sz="4000" i="1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Модельный ряд</a:t>
            </a:r>
            <a:endParaRPr lang="ko-KR" altLang="en-US" sz="4000" i="1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75" y="908050"/>
            <a:ext cx="10001250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직사각형 5"/>
          <p:cNvSpPr/>
          <p:nvPr/>
        </p:nvSpPr>
        <p:spPr>
          <a:xfrm>
            <a:off x="484534" y="1676094"/>
            <a:ext cx="7132762" cy="960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5721" bIns="45721" anchor="ctr"/>
          <a:lstStyle/>
          <a:p>
            <a:pPr latinLnBrk="1">
              <a:spcBef>
                <a:spcPct val="50000"/>
              </a:spcBef>
              <a:defRPr/>
            </a:pPr>
            <a:r>
              <a:rPr lang="en-US" altLang="ko-KR" sz="3000" dirty="0" err="1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</a:rPr>
              <a:t>UtraWide</a:t>
            </a:r>
            <a:r>
              <a:rPr lang="en-US" altLang="ko-KR" sz="3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</a:rPr>
              <a:t> </a:t>
            </a:r>
            <a:r>
              <a:rPr lang="ru-RU" altLang="ko-KR" sz="3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</a:rPr>
              <a:t>мониторы </a:t>
            </a:r>
            <a:r>
              <a:rPr lang="en-US" altLang="ko-KR" sz="3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</a:rPr>
              <a:t>LG </a:t>
            </a:r>
            <a:endParaRPr lang="en-US" altLang="ko-KR" sz="3000" dirty="0">
              <a:solidFill>
                <a:srgbClr val="808080"/>
              </a:solidFill>
            </a:endParaRPr>
          </a:p>
        </p:txBody>
      </p:sp>
      <p:sp>
        <p:nvSpPr>
          <p:cNvPr id="267267" name="TextBox 3"/>
          <p:cNvSpPr txBox="1">
            <a:spLocks noChangeArrowheads="1"/>
          </p:cNvSpPr>
          <p:nvPr/>
        </p:nvSpPr>
        <p:spPr bwMode="auto">
          <a:xfrm>
            <a:off x="415925" y="2708275"/>
            <a:ext cx="1728788" cy="554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endParaRPr lang="en-US"/>
          </a:p>
          <a:p>
            <a:pPr latinLnBrk="1"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Box 1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51886" y="292150"/>
            <a:ext cx="5393202" cy="40054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91850" tIns="45936" rIns="91850" bIns="45936">
            <a:spAutoFit/>
          </a:bodyPr>
          <a:lstStyle>
            <a:lvl1pPr eaLnBrk="0" hangingPunct="0">
              <a:defRPr kumimoji="1" sz="1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latinLnBrk="1" hangingPunct="1">
              <a:defRPr/>
            </a:pPr>
            <a:r>
              <a:rPr lang="ru-RU" altLang="ko-KR" sz="2000" dirty="0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Wingdings" pitchFamily="2" charset="2"/>
              </a:rPr>
              <a:t>Изогнутый монитор </a:t>
            </a:r>
            <a:r>
              <a:rPr lang="en-US" altLang="ko-KR" sz="2000" dirty="0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Wingdings" pitchFamily="2" charset="2"/>
              </a:rPr>
              <a:t>LG. </a:t>
            </a:r>
            <a:r>
              <a:rPr lang="ru-RU" altLang="ko-KR" sz="2000" dirty="0" smtClean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  <a:sym typeface="Wingdings" pitchFamily="2" charset="2"/>
              </a:rPr>
              <a:t>Характеристики.</a:t>
            </a:r>
            <a:endParaRPr lang="ko-KR" altLang="en-US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  <a:sym typeface="Wingdings" pitchFamily="2" charset="2"/>
            </a:endParaRPr>
          </a:p>
        </p:txBody>
      </p:sp>
      <p:sp>
        <p:nvSpPr>
          <p:cNvPr id="268290" name="TextBox 55"/>
          <p:cNvSpPr txBox="1">
            <a:spLocks noChangeArrowheads="1"/>
          </p:cNvSpPr>
          <p:nvPr/>
        </p:nvSpPr>
        <p:spPr bwMode="auto">
          <a:xfrm>
            <a:off x="415925" y="773113"/>
            <a:ext cx="7466013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latinLnBrk="1">
              <a:spcBef>
                <a:spcPts val="500"/>
              </a:spcBef>
            </a:pPr>
            <a:r>
              <a:rPr lang="ru-RU" altLang="ko-KR" sz="1500">
                <a:solidFill>
                  <a:srgbClr val="000000"/>
                </a:solidFill>
              </a:rPr>
              <a:t>- </a:t>
            </a:r>
            <a:r>
              <a:rPr lang="en-US" altLang="ko-KR" sz="1500">
                <a:solidFill>
                  <a:srgbClr val="000000"/>
                </a:solidFill>
              </a:rPr>
              <a:t>AH-IPS </a:t>
            </a:r>
            <a:r>
              <a:rPr lang="ru-RU" altLang="ko-KR" sz="1500">
                <a:solidFill>
                  <a:srgbClr val="000000"/>
                </a:solidFill>
              </a:rPr>
              <a:t>матрица - наилучшее качество изображения </a:t>
            </a:r>
          </a:p>
          <a:p>
            <a:pPr latinLnBrk="1">
              <a:spcBef>
                <a:spcPts val="500"/>
              </a:spcBef>
            </a:pPr>
            <a:r>
              <a:rPr lang="ru-RU" altLang="ko-KR" sz="1500">
                <a:solidFill>
                  <a:srgbClr val="000000"/>
                </a:solidFill>
              </a:rPr>
              <a:t>- Изогнутый дисплей - эффект полного погружения</a:t>
            </a:r>
            <a:endParaRPr lang="en-US" altLang="ko-KR" sz="1500">
              <a:solidFill>
                <a:srgbClr val="000000"/>
              </a:solidFill>
            </a:endParaRPr>
          </a:p>
          <a:p>
            <a:pPr latinLnBrk="1">
              <a:spcBef>
                <a:spcPts val="500"/>
              </a:spcBef>
            </a:pPr>
            <a:r>
              <a:rPr lang="ru-RU" altLang="ko-KR" sz="1500">
                <a:solidFill>
                  <a:srgbClr val="000000"/>
                </a:solidFill>
              </a:rPr>
              <a:t>- Концепция </a:t>
            </a:r>
            <a:r>
              <a:rPr lang="en-US" altLang="ko-KR" sz="1500">
                <a:solidFill>
                  <a:srgbClr val="000000"/>
                </a:solidFill>
              </a:rPr>
              <a:t>Cinema Screen </a:t>
            </a:r>
            <a:r>
              <a:rPr lang="ru-RU" altLang="ko-KR" sz="1500">
                <a:solidFill>
                  <a:srgbClr val="000000"/>
                </a:solidFill>
              </a:rPr>
              <a:t>в формате 21:9 </a:t>
            </a:r>
            <a:r>
              <a:rPr lang="en-US" altLang="ko-KR" sz="1500">
                <a:solidFill>
                  <a:srgbClr val="000000"/>
                </a:solidFill>
              </a:rPr>
              <a:t>– </a:t>
            </a:r>
            <a:r>
              <a:rPr lang="ru-RU" altLang="ko-KR" sz="1500">
                <a:solidFill>
                  <a:srgbClr val="000000"/>
                </a:solidFill>
              </a:rPr>
              <a:t>рафинированный хай-тек дизайн</a:t>
            </a:r>
            <a:endParaRPr lang="en-US" altLang="ko-KR" sz="1500">
              <a:solidFill>
                <a:srgbClr val="000000"/>
              </a:solidFill>
            </a:endParaRPr>
          </a:p>
        </p:txBody>
      </p:sp>
      <p:grpSp>
        <p:nvGrpSpPr>
          <p:cNvPr id="268291" name="그룹 1"/>
          <p:cNvGrpSpPr>
            <a:grpSpLocks/>
          </p:cNvGrpSpPr>
          <p:nvPr/>
        </p:nvGrpSpPr>
        <p:grpSpPr bwMode="auto">
          <a:xfrm>
            <a:off x="4016375" y="1844675"/>
            <a:ext cx="4213225" cy="1223963"/>
            <a:chOff x="5349208" y="1965235"/>
            <a:chExt cx="3780256" cy="1380047"/>
          </a:xfrm>
        </p:grpSpPr>
        <p:sp>
          <p:nvSpPr>
            <p:cNvPr id="57" name="Text Box 18"/>
            <p:cNvSpPr txBox="1">
              <a:spLocks noChangeArrowheads="1"/>
            </p:cNvSpPr>
            <p:nvPr/>
          </p:nvSpPr>
          <p:spPr bwMode="auto">
            <a:xfrm>
              <a:off x="5349208" y="1965235"/>
              <a:ext cx="3780256" cy="456436"/>
            </a:xfrm>
            <a:prstGeom prst="rect">
              <a:avLst/>
            </a:prstGeom>
            <a:solidFill>
              <a:srgbClr val="F3F3F3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ru-RU" altLang="ko-KR" sz="1400" b="0" kern="0" dirty="0">
                  <a:solidFill>
                    <a:sysClr val="windowText" lastClr="000000"/>
                  </a:solidFill>
                  <a:latin typeface="Arial" pitchFamily="34" charset="0"/>
                  <a:ea typeface="돋움" pitchFamily="50" charset="-127"/>
                  <a:cs typeface="Arial" panose="020B0604020202020204" pitchFamily="34" charset="0"/>
                </a:rPr>
                <a:t>Высочайшее качество изображения - </a:t>
              </a:r>
              <a:r>
                <a:rPr lang="en-US" altLang="ko-KR" sz="2000" kern="0" dirty="0">
                  <a:solidFill>
                    <a:sysClr val="windowText" lastClr="000000"/>
                  </a:solidFill>
                  <a:latin typeface="Arial" pitchFamily="34" charset="0"/>
                  <a:ea typeface="돋움" pitchFamily="50" charset="-127"/>
                  <a:cs typeface="Arial" panose="020B0604020202020204" pitchFamily="34" charset="0"/>
                </a:rPr>
                <a:t>IPS</a:t>
              </a:r>
              <a:endParaRPr lang="ko-KR" altLang="en-US" sz="2000" kern="0" dirty="0">
                <a:solidFill>
                  <a:sysClr val="windowText" lastClr="000000"/>
                </a:solidFill>
                <a:latin typeface="Arial" pitchFamily="34" charset="0"/>
                <a:ea typeface="돋움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68304" name="Rectangle 19"/>
            <p:cNvSpPr>
              <a:spLocks noChangeArrowheads="1"/>
            </p:cNvSpPr>
            <p:nvPr/>
          </p:nvSpPr>
          <p:spPr bwMode="auto">
            <a:xfrm>
              <a:off x="5349208" y="1965235"/>
              <a:ext cx="3780000" cy="1380047"/>
            </a:xfrm>
            <a:prstGeom prst="rect">
              <a:avLst/>
            </a:prstGeom>
            <a:noFill/>
            <a:ln w="9525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 sz="1000" b="0">
                <a:solidFill>
                  <a:srgbClr val="000000"/>
                </a:solidFill>
              </a:endParaRPr>
            </a:p>
          </p:txBody>
        </p:sp>
      </p:grpSp>
      <p:grpSp>
        <p:nvGrpSpPr>
          <p:cNvPr id="268292" name="그룹 58"/>
          <p:cNvGrpSpPr>
            <a:grpSpLocks/>
          </p:cNvGrpSpPr>
          <p:nvPr/>
        </p:nvGrpSpPr>
        <p:grpSpPr bwMode="auto">
          <a:xfrm>
            <a:off x="4016375" y="3429000"/>
            <a:ext cx="4213225" cy="1379538"/>
            <a:chOff x="5349208" y="1965235"/>
            <a:chExt cx="3780256" cy="1380047"/>
          </a:xfrm>
        </p:grpSpPr>
        <p:sp>
          <p:nvSpPr>
            <p:cNvPr id="60" name="Text Box 18"/>
            <p:cNvSpPr txBox="1">
              <a:spLocks noChangeArrowheads="1"/>
            </p:cNvSpPr>
            <p:nvPr/>
          </p:nvSpPr>
          <p:spPr bwMode="auto">
            <a:xfrm>
              <a:off x="5349208" y="1965235"/>
              <a:ext cx="3780256" cy="455781"/>
            </a:xfrm>
            <a:prstGeom prst="rect">
              <a:avLst/>
            </a:prstGeom>
            <a:solidFill>
              <a:srgbClr val="F3F3F3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ru-RU" altLang="ko-KR" sz="1400" b="0" kern="0" dirty="0">
                  <a:solidFill>
                    <a:sysClr val="windowText" lastClr="000000"/>
                  </a:solidFill>
                  <a:latin typeface="Arial" pitchFamily="34" charset="0"/>
                  <a:ea typeface="돋움" pitchFamily="50" charset="-127"/>
                  <a:cs typeface="Arial" panose="020B0604020202020204" pitchFamily="34" charset="0"/>
                </a:rPr>
                <a:t>Изогнутый дисплей в формате </a:t>
              </a:r>
              <a:r>
                <a:rPr lang="en-US" altLang="ko-KR" sz="2000" kern="0" dirty="0">
                  <a:solidFill>
                    <a:sysClr val="windowText" lastClr="000000"/>
                  </a:solidFill>
                  <a:latin typeface="Arial" pitchFamily="34" charset="0"/>
                  <a:ea typeface="돋움" pitchFamily="50" charset="-127"/>
                  <a:cs typeface="Arial" panose="020B0604020202020204" pitchFamily="34" charset="0"/>
                </a:rPr>
                <a:t>21:9</a:t>
              </a:r>
              <a:endParaRPr lang="ko-KR" altLang="en-US" sz="1400" b="0" kern="0" dirty="0">
                <a:solidFill>
                  <a:sysClr val="windowText" lastClr="000000"/>
                </a:solidFill>
                <a:latin typeface="Arial" pitchFamily="34" charset="0"/>
                <a:ea typeface="돋움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68302" name="Rectangle 19"/>
            <p:cNvSpPr>
              <a:spLocks noChangeArrowheads="1"/>
            </p:cNvSpPr>
            <p:nvPr/>
          </p:nvSpPr>
          <p:spPr bwMode="auto">
            <a:xfrm>
              <a:off x="5349208" y="1965235"/>
              <a:ext cx="3780000" cy="1380047"/>
            </a:xfrm>
            <a:prstGeom prst="rect">
              <a:avLst/>
            </a:prstGeom>
            <a:noFill/>
            <a:ln w="9525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 sz="1000" b="0">
                <a:solidFill>
                  <a:srgbClr val="000000"/>
                </a:solidFill>
              </a:endParaRPr>
            </a:p>
          </p:txBody>
        </p:sp>
      </p:grpSp>
      <p:grpSp>
        <p:nvGrpSpPr>
          <p:cNvPr id="268293" name="그룹 61"/>
          <p:cNvGrpSpPr>
            <a:grpSpLocks/>
          </p:cNvGrpSpPr>
          <p:nvPr/>
        </p:nvGrpSpPr>
        <p:grpSpPr bwMode="auto">
          <a:xfrm>
            <a:off x="4016375" y="5073650"/>
            <a:ext cx="4213225" cy="1235075"/>
            <a:chOff x="5349208" y="1965235"/>
            <a:chExt cx="3780256" cy="1380047"/>
          </a:xfrm>
        </p:grpSpPr>
        <p:sp>
          <p:nvSpPr>
            <p:cNvPr id="63" name="Text Box 18"/>
            <p:cNvSpPr txBox="1">
              <a:spLocks noChangeArrowheads="1"/>
            </p:cNvSpPr>
            <p:nvPr/>
          </p:nvSpPr>
          <p:spPr bwMode="auto">
            <a:xfrm>
              <a:off x="5349208" y="1965235"/>
              <a:ext cx="3780256" cy="455877"/>
            </a:xfrm>
            <a:prstGeom prst="rect">
              <a:avLst/>
            </a:prstGeom>
            <a:solidFill>
              <a:srgbClr val="F3F3F3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altLang="ko-KR" sz="2000" kern="0" dirty="0">
                  <a:solidFill>
                    <a:sysClr val="windowText" lastClr="000000"/>
                  </a:solidFill>
                  <a:latin typeface="Arial" pitchFamily="34" charset="0"/>
                  <a:ea typeface="돋움" pitchFamily="50" charset="-127"/>
                  <a:cs typeface="Arial" panose="020B0604020202020204" pitchFamily="34" charset="0"/>
                </a:rPr>
                <a:t>CINEMA Screen</a:t>
              </a:r>
              <a:r>
                <a:rPr lang="ru-RU" altLang="ko-KR" sz="2000" kern="0" dirty="0">
                  <a:solidFill>
                    <a:sysClr val="windowText" lastClr="000000"/>
                  </a:solidFill>
                  <a:latin typeface="Arial" pitchFamily="34" charset="0"/>
                  <a:ea typeface="돋움" pitchFamily="50" charset="-127"/>
                  <a:cs typeface="Arial" panose="020B0604020202020204" pitchFamily="34" charset="0"/>
                </a:rPr>
                <a:t> </a:t>
              </a:r>
              <a:r>
                <a:rPr lang="ru-RU" altLang="ko-KR" sz="1400" b="0" kern="0" dirty="0">
                  <a:solidFill>
                    <a:sysClr val="windowText" lastClr="000000"/>
                  </a:solidFill>
                  <a:latin typeface="Arial" pitchFamily="34" charset="0"/>
                  <a:ea typeface="돋움" pitchFamily="50" charset="-127"/>
                  <a:cs typeface="Arial" panose="020B0604020202020204" pitchFamily="34" charset="0"/>
                </a:rPr>
                <a:t>– дизайн «без границ»</a:t>
              </a:r>
              <a:endParaRPr lang="ko-KR" altLang="en-US" sz="1400" b="0" kern="0" dirty="0">
                <a:solidFill>
                  <a:sysClr val="windowText" lastClr="000000"/>
                </a:solidFill>
                <a:latin typeface="Arial" pitchFamily="34" charset="0"/>
                <a:ea typeface="돋움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68300" name="Rectangle 19"/>
            <p:cNvSpPr>
              <a:spLocks noChangeArrowheads="1"/>
            </p:cNvSpPr>
            <p:nvPr/>
          </p:nvSpPr>
          <p:spPr bwMode="auto">
            <a:xfrm>
              <a:off x="5349208" y="1965235"/>
              <a:ext cx="3780000" cy="1380047"/>
            </a:xfrm>
            <a:prstGeom prst="rect">
              <a:avLst/>
            </a:prstGeom>
            <a:noFill/>
            <a:ln w="9525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latinLnBrk="1"/>
              <a:endParaRPr lang="ko-KR" altLang="en-US" sz="1000" b="0">
                <a:solidFill>
                  <a:srgbClr val="000000"/>
                </a:solidFill>
              </a:endParaRPr>
            </a:p>
          </p:txBody>
        </p:sp>
      </p:grpSp>
      <p:sp>
        <p:nvSpPr>
          <p:cNvPr id="268294" name="TextBox 64"/>
          <p:cNvSpPr txBox="1">
            <a:spLocks noChangeArrowheads="1"/>
          </p:cNvSpPr>
          <p:nvPr/>
        </p:nvSpPr>
        <p:spPr bwMode="auto">
          <a:xfrm>
            <a:off x="4105275" y="2349500"/>
            <a:ext cx="4097338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85750" indent="-285750" latinLnBrk="1">
              <a:spcBef>
                <a:spcPts val="500"/>
              </a:spcBef>
              <a:buFont typeface="Wingdings" pitchFamily="2" charset="2"/>
              <a:buChar char="ü"/>
            </a:pPr>
            <a:r>
              <a:rPr lang="ru-RU" altLang="ko-KR" sz="1300" b="0">
                <a:solidFill>
                  <a:srgbClr val="000000"/>
                </a:solidFill>
              </a:rPr>
              <a:t>Лучшие показатели углов обзора</a:t>
            </a:r>
            <a:endParaRPr lang="en-US" altLang="ko-KR" sz="1300" b="0">
              <a:solidFill>
                <a:srgbClr val="000000"/>
              </a:solidFill>
            </a:endParaRPr>
          </a:p>
          <a:p>
            <a:pPr marL="285750" indent="-285750" latinLnBrk="1">
              <a:spcBef>
                <a:spcPts val="500"/>
              </a:spcBef>
              <a:buFont typeface="Wingdings" pitchFamily="2" charset="2"/>
              <a:buChar char="ü"/>
            </a:pPr>
            <a:r>
              <a:rPr lang="ru-RU" altLang="ko-KR" sz="1300" b="0">
                <a:solidFill>
                  <a:srgbClr val="000000"/>
                </a:solidFill>
              </a:rPr>
              <a:t>Лучшие технические спецификации в формате мульти-дисплей</a:t>
            </a:r>
            <a:endParaRPr lang="en-US" altLang="ko-KR" sz="1300" b="0">
              <a:solidFill>
                <a:srgbClr val="000000"/>
              </a:solidFill>
            </a:endParaRPr>
          </a:p>
        </p:txBody>
      </p:sp>
      <p:sp>
        <p:nvSpPr>
          <p:cNvPr id="268295" name="TextBox 66"/>
          <p:cNvSpPr txBox="1">
            <a:spLocks noChangeArrowheads="1"/>
          </p:cNvSpPr>
          <p:nvPr/>
        </p:nvSpPr>
        <p:spPr bwMode="auto">
          <a:xfrm>
            <a:off x="4191000" y="3997325"/>
            <a:ext cx="4075113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85750" indent="-285750" latinLnBrk="1">
              <a:lnSpc>
                <a:spcPct val="150000"/>
              </a:lnSpc>
              <a:spcBef>
                <a:spcPts val="500"/>
              </a:spcBef>
              <a:buFont typeface="Wingdings" pitchFamily="2" charset="2"/>
              <a:buChar char="ü"/>
            </a:pPr>
            <a:r>
              <a:rPr lang="ru-RU" altLang="ko-KR" sz="1300" b="0">
                <a:solidFill>
                  <a:srgbClr val="000000"/>
                </a:solidFill>
              </a:rPr>
              <a:t>Наилучшая концепция изогнутого монитора</a:t>
            </a:r>
            <a:endParaRPr lang="en-US" altLang="ko-KR" sz="1300" b="0">
              <a:solidFill>
                <a:srgbClr val="000000"/>
              </a:solidFill>
            </a:endParaRPr>
          </a:p>
          <a:p>
            <a:pPr marL="285750" indent="-285750" latinLnBrk="1">
              <a:buFont typeface="Wingdings" pitchFamily="2" charset="2"/>
              <a:buChar char="ü"/>
            </a:pPr>
            <a:r>
              <a:rPr lang="ru-RU" altLang="ko-KR" sz="1300" b="0">
                <a:solidFill>
                  <a:srgbClr val="000000"/>
                </a:solidFill>
              </a:rPr>
              <a:t>Более полный эффект присутствия по сравнению с дисплеем 16:9</a:t>
            </a:r>
            <a:endParaRPr lang="en-US" altLang="ko-KR" sz="1300" b="0">
              <a:solidFill>
                <a:srgbClr val="000000"/>
              </a:solidFill>
            </a:endParaRPr>
          </a:p>
        </p:txBody>
      </p:sp>
      <p:sp>
        <p:nvSpPr>
          <p:cNvPr id="268296" name="TextBox 67"/>
          <p:cNvSpPr txBox="1">
            <a:spLocks noChangeArrowheads="1"/>
          </p:cNvSpPr>
          <p:nvPr/>
        </p:nvSpPr>
        <p:spPr bwMode="auto">
          <a:xfrm>
            <a:off x="4221163" y="5661025"/>
            <a:ext cx="3468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85750" indent="-285750" latinLnBrk="1">
              <a:spcBef>
                <a:spcPts val="500"/>
              </a:spcBef>
              <a:buFont typeface="Wingdings" pitchFamily="2" charset="2"/>
              <a:buChar char="ü"/>
            </a:pPr>
            <a:r>
              <a:rPr lang="ru-RU" altLang="ko-KR" sz="1300" b="0">
                <a:solidFill>
                  <a:srgbClr val="000000"/>
                </a:solidFill>
              </a:rPr>
              <a:t>Бесшовное соединение в формате мульти-дисплей</a:t>
            </a:r>
            <a:endParaRPr lang="en-US" altLang="ko-KR" sz="1300" b="0">
              <a:solidFill>
                <a:srgbClr val="000000"/>
              </a:solidFill>
            </a:endParaRPr>
          </a:p>
        </p:txBody>
      </p:sp>
      <p:pic>
        <p:nvPicPr>
          <p:cNvPr id="268297" name="그림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76238" y="1700213"/>
            <a:ext cx="4448176" cy="416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8298" name="그림 43"/>
          <p:cNvPicPr>
            <a:picLocks noChangeAspect="1"/>
          </p:cNvPicPr>
          <p:nvPr/>
        </p:nvPicPr>
        <p:blipFill>
          <a:blip r:embed="rId4" cstate="print"/>
          <a:srcRect t="34862" r="4750"/>
          <a:stretch>
            <a:fillRect/>
          </a:stretch>
        </p:blipFill>
        <p:spPr bwMode="auto">
          <a:xfrm>
            <a:off x="8048625" y="1844675"/>
            <a:ext cx="1785938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AutoShape 2"/>
          <p:cNvSpPr>
            <a:spLocks noChangeArrowheads="1"/>
          </p:cNvSpPr>
          <p:nvPr/>
        </p:nvSpPr>
        <p:spPr bwMode="auto">
          <a:xfrm>
            <a:off x="512763" y="787400"/>
            <a:ext cx="3503612" cy="360363"/>
          </a:xfrm>
          <a:prstGeom prst="roundRect">
            <a:avLst>
              <a:gd name="adj" fmla="val 45421"/>
            </a:avLst>
          </a:prstGeom>
          <a:solidFill>
            <a:srgbClr val="A5002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defTabSz="977900" latinLnBrk="1"/>
            <a:endParaRPr kumimoji="0" lang="ko-KR" altLang="en-US" sz="1800" b="0">
              <a:solidFill>
                <a:srgbClr val="000000"/>
              </a:solidFill>
            </a:endParaRPr>
          </a:p>
        </p:txBody>
      </p:sp>
      <p:sp>
        <p:nvSpPr>
          <p:cNvPr id="269314" name="Rectangle 3"/>
          <p:cNvSpPr>
            <a:spLocks noChangeArrowheads="1"/>
          </p:cNvSpPr>
          <p:nvPr/>
        </p:nvSpPr>
        <p:spPr bwMode="auto">
          <a:xfrm>
            <a:off x="5016500" y="622300"/>
            <a:ext cx="4689475" cy="67945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</a:pPr>
            <a:r>
              <a:rPr kumimoji="0" lang="ru-RU" altLang="ko-KR" sz="1800">
                <a:solidFill>
                  <a:srgbClr val="A50021"/>
                </a:solidFill>
              </a:rPr>
              <a:t>Первый в мире </a:t>
            </a:r>
            <a:r>
              <a:rPr kumimoji="0" lang="en-US" altLang="ko-KR" sz="1800">
                <a:solidFill>
                  <a:srgbClr val="A50021"/>
                </a:solidFill>
              </a:rPr>
              <a:t>21:9 UltraWide </a:t>
            </a:r>
            <a:r>
              <a:rPr kumimoji="0" lang="ru-RU" altLang="ko-KR" sz="1800">
                <a:solidFill>
                  <a:srgbClr val="A50021"/>
                </a:solidFill>
              </a:rPr>
              <a:t>монитор </a:t>
            </a:r>
          </a:p>
          <a:p>
            <a:pPr marL="176213" indent="-176213" defTabSz="684213">
              <a:lnSpc>
                <a:spcPct val="110000"/>
              </a:lnSpc>
            </a:pPr>
            <a:r>
              <a:rPr kumimoji="0" lang="ru-RU" altLang="ko-KR" sz="1800">
                <a:solidFill>
                  <a:srgbClr val="A50021"/>
                </a:solidFill>
              </a:rPr>
              <a:t>с изогнутым экраном (</a:t>
            </a:r>
            <a:r>
              <a:rPr kumimoji="0" lang="en-US" altLang="ko-KR" sz="1800">
                <a:solidFill>
                  <a:srgbClr val="A50021"/>
                </a:solidFill>
              </a:rPr>
              <a:t>Curved</a:t>
            </a:r>
            <a:r>
              <a:rPr kumimoji="0" lang="ru-RU" altLang="ko-KR" sz="1800">
                <a:solidFill>
                  <a:srgbClr val="A50021"/>
                </a:solidFill>
              </a:rPr>
              <a:t>)</a:t>
            </a:r>
            <a:endParaRPr kumimoji="0" lang="ko-KR" altLang="en-US" sz="1800">
              <a:solidFill>
                <a:srgbClr val="A50021"/>
              </a:solidFill>
            </a:endParaRPr>
          </a:p>
        </p:txBody>
      </p:sp>
      <p:sp>
        <p:nvSpPr>
          <p:cNvPr id="269315" name="Text Box 5"/>
          <p:cNvSpPr txBox="1">
            <a:spLocks noChangeArrowheads="1"/>
          </p:cNvSpPr>
          <p:nvPr/>
        </p:nvSpPr>
        <p:spPr bwMode="auto">
          <a:xfrm>
            <a:off x="577850" y="798513"/>
            <a:ext cx="31511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0" lang="ru-RU" altLang="ko-KR" sz="1600">
                <a:solidFill>
                  <a:srgbClr val="FFFFFF"/>
                </a:solidFill>
              </a:rPr>
              <a:t>Серия </a:t>
            </a:r>
            <a:r>
              <a:rPr kumimoji="0" lang="en-US" altLang="ko-KR" sz="1600">
                <a:solidFill>
                  <a:srgbClr val="FFFFFF"/>
                </a:solidFill>
              </a:rPr>
              <a:t>UC97</a:t>
            </a:r>
            <a:r>
              <a:rPr kumimoji="0" lang="ru-RU" altLang="ko-KR" sz="1600">
                <a:solidFill>
                  <a:srgbClr val="FFFFFF"/>
                </a:solidFill>
              </a:rPr>
              <a:t>, модель 34</a:t>
            </a:r>
            <a:r>
              <a:rPr kumimoji="0" lang="en-US" altLang="ko-KR" sz="1600">
                <a:solidFill>
                  <a:srgbClr val="FFFFFF"/>
                </a:solidFill>
              </a:rPr>
              <a:t>UC</a:t>
            </a:r>
            <a:r>
              <a:rPr kumimoji="0" lang="ru-RU" altLang="ko-KR" sz="1600">
                <a:solidFill>
                  <a:srgbClr val="FFFFFF"/>
                </a:solidFill>
              </a:rPr>
              <a:t>97</a:t>
            </a:r>
            <a:r>
              <a:rPr kumimoji="0" lang="en-US" altLang="ko-KR" sz="1600">
                <a:solidFill>
                  <a:srgbClr val="FFFFFF"/>
                </a:solidFill>
              </a:rPr>
              <a:t> </a:t>
            </a:r>
            <a:endParaRPr kumimoji="0" lang="ko-KR" altLang="en-US" sz="1600">
              <a:solidFill>
                <a:srgbClr val="FFFFFF"/>
              </a:solidFill>
            </a:endParaRPr>
          </a:p>
        </p:txBody>
      </p:sp>
      <p:sp>
        <p:nvSpPr>
          <p:cNvPr id="20486" name="AutoShape 18"/>
          <p:cNvSpPr>
            <a:spLocks noChangeArrowheads="1"/>
          </p:cNvSpPr>
          <p:nvPr/>
        </p:nvSpPr>
        <p:spPr bwMode="auto">
          <a:xfrm>
            <a:off x="4592638" y="5210175"/>
            <a:ext cx="5151437" cy="1301750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80000" rIns="36000" anchor="ctr"/>
          <a:lstStyle/>
          <a:p>
            <a:pPr marL="88900" indent="-88900">
              <a:lnSpc>
                <a:spcPct val="120000"/>
              </a:lnSpc>
              <a:buFontTx/>
              <a:buChar char="•"/>
              <a:defRPr/>
            </a:pPr>
            <a:r>
              <a:rPr kumimoji="0" lang="ru-RU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Экран: </a:t>
            </a:r>
            <a:r>
              <a:rPr kumimoji="0" lang="en-US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34” Curved LED IPS </a:t>
            </a:r>
          </a:p>
          <a:p>
            <a:pPr marL="88900" indent="-88900">
              <a:lnSpc>
                <a:spcPct val="120000"/>
              </a:lnSpc>
              <a:buFontTx/>
              <a:buChar char="•"/>
              <a:defRPr/>
            </a:pPr>
            <a:r>
              <a:rPr kumimoji="0" lang="ru-RU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Разрешение</a:t>
            </a:r>
            <a:r>
              <a:rPr kumimoji="0" lang="en-US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 : 3440X1440(QHD)</a:t>
            </a:r>
          </a:p>
          <a:p>
            <a:pPr marL="88900" indent="-88900">
              <a:lnSpc>
                <a:spcPct val="120000"/>
              </a:lnSpc>
              <a:buFontTx/>
              <a:buChar char="•"/>
              <a:defRPr/>
            </a:pPr>
            <a:r>
              <a:rPr kumimoji="0" lang="ru-RU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Характеристики экрана: </a:t>
            </a:r>
            <a:r>
              <a:rPr kumimoji="0" lang="en-US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300</a:t>
            </a:r>
            <a:r>
              <a:rPr kumimoji="0" lang="ru-RU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 </a:t>
            </a:r>
            <a:r>
              <a:rPr kumimoji="0" lang="en-US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nits, 5ms,178°/178° </a:t>
            </a:r>
          </a:p>
          <a:p>
            <a:pPr marL="88900" indent="-88900">
              <a:lnSpc>
                <a:spcPct val="120000"/>
              </a:lnSpc>
              <a:buFontTx/>
              <a:buChar char="•"/>
              <a:defRPr/>
            </a:pPr>
            <a:r>
              <a:rPr kumimoji="0" lang="ru-RU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Интерфейс</a:t>
            </a:r>
            <a:r>
              <a:rPr kumimoji="0" lang="en-US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 : HDMIX2, </a:t>
            </a:r>
            <a:r>
              <a:rPr kumimoji="0" lang="en-US" altLang="ko-KR" sz="1100" b="0" dirty="0" err="1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DisplayPort</a:t>
            </a:r>
            <a:r>
              <a:rPr kumimoji="0" lang="en-US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 ,Thunderboltx2, </a:t>
            </a:r>
          </a:p>
          <a:p>
            <a:pPr>
              <a:lnSpc>
                <a:spcPct val="120000"/>
              </a:lnSpc>
              <a:defRPr/>
            </a:pPr>
            <a:r>
              <a:rPr kumimoji="0" lang="en-US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                   USB3.0(1up 2down), </a:t>
            </a:r>
            <a:r>
              <a:rPr kumimoji="0" lang="ru-RU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выход на наушники</a:t>
            </a:r>
            <a:endParaRPr kumimoji="0" lang="en-US" altLang="ko-KR" sz="1100" b="0" dirty="0">
              <a:solidFill>
                <a:srgbClr val="000000"/>
              </a:solidFill>
              <a:latin typeface="Arial" pitchFamily="34" charset="0"/>
              <a:ea typeface="돋움" pitchFamily="50" charset="-127"/>
              <a:cs typeface="Arial" pitchFamily="34" charset="0"/>
            </a:endParaRPr>
          </a:p>
          <a:p>
            <a:pPr marL="88900" indent="-88900">
              <a:lnSpc>
                <a:spcPct val="120000"/>
              </a:lnSpc>
              <a:buFontTx/>
              <a:buChar char="•"/>
              <a:defRPr/>
            </a:pPr>
            <a:r>
              <a:rPr kumimoji="0" lang="ru-RU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Особенности </a:t>
            </a:r>
            <a:r>
              <a:rPr kumimoji="0" lang="en-US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: </a:t>
            </a:r>
            <a:r>
              <a:rPr kumimoji="0" lang="ru-RU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динамики </a:t>
            </a:r>
            <a:r>
              <a:rPr kumimoji="0" lang="en-US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7Wx2</a:t>
            </a:r>
            <a:r>
              <a:rPr kumimoji="0" lang="ru-RU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, </a:t>
            </a:r>
            <a:r>
              <a:rPr kumimoji="0" lang="en-US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 </a:t>
            </a:r>
            <a:r>
              <a:rPr kumimoji="0" lang="en-US" altLang="ko-KR" sz="1100" b="0" dirty="0" err="1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MAXXAudio</a:t>
            </a:r>
            <a:endParaRPr kumimoji="0" lang="en-US" altLang="ko-KR" sz="1100" b="0" dirty="0">
              <a:solidFill>
                <a:srgbClr val="000000"/>
              </a:solidFill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269317" name="Rectangle 17"/>
          <p:cNvSpPr>
            <a:spLocks noChangeArrowheads="1"/>
          </p:cNvSpPr>
          <p:nvPr/>
        </p:nvSpPr>
        <p:spPr bwMode="auto">
          <a:xfrm>
            <a:off x="4538663" y="4914900"/>
            <a:ext cx="1625600" cy="290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  <a:buFont typeface="Wingdings" pitchFamily="2" charset="2"/>
              <a:buNone/>
            </a:pPr>
            <a:r>
              <a:rPr kumimoji="0" lang="ko-KR" altLang="en-US" sz="1300">
                <a:solidFill>
                  <a:srgbClr val="000000"/>
                </a:solidFill>
              </a:rPr>
              <a:t>■ </a:t>
            </a:r>
            <a:r>
              <a:rPr kumimoji="0" lang="ru-RU" altLang="ko-KR" sz="1300">
                <a:solidFill>
                  <a:srgbClr val="000000"/>
                </a:solidFill>
              </a:rPr>
              <a:t>Спецификация</a:t>
            </a:r>
            <a:endParaRPr kumimoji="0" lang="en-US" altLang="ko-KR" sz="1300">
              <a:solidFill>
                <a:srgbClr val="000000"/>
              </a:solidFill>
            </a:endParaRPr>
          </a:p>
        </p:txBody>
      </p:sp>
      <p:sp>
        <p:nvSpPr>
          <p:cNvPr id="269318" name="Rectangle 14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2875" y="3429000"/>
            <a:ext cx="4543425" cy="31400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>
                <a:solidFill>
                  <a:srgbClr val="002060"/>
                </a:solidFill>
              </a:rPr>
              <a:t>1.</a:t>
            </a:r>
            <a:r>
              <a:rPr kumimoji="0" lang="ru-RU" altLang="ko-KR" sz="1100">
                <a:solidFill>
                  <a:srgbClr val="002060"/>
                </a:solidFill>
              </a:rPr>
              <a:t> Изогнутый экран (Дизайн </a:t>
            </a:r>
            <a:r>
              <a:rPr kumimoji="0" lang="en-US" altLang="ko-KR" sz="1100">
                <a:solidFill>
                  <a:srgbClr val="002060"/>
                </a:solidFill>
              </a:rPr>
              <a:t>Curved</a:t>
            </a:r>
            <a:r>
              <a:rPr kumimoji="0" lang="ru-RU" altLang="ko-KR" sz="1100">
                <a:solidFill>
                  <a:srgbClr val="002060"/>
                </a:solidFill>
              </a:rPr>
              <a:t>)</a:t>
            </a:r>
            <a:r>
              <a:rPr kumimoji="0" lang="en-US" altLang="ko-KR" sz="1100">
                <a:solidFill>
                  <a:srgbClr val="002060"/>
                </a:solidFill>
              </a:rPr>
              <a:t>, </a:t>
            </a:r>
            <a:r>
              <a:rPr kumimoji="0" lang="uk-UA" altLang="ko-KR" sz="1100">
                <a:solidFill>
                  <a:srgbClr val="002060"/>
                </a:solidFill>
              </a:rPr>
              <a:t>продвинутая </a:t>
            </a:r>
            <a:r>
              <a:rPr kumimoji="0" lang="en-US" altLang="ko-KR" sz="1100">
                <a:solidFill>
                  <a:srgbClr val="002060"/>
                </a:solidFill>
              </a:rPr>
              <a:t>IPS </a:t>
            </a:r>
            <a:r>
              <a:rPr kumimoji="0" lang="ru-RU" altLang="ko-KR" sz="1100">
                <a:solidFill>
                  <a:srgbClr val="002060"/>
                </a:solidFill>
              </a:rPr>
              <a:t>матрица</a:t>
            </a:r>
            <a:r>
              <a:rPr kumimoji="0" lang="en-US" altLang="ko-KR" sz="1100">
                <a:solidFill>
                  <a:srgbClr val="002060"/>
                </a:solidFill>
              </a:rPr>
              <a:t> </a:t>
            </a:r>
            <a:endParaRPr kumimoji="0" lang="ko-KR" altLang="en-US" sz="1100">
              <a:solidFill>
                <a:srgbClr val="002060"/>
              </a:solidFill>
            </a:endParaRP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- 21:9 Curved &amp; CINEMA Screen </a:t>
            </a:r>
            <a:r>
              <a:rPr kumimoji="0" lang="ru-RU" altLang="ko-KR" sz="1100" b="0">
                <a:solidFill>
                  <a:srgbClr val="000000"/>
                </a:solidFill>
              </a:rPr>
              <a:t>Дизайн</a:t>
            </a:r>
            <a:endParaRPr kumimoji="0" lang="en-US" altLang="ko-KR" sz="1100" b="0">
              <a:solidFill>
                <a:srgbClr val="000000"/>
              </a:solidFill>
            </a:endParaRP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- </a:t>
            </a:r>
            <a:r>
              <a:rPr kumimoji="0" lang="ru-RU" altLang="ko-KR" sz="1100" b="0">
                <a:solidFill>
                  <a:srgbClr val="000000"/>
                </a:solidFill>
              </a:rPr>
              <a:t>Разрешение </a:t>
            </a:r>
            <a:r>
              <a:rPr kumimoji="0" lang="en-US" altLang="ko-KR" sz="1100" b="0">
                <a:solidFill>
                  <a:srgbClr val="000000"/>
                </a:solidFill>
              </a:rPr>
              <a:t>3440</a:t>
            </a:r>
            <a:r>
              <a:rPr kumimoji="0" lang="ru-RU" altLang="ko-KR" sz="1100" b="0">
                <a:solidFill>
                  <a:srgbClr val="000000"/>
                </a:solidFill>
              </a:rPr>
              <a:t> х</a:t>
            </a:r>
            <a:r>
              <a:rPr kumimoji="0" lang="en-US" altLang="ko-KR" sz="1100" b="0">
                <a:solidFill>
                  <a:srgbClr val="000000"/>
                </a:solidFill>
              </a:rPr>
              <a:t>1440 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- </a:t>
            </a:r>
            <a:r>
              <a:rPr kumimoji="0" lang="ru-RU" altLang="ko-KR" sz="1100" b="0">
                <a:solidFill>
                  <a:srgbClr val="000000"/>
                </a:solidFill>
              </a:rPr>
              <a:t>Широкий цветовой охват </a:t>
            </a:r>
            <a:r>
              <a:rPr kumimoji="0" lang="en-US" altLang="ko-KR" sz="1100" b="0">
                <a:solidFill>
                  <a:srgbClr val="000000"/>
                </a:solidFill>
              </a:rPr>
              <a:t>: sRGB </a:t>
            </a:r>
            <a:r>
              <a:rPr kumimoji="0" lang="ru-RU" altLang="ko-KR" sz="1100" b="0">
                <a:solidFill>
                  <a:srgbClr val="000000"/>
                </a:solidFill>
              </a:rPr>
              <a:t>- более</a:t>
            </a:r>
            <a:r>
              <a:rPr kumimoji="0" lang="en-US" altLang="ko-KR" sz="1100" b="0">
                <a:solidFill>
                  <a:srgbClr val="000000"/>
                </a:solidFill>
              </a:rPr>
              <a:t> 99% 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endParaRPr kumimoji="0" lang="en-US" altLang="ko-KR" sz="1100" b="0">
              <a:solidFill>
                <a:srgbClr val="000000"/>
              </a:solidFill>
            </a:endParaRP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>
                <a:solidFill>
                  <a:srgbClr val="002060"/>
                </a:solidFill>
              </a:rPr>
              <a:t>2. </a:t>
            </a:r>
            <a:r>
              <a:rPr kumimoji="0" lang="ru-RU" altLang="ko-KR" sz="1100">
                <a:solidFill>
                  <a:srgbClr val="002060"/>
                </a:solidFill>
              </a:rPr>
              <a:t>Мультизадачность и мультимедиа</a:t>
            </a:r>
            <a:endParaRPr kumimoji="0" lang="en-US" altLang="ko-KR" sz="1100">
              <a:solidFill>
                <a:srgbClr val="002060"/>
              </a:solidFill>
            </a:endParaRP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- </a:t>
            </a:r>
            <a:r>
              <a:rPr kumimoji="0" lang="ru-RU" altLang="ko-KR" sz="1100" b="0">
                <a:solidFill>
                  <a:srgbClr val="000000"/>
                </a:solidFill>
              </a:rPr>
              <a:t>Интерфейс </a:t>
            </a:r>
            <a:r>
              <a:rPr kumimoji="0" lang="en-US" altLang="ko-KR" sz="1100" b="0">
                <a:solidFill>
                  <a:srgbClr val="000000"/>
                </a:solidFill>
              </a:rPr>
              <a:t>Thunderbolt2 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- </a:t>
            </a:r>
            <a:r>
              <a:rPr kumimoji="0" lang="ru-RU" altLang="ko-KR" sz="1100" b="0">
                <a:solidFill>
                  <a:srgbClr val="000000"/>
                </a:solidFill>
              </a:rPr>
              <a:t>Функция разделения экрана </a:t>
            </a:r>
            <a:r>
              <a:rPr kumimoji="0" lang="en-US" altLang="ko-KR" sz="1100" b="0">
                <a:solidFill>
                  <a:srgbClr val="000000"/>
                </a:solidFill>
              </a:rPr>
              <a:t>4-Screen Split (</a:t>
            </a:r>
            <a:r>
              <a:rPr kumimoji="0" lang="ru-RU" altLang="ko-KR" sz="1100" b="0">
                <a:solidFill>
                  <a:srgbClr val="000000"/>
                </a:solidFill>
              </a:rPr>
              <a:t>совместим с </a:t>
            </a:r>
            <a:r>
              <a:rPr kumimoji="0" lang="en-US" altLang="ko-KR" sz="1100" b="0">
                <a:solidFill>
                  <a:srgbClr val="000000"/>
                </a:solidFill>
              </a:rPr>
              <a:t>Mac )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- </a:t>
            </a:r>
            <a:r>
              <a:rPr kumimoji="0" lang="ru-RU" altLang="ko-KR" sz="1100" b="0">
                <a:solidFill>
                  <a:srgbClr val="000000"/>
                </a:solidFill>
              </a:rPr>
              <a:t>Функция </a:t>
            </a:r>
            <a:r>
              <a:rPr kumimoji="0" lang="en-US" altLang="ko-KR" sz="1100" b="0">
                <a:solidFill>
                  <a:srgbClr val="000000"/>
                </a:solidFill>
              </a:rPr>
              <a:t>Dual Controller : 2</a:t>
            </a:r>
            <a:r>
              <a:rPr kumimoji="0" lang="ru-RU" altLang="ko-KR" sz="1100" b="0">
                <a:solidFill>
                  <a:srgbClr val="000000"/>
                </a:solidFill>
              </a:rPr>
              <a:t> устройства в</a:t>
            </a:r>
            <a:r>
              <a:rPr kumimoji="0" lang="en-US" altLang="ko-KR" sz="1100" b="0">
                <a:solidFill>
                  <a:srgbClr val="000000"/>
                </a:solidFill>
              </a:rPr>
              <a:t> 1</a:t>
            </a:r>
            <a:r>
              <a:rPr kumimoji="0" lang="ru-RU" altLang="ko-KR" sz="1100" b="0">
                <a:solidFill>
                  <a:srgbClr val="000000"/>
                </a:solidFill>
              </a:rPr>
              <a:t> мониторе</a:t>
            </a:r>
            <a:endParaRPr kumimoji="0" lang="en-US" altLang="ko-KR" sz="1100" b="0">
              <a:solidFill>
                <a:srgbClr val="000000"/>
              </a:solidFill>
            </a:endParaRP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  (HDMI</a:t>
            </a:r>
            <a:r>
              <a:rPr kumimoji="0" lang="ru-RU" altLang="ko-KR" sz="1100" b="0">
                <a:solidFill>
                  <a:srgbClr val="000000"/>
                </a:solidFill>
              </a:rPr>
              <a:t> </a:t>
            </a:r>
            <a:r>
              <a:rPr kumimoji="0" lang="en-US" altLang="ko-KR" sz="1100" b="0">
                <a:solidFill>
                  <a:srgbClr val="000000"/>
                </a:solidFill>
              </a:rPr>
              <a:t>+</a:t>
            </a:r>
            <a:r>
              <a:rPr kumimoji="0" lang="ru-RU" altLang="ko-KR" sz="1100" b="0">
                <a:solidFill>
                  <a:srgbClr val="000000"/>
                </a:solidFill>
              </a:rPr>
              <a:t> </a:t>
            </a:r>
            <a:r>
              <a:rPr kumimoji="0" lang="en-US" altLang="ko-KR" sz="1100" b="0">
                <a:solidFill>
                  <a:srgbClr val="000000"/>
                </a:solidFill>
              </a:rPr>
              <a:t>HDMI, HDMI</a:t>
            </a:r>
            <a:r>
              <a:rPr kumimoji="0" lang="ru-RU" altLang="ko-KR" sz="1100" b="0">
                <a:solidFill>
                  <a:srgbClr val="000000"/>
                </a:solidFill>
              </a:rPr>
              <a:t> </a:t>
            </a:r>
            <a:r>
              <a:rPr kumimoji="0" lang="en-US" altLang="ko-KR" sz="1100" b="0">
                <a:solidFill>
                  <a:srgbClr val="000000"/>
                </a:solidFill>
              </a:rPr>
              <a:t>+</a:t>
            </a:r>
            <a:r>
              <a:rPr kumimoji="0" lang="ru-RU" altLang="ko-KR" sz="1100" b="0">
                <a:solidFill>
                  <a:srgbClr val="000000"/>
                </a:solidFill>
              </a:rPr>
              <a:t> </a:t>
            </a:r>
            <a:r>
              <a:rPr kumimoji="0" lang="en-US" altLang="ko-KR" sz="1100" b="0">
                <a:solidFill>
                  <a:srgbClr val="000000"/>
                </a:solidFill>
              </a:rPr>
              <a:t>DP, Thunderbolt</a:t>
            </a:r>
            <a:r>
              <a:rPr kumimoji="0" lang="ru-RU" altLang="ko-KR" sz="1100" b="0">
                <a:solidFill>
                  <a:srgbClr val="000000"/>
                </a:solidFill>
              </a:rPr>
              <a:t> </a:t>
            </a:r>
            <a:r>
              <a:rPr kumimoji="0" lang="en-US" altLang="ko-KR" sz="1100" b="0">
                <a:solidFill>
                  <a:srgbClr val="000000"/>
                </a:solidFill>
              </a:rPr>
              <a:t>+</a:t>
            </a:r>
            <a:r>
              <a:rPr kumimoji="0" lang="ru-RU" altLang="ko-KR" sz="1100" b="0">
                <a:solidFill>
                  <a:srgbClr val="000000"/>
                </a:solidFill>
              </a:rPr>
              <a:t> </a:t>
            </a:r>
            <a:r>
              <a:rPr kumimoji="0" lang="en-US" altLang="ko-KR" sz="1100" b="0">
                <a:solidFill>
                  <a:srgbClr val="000000"/>
                </a:solidFill>
              </a:rPr>
              <a:t>HDMI)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- DisplayPort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- </a:t>
            </a:r>
            <a:r>
              <a:rPr kumimoji="0" lang="ru-RU" altLang="ko-KR" sz="1100" b="0">
                <a:solidFill>
                  <a:srgbClr val="000000"/>
                </a:solidFill>
              </a:rPr>
              <a:t>Динамики </a:t>
            </a:r>
            <a:r>
              <a:rPr kumimoji="0" lang="en-US" altLang="ko-KR" sz="1100" b="0">
                <a:solidFill>
                  <a:srgbClr val="000000"/>
                </a:solidFill>
              </a:rPr>
              <a:t>7</a:t>
            </a:r>
            <a:r>
              <a:rPr kumimoji="0" lang="ru-RU" altLang="ko-KR" sz="1100" b="0">
                <a:solidFill>
                  <a:srgbClr val="000000"/>
                </a:solidFill>
              </a:rPr>
              <a:t>Вт </a:t>
            </a:r>
            <a:r>
              <a:rPr kumimoji="0" lang="en-US" altLang="ko-KR" sz="1100" b="0">
                <a:solidFill>
                  <a:srgbClr val="000000"/>
                </a:solidFill>
              </a:rPr>
              <a:t>x</a:t>
            </a:r>
            <a:r>
              <a:rPr kumimoji="0" lang="ru-RU" altLang="ko-KR" sz="1100" b="0">
                <a:solidFill>
                  <a:srgbClr val="000000"/>
                </a:solidFill>
              </a:rPr>
              <a:t> </a:t>
            </a:r>
            <a:r>
              <a:rPr kumimoji="0" lang="en-US" altLang="ko-KR" sz="1100" b="0">
                <a:solidFill>
                  <a:srgbClr val="000000"/>
                </a:solidFill>
              </a:rPr>
              <a:t>2</a:t>
            </a:r>
            <a:r>
              <a:rPr kumimoji="0" lang="ru-RU" altLang="ko-KR" sz="1100" b="0">
                <a:solidFill>
                  <a:srgbClr val="000000"/>
                </a:solidFill>
              </a:rPr>
              <a:t>, улучшенный звук </a:t>
            </a:r>
            <a:r>
              <a:rPr kumimoji="0" lang="en-US" altLang="ko-KR" sz="1100" b="0">
                <a:solidFill>
                  <a:srgbClr val="000000"/>
                </a:solidFill>
              </a:rPr>
              <a:t>MAXXAudio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- </a:t>
            </a:r>
            <a:r>
              <a:rPr kumimoji="0" lang="ru-RU" altLang="ko-KR" sz="1100" b="0">
                <a:solidFill>
                  <a:srgbClr val="000000"/>
                </a:solidFill>
              </a:rPr>
              <a:t>Заводская калибровка цвета, Режим </a:t>
            </a:r>
            <a:r>
              <a:rPr kumimoji="0" lang="en-US" altLang="ko-KR" sz="1100" b="0">
                <a:solidFill>
                  <a:srgbClr val="000000"/>
                </a:solidFill>
              </a:rPr>
              <a:t>Reader</a:t>
            </a:r>
            <a:r>
              <a:rPr kumimoji="0" lang="ru-RU" altLang="ko-KR" sz="1100" b="0">
                <a:solidFill>
                  <a:srgbClr val="000000"/>
                </a:solidFill>
              </a:rPr>
              <a:t>, функция</a:t>
            </a:r>
            <a:r>
              <a:rPr kumimoji="0" lang="en-US" altLang="ko-KR" sz="1100" b="0">
                <a:solidFill>
                  <a:srgbClr val="000000"/>
                </a:solidFill>
              </a:rPr>
              <a:t> Flicker Safe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- </a:t>
            </a:r>
            <a:r>
              <a:rPr kumimoji="0" lang="ru-RU" altLang="ko-KR" sz="1100" b="0">
                <a:solidFill>
                  <a:srgbClr val="000000"/>
                </a:solidFill>
              </a:rPr>
              <a:t>Настенное крепление – кронштейн по требованию.</a:t>
            </a:r>
            <a:endParaRPr kumimoji="0" lang="en-US" altLang="ko-KR" sz="1100" b="0">
              <a:solidFill>
                <a:srgbClr val="000000"/>
              </a:solidFill>
            </a:endParaRPr>
          </a:p>
        </p:txBody>
      </p:sp>
      <p:sp>
        <p:nvSpPr>
          <p:cNvPr id="269319" name="Rectangle 20"/>
          <p:cNvSpPr>
            <a:spLocks noChangeArrowheads="1"/>
          </p:cNvSpPr>
          <p:nvPr/>
        </p:nvSpPr>
        <p:spPr bwMode="auto">
          <a:xfrm>
            <a:off x="4491038" y="1304925"/>
            <a:ext cx="4311650" cy="292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  <a:buFont typeface="Wingdings" pitchFamily="2" charset="2"/>
              <a:buNone/>
            </a:pPr>
            <a:r>
              <a:rPr kumimoji="0" lang="ko-KR" altLang="en-US" sz="1300">
                <a:solidFill>
                  <a:srgbClr val="000000"/>
                </a:solidFill>
              </a:rPr>
              <a:t>■ </a:t>
            </a:r>
            <a:r>
              <a:rPr kumimoji="0" lang="ru-RU" altLang="ko-KR" sz="1300">
                <a:solidFill>
                  <a:srgbClr val="000000"/>
                </a:solidFill>
              </a:rPr>
              <a:t>Уникальные характеристики</a:t>
            </a:r>
            <a:endParaRPr kumimoji="0" lang="ko-KR" altLang="en-US" sz="1300" b="0">
              <a:solidFill>
                <a:srgbClr val="000000"/>
              </a:solidFill>
            </a:endParaRPr>
          </a:p>
        </p:txBody>
      </p:sp>
      <p:sp>
        <p:nvSpPr>
          <p:cNvPr id="269320" name="Oval 9"/>
          <p:cNvSpPr>
            <a:spLocks noChangeArrowheads="1"/>
          </p:cNvSpPr>
          <p:nvPr/>
        </p:nvSpPr>
        <p:spPr bwMode="auto">
          <a:xfrm>
            <a:off x="4637088" y="1717675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kumimoji="0" lang="en-US" altLang="ko-KR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69321" name="Text Box 10"/>
          <p:cNvSpPr txBox="1">
            <a:spLocks noChangeArrowheads="1"/>
          </p:cNvSpPr>
          <p:nvPr/>
        </p:nvSpPr>
        <p:spPr bwMode="auto">
          <a:xfrm>
            <a:off x="4848225" y="1695450"/>
            <a:ext cx="20796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0" lang="en-US" altLang="ko-KR" sz="1100">
                <a:solidFill>
                  <a:srgbClr val="000000"/>
                </a:solidFill>
              </a:rPr>
              <a:t>21:9 Curved U</a:t>
            </a:r>
            <a:r>
              <a:rPr lang="en-US" altLang="ko-KR" sz="1100">
                <a:solidFill>
                  <a:srgbClr val="000000"/>
                </a:solidFill>
              </a:rPr>
              <a:t>ltraWide</a:t>
            </a:r>
            <a:r>
              <a:rPr kumimoji="0" lang="en-US" altLang="ko-KR" sz="1100">
                <a:solidFill>
                  <a:srgbClr val="000000"/>
                </a:solidFill>
              </a:rPr>
              <a:t> QHD </a:t>
            </a:r>
          </a:p>
        </p:txBody>
      </p:sp>
      <p:sp>
        <p:nvSpPr>
          <p:cNvPr id="269322" name="Oval 11"/>
          <p:cNvSpPr>
            <a:spLocks noChangeArrowheads="1"/>
          </p:cNvSpPr>
          <p:nvPr/>
        </p:nvSpPr>
        <p:spPr bwMode="auto">
          <a:xfrm>
            <a:off x="7199313" y="1717675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kumimoji="0" lang="en-US" altLang="ko-KR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69323" name="Oval 9"/>
          <p:cNvSpPr>
            <a:spLocks noChangeArrowheads="1"/>
          </p:cNvSpPr>
          <p:nvPr/>
        </p:nvSpPr>
        <p:spPr bwMode="auto">
          <a:xfrm>
            <a:off x="4629150" y="3206750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kumimoji="0" lang="en-US" altLang="ko-KR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69324" name="AutoShape 18"/>
          <p:cNvSpPr>
            <a:spLocks noChangeArrowheads="1"/>
          </p:cNvSpPr>
          <p:nvPr/>
        </p:nvSpPr>
        <p:spPr bwMode="auto">
          <a:xfrm>
            <a:off x="4583113" y="1638300"/>
            <a:ext cx="5151437" cy="3209925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80000" rIns="36000" anchor="ctr"/>
          <a:lstStyle/>
          <a:p>
            <a:pPr marL="88900" indent="-88900">
              <a:lnSpc>
                <a:spcPct val="120000"/>
              </a:lnSpc>
            </a:pPr>
            <a:endParaRPr kumimoji="0" lang="en-US" altLang="ko-KR" b="0">
              <a:solidFill>
                <a:srgbClr val="000000"/>
              </a:solidFill>
            </a:endParaRPr>
          </a:p>
        </p:txBody>
      </p:sp>
      <p:sp>
        <p:nvSpPr>
          <p:cNvPr id="269325" name="Line 21"/>
          <p:cNvSpPr>
            <a:spLocks noChangeShapeType="1"/>
          </p:cNvSpPr>
          <p:nvPr/>
        </p:nvSpPr>
        <p:spPr bwMode="auto">
          <a:xfrm>
            <a:off x="7159625" y="1682750"/>
            <a:ext cx="0" cy="3148013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9326" name="Line 21"/>
          <p:cNvSpPr>
            <a:spLocks noChangeShapeType="1"/>
          </p:cNvSpPr>
          <p:nvPr/>
        </p:nvSpPr>
        <p:spPr bwMode="auto">
          <a:xfrm rot="5400000">
            <a:off x="7161213" y="598488"/>
            <a:ext cx="0" cy="5111750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9327" name="Text Box 10"/>
          <p:cNvSpPr txBox="1">
            <a:spLocks noChangeArrowheads="1"/>
          </p:cNvSpPr>
          <p:nvPr/>
        </p:nvSpPr>
        <p:spPr bwMode="auto">
          <a:xfrm>
            <a:off x="7402513" y="1652588"/>
            <a:ext cx="1087437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lnSpc>
                <a:spcPct val="150000"/>
              </a:lnSpc>
            </a:pPr>
            <a:r>
              <a:rPr kumimoji="0" lang="en-US" altLang="ko-KR" sz="1100">
                <a:solidFill>
                  <a:srgbClr val="000000"/>
                </a:solidFill>
              </a:rPr>
              <a:t>Thunderbolt2</a:t>
            </a:r>
            <a:endParaRPr kumimoji="0" lang="ko-KR" altLang="en-US" sz="1100">
              <a:solidFill>
                <a:srgbClr val="000000"/>
              </a:solidFill>
            </a:endParaRPr>
          </a:p>
        </p:txBody>
      </p:sp>
      <p:sp>
        <p:nvSpPr>
          <p:cNvPr id="269328" name="Oval 9"/>
          <p:cNvSpPr>
            <a:spLocks noChangeArrowheads="1"/>
          </p:cNvSpPr>
          <p:nvPr/>
        </p:nvSpPr>
        <p:spPr bwMode="auto">
          <a:xfrm>
            <a:off x="7175500" y="3224213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kumimoji="0" lang="en-US" altLang="ko-KR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269329" name="Text Box 10"/>
          <p:cNvSpPr txBox="1">
            <a:spLocks noChangeArrowheads="1"/>
          </p:cNvSpPr>
          <p:nvPr/>
        </p:nvSpPr>
        <p:spPr bwMode="auto">
          <a:xfrm>
            <a:off x="7348538" y="3136900"/>
            <a:ext cx="2581275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lnSpc>
                <a:spcPct val="150000"/>
              </a:lnSpc>
            </a:pPr>
            <a:r>
              <a:rPr kumimoji="0" lang="en-US" altLang="ko-KR" sz="1100">
                <a:solidFill>
                  <a:srgbClr val="000000"/>
                </a:solidFill>
              </a:rPr>
              <a:t>4-Screen Split &amp; Dual Link-up</a:t>
            </a:r>
            <a:r>
              <a:rPr kumimoji="0" lang="ru-RU" altLang="ko-KR" sz="1100">
                <a:solidFill>
                  <a:srgbClr val="000000"/>
                </a:solidFill>
              </a:rPr>
              <a:t> </a:t>
            </a:r>
            <a:r>
              <a:rPr kumimoji="0" lang="en-US" altLang="ko-KR" sz="1100">
                <a:solidFill>
                  <a:srgbClr val="000000"/>
                </a:solidFill>
              </a:rPr>
              <a:t>(PBP)</a:t>
            </a:r>
            <a:endParaRPr kumimoji="0" lang="ko-KR" altLang="en-US" sz="1100">
              <a:solidFill>
                <a:srgbClr val="000000"/>
              </a:solidFill>
            </a:endParaRPr>
          </a:p>
        </p:txBody>
      </p:sp>
      <p:pic>
        <p:nvPicPr>
          <p:cNvPr id="269330" name="Picture 3" descr="C:\Users\Henry Lim\Desktop\Ultrawide Saleskit\픽토\UltraWide QHD PICTO1010.JPG"/>
          <p:cNvPicPr>
            <a:picLocks noChangeAspect="1" noChangeArrowheads="1"/>
          </p:cNvPicPr>
          <p:nvPr/>
        </p:nvPicPr>
        <p:blipFill>
          <a:blip r:embed="rId9" cstate="print"/>
          <a:srcRect l="31364" t="36880" r="34319" b="36014"/>
          <a:stretch>
            <a:fillRect/>
          </a:stretch>
        </p:blipFill>
        <p:spPr bwMode="auto">
          <a:xfrm>
            <a:off x="6278563" y="2546350"/>
            <a:ext cx="809625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331" name="Picture 3" descr="D:\Dream\______________픽토그램\픽토그램 조각\IPS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51600" y="2906713"/>
            <a:ext cx="47625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9332" name="Text Box 10"/>
          <p:cNvSpPr txBox="1">
            <a:spLocks noChangeArrowheads="1"/>
          </p:cNvSpPr>
          <p:nvPr/>
        </p:nvSpPr>
        <p:spPr bwMode="auto">
          <a:xfrm>
            <a:off x="4851400" y="3133725"/>
            <a:ext cx="993775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100">
                <a:solidFill>
                  <a:srgbClr val="000000"/>
                </a:solidFill>
              </a:rPr>
              <a:t>MAXXAudio</a:t>
            </a:r>
          </a:p>
        </p:txBody>
      </p:sp>
      <p:sp>
        <p:nvSpPr>
          <p:cNvPr id="269333" name="Text Box 72"/>
          <p:cNvSpPr txBox="1">
            <a:spLocks noChangeArrowheads="1"/>
          </p:cNvSpPr>
          <p:nvPr/>
        </p:nvSpPr>
        <p:spPr bwMode="auto">
          <a:xfrm>
            <a:off x="4613275" y="3419475"/>
            <a:ext cx="26050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en-US" altLang="ko-KR" sz="800" b="0">
                <a:solidFill>
                  <a:srgbClr val="000000"/>
                </a:solidFill>
                <a:ea typeface="맑은 고딕"/>
                <a:cs typeface="맑은 고딕"/>
              </a:rPr>
              <a:t> </a:t>
            </a:r>
            <a:r>
              <a:rPr kumimoji="0" lang="ru-RU" altLang="ko-KR" sz="800" b="0">
                <a:solidFill>
                  <a:srgbClr val="000000"/>
                </a:solidFill>
                <a:ea typeface="맑은 고딕"/>
                <a:cs typeface="맑은 고딕"/>
              </a:rPr>
              <a:t>Чистый высококачественный звук с динамиками </a:t>
            </a:r>
          </a:p>
          <a:p>
            <a:pPr latinLnBrk="1"/>
            <a:r>
              <a:rPr kumimoji="0" lang="en-US" altLang="ko-KR" sz="800" b="0">
                <a:solidFill>
                  <a:srgbClr val="000000"/>
                </a:solidFill>
                <a:ea typeface="맑은 고딕"/>
                <a:cs typeface="맑은 고딕"/>
              </a:rPr>
              <a:t>7Wx2 </a:t>
            </a:r>
            <a:r>
              <a:rPr kumimoji="0" lang="ru-RU" altLang="ko-KR" sz="800" b="0">
                <a:solidFill>
                  <a:srgbClr val="000000"/>
                </a:solidFill>
                <a:ea typeface="맑은 고딕"/>
                <a:cs typeface="맑은 고딕"/>
              </a:rPr>
              <a:t>и</a:t>
            </a:r>
            <a:r>
              <a:rPr kumimoji="0" lang="en-US" altLang="ko-KR" sz="800" b="0">
                <a:solidFill>
                  <a:srgbClr val="000000"/>
                </a:solidFill>
                <a:ea typeface="맑은 고딕"/>
                <a:cs typeface="맑은 고딕"/>
              </a:rPr>
              <a:t> </a:t>
            </a:r>
            <a:r>
              <a:rPr kumimoji="0" lang="ru-RU" altLang="ko-KR" sz="800" b="0">
                <a:solidFill>
                  <a:srgbClr val="000000"/>
                </a:solidFill>
                <a:ea typeface="맑은 고딕"/>
                <a:cs typeface="맑은 고딕"/>
              </a:rPr>
              <a:t>функцией </a:t>
            </a:r>
            <a:r>
              <a:rPr kumimoji="0" lang="en-US" altLang="ko-KR" sz="800" b="0">
                <a:solidFill>
                  <a:srgbClr val="000000"/>
                </a:solidFill>
                <a:ea typeface="맑은 고딕"/>
                <a:cs typeface="맑은 고딕"/>
              </a:rPr>
              <a:t>MAXXAudio</a:t>
            </a:r>
            <a:r>
              <a:rPr kumimoji="0" lang="ru-RU" altLang="ko-KR" sz="800" b="0">
                <a:solidFill>
                  <a:srgbClr val="000000"/>
                </a:solidFill>
                <a:ea typeface="맑은 고딕"/>
                <a:cs typeface="맑은 고딕"/>
              </a:rPr>
              <a:t>.</a:t>
            </a:r>
            <a:endParaRPr kumimoji="0" lang="en-US" altLang="ko-KR" sz="800" b="0">
              <a:solidFill>
                <a:srgbClr val="000000"/>
              </a:solidFill>
            </a:endParaRPr>
          </a:p>
        </p:txBody>
      </p:sp>
      <p:sp>
        <p:nvSpPr>
          <p:cNvPr id="269334" name="Text Box 72"/>
          <p:cNvSpPr txBox="1">
            <a:spLocks noChangeArrowheads="1"/>
          </p:cNvSpPr>
          <p:nvPr/>
        </p:nvSpPr>
        <p:spPr bwMode="auto">
          <a:xfrm>
            <a:off x="4651375" y="1966913"/>
            <a:ext cx="2530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en-US" altLang="ko-KR" sz="800" b="0">
                <a:solidFill>
                  <a:srgbClr val="000000"/>
                </a:solidFill>
                <a:ea typeface="맑은 고딕"/>
                <a:cs typeface="맑은 고딕"/>
              </a:rPr>
              <a:t> Curved Design </a:t>
            </a:r>
            <a:r>
              <a:rPr kumimoji="0" lang="ru-RU" altLang="ko-KR" sz="800" b="0">
                <a:solidFill>
                  <a:srgbClr val="000000"/>
                </a:solidFill>
                <a:ea typeface="맑은 고딕"/>
                <a:cs typeface="맑은 고딕"/>
              </a:rPr>
              <a:t>– полное погружение в экран</a:t>
            </a:r>
            <a:r>
              <a:rPr kumimoji="0" lang="en-US" altLang="ko-KR" sz="800" b="0">
                <a:solidFill>
                  <a:srgbClr val="000000"/>
                </a:solidFill>
                <a:ea typeface="맑은 고딕"/>
                <a:cs typeface="맑은 고딕"/>
              </a:rPr>
              <a:t>.</a:t>
            </a:r>
          </a:p>
          <a:p>
            <a:pPr latinLnBrk="1">
              <a:buFont typeface="Wingdings" pitchFamily="2" charset="2"/>
              <a:buChar char="§"/>
            </a:pPr>
            <a:r>
              <a:rPr kumimoji="0" lang="en-US" altLang="ko-KR" sz="800" b="0">
                <a:solidFill>
                  <a:srgbClr val="000000"/>
                </a:solidFill>
                <a:ea typeface="맑은 고딕"/>
                <a:cs typeface="맑은 고딕"/>
              </a:rPr>
              <a:t> </a:t>
            </a:r>
            <a:r>
              <a:rPr kumimoji="0" lang="ru-RU" altLang="ko-KR" sz="800" b="0">
                <a:solidFill>
                  <a:srgbClr val="000000"/>
                </a:solidFill>
                <a:ea typeface="맑은 고딕"/>
                <a:cs typeface="맑은 고딕"/>
              </a:rPr>
              <a:t>Разрешение </a:t>
            </a:r>
            <a:r>
              <a:rPr kumimoji="0" lang="en-US" altLang="ko-KR" sz="800" b="0">
                <a:solidFill>
                  <a:srgbClr val="000000"/>
                </a:solidFill>
                <a:ea typeface="맑은 고딕"/>
                <a:cs typeface="맑은 고딕"/>
              </a:rPr>
              <a:t>QHD </a:t>
            </a:r>
            <a:r>
              <a:rPr kumimoji="0" lang="ru-RU" altLang="ko-KR" sz="800" b="0">
                <a:solidFill>
                  <a:srgbClr val="000000"/>
                </a:solidFill>
                <a:ea typeface="맑은 고딕"/>
                <a:cs typeface="맑은 고딕"/>
              </a:rPr>
              <a:t>– новый стандарт качества.</a:t>
            </a:r>
            <a:endParaRPr kumimoji="0" lang="en-US" altLang="ko-KR" sz="800" b="0">
              <a:solidFill>
                <a:srgbClr val="000000"/>
              </a:solidFill>
              <a:ea typeface="맑은 고딕"/>
              <a:cs typeface="맑은 고딕"/>
            </a:endParaRPr>
          </a:p>
          <a:p>
            <a:pPr latinLnBrk="1">
              <a:buFont typeface="Wingdings" pitchFamily="2" charset="2"/>
              <a:buChar char="§"/>
            </a:pPr>
            <a:endParaRPr kumimoji="0" lang="en-US" altLang="ko-KR" sz="800" b="0">
              <a:solidFill>
                <a:srgbClr val="000000"/>
              </a:solidFill>
            </a:endParaRPr>
          </a:p>
        </p:txBody>
      </p:sp>
      <p:grpSp>
        <p:nvGrpSpPr>
          <p:cNvPr id="269335" name="그룹 70"/>
          <p:cNvGrpSpPr>
            <a:grpSpLocks/>
          </p:cNvGrpSpPr>
          <p:nvPr/>
        </p:nvGrpSpPr>
        <p:grpSpPr bwMode="auto">
          <a:xfrm>
            <a:off x="7239000" y="3895725"/>
            <a:ext cx="1687513" cy="877888"/>
            <a:chOff x="-3476684" y="2143116"/>
            <a:chExt cx="5487158" cy="2786082"/>
          </a:xfrm>
        </p:grpSpPr>
        <p:pic>
          <p:nvPicPr>
            <p:cNvPr id="269354" name="Picture 2" descr="C:\Users\Henry Lim\Desktop\호정씨작업1212\5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-3476684" y="2143116"/>
              <a:ext cx="5480703" cy="2786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9355" name="Picture 202" descr="C:\Users\Henry Lim\Desktop\호정씨작업1212\3p\3p_1.pn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-2286172" y="2631306"/>
              <a:ext cx="3198152" cy="1922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9356" name="Picture 2" descr="http://www.macappfans.org/app-img/screenshots/app_screen_shots_7430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-672644" y="2714620"/>
              <a:ext cx="1474228" cy="1257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9357" name="Picture 3" descr="C:\Users\Henry Lim\Desktop\호정씨작업1212\1213\Untitled-1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61879" y="3297652"/>
              <a:ext cx="1448595" cy="1140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9358" name="Picture 5" descr="http://www.johndavidhead.com/jhead/johnhead.nsf/dx/PowerPoint.png/$file/PowerPoint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-2196739" y="2708682"/>
              <a:ext cx="1537657" cy="1289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9336" name="Text Box 72"/>
          <p:cNvSpPr txBox="1">
            <a:spLocks noChangeArrowheads="1"/>
          </p:cNvSpPr>
          <p:nvPr/>
        </p:nvSpPr>
        <p:spPr bwMode="auto">
          <a:xfrm>
            <a:off x="7208838" y="3402013"/>
            <a:ext cx="3000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en-US" altLang="ko-KR" sz="800" b="0">
                <a:solidFill>
                  <a:srgbClr val="000000"/>
                </a:solidFill>
              </a:rPr>
              <a:t> </a:t>
            </a:r>
            <a:r>
              <a:rPr kumimoji="0" lang="ru-RU" altLang="ko-KR" sz="800" b="0">
                <a:solidFill>
                  <a:srgbClr val="000000"/>
                </a:solidFill>
              </a:rPr>
              <a:t>Функция </a:t>
            </a:r>
            <a:r>
              <a:rPr kumimoji="0" lang="en-US" altLang="ko-KR" sz="800" b="0">
                <a:solidFill>
                  <a:srgbClr val="000000"/>
                </a:solidFill>
              </a:rPr>
              <a:t>4-Screen Split </a:t>
            </a:r>
            <a:r>
              <a:rPr kumimoji="0" lang="ru-RU" altLang="ko-KR" sz="800" b="0">
                <a:solidFill>
                  <a:srgbClr val="000000"/>
                </a:solidFill>
              </a:rPr>
              <a:t>для мультизадачности</a:t>
            </a:r>
            <a:r>
              <a:rPr kumimoji="0" lang="en-US" altLang="ko-KR" sz="800" b="0">
                <a:solidFill>
                  <a:srgbClr val="000000"/>
                </a:solidFill>
              </a:rPr>
              <a:t> </a:t>
            </a:r>
            <a:r>
              <a:rPr kumimoji="0" lang="ru-RU" altLang="ko-KR" sz="800" b="0">
                <a:solidFill>
                  <a:srgbClr val="000000"/>
                </a:solidFill>
              </a:rPr>
              <a:t>на </a:t>
            </a:r>
          </a:p>
          <a:p>
            <a:pPr latinLnBrk="1"/>
            <a:r>
              <a:rPr kumimoji="0" lang="ru-RU" altLang="ko-KR" sz="800" b="0">
                <a:solidFill>
                  <a:srgbClr val="000000"/>
                </a:solidFill>
              </a:rPr>
              <a:t>дисплее 21:9</a:t>
            </a:r>
            <a:endParaRPr kumimoji="0" lang="en-US" altLang="ko-KR" sz="800" b="0">
              <a:solidFill>
                <a:srgbClr val="000000"/>
              </a:solidFill>
            </a:endParaRPr>
          </a:p>
          <a:p>
            <a:pPr latinLnBrk="1">
              <a:buFont typeface="Wingdings" pitchFamily="2" charset="2"/>
              <a:buChar char="§"/>
            </a:pPr>
            <a:r>
              <a:rPr kumimoji="0" lang="en-US" altLang="ko-KR" sz="800" b="0">
                <a:solidFill>
                  <a:srgbClr val="000000"/>
                </a:solidFill>
              </a:rPr>
              <a:t> </a:t>
            </a:r>
            <a:r>
              <a:rPr kumimoji="0" lang="ru-RU" altLang="ko-KR" sz="800" b="0">
                <a:solidFill>
                  <a:srgbClr val="000000"/>
                </a:solidFill>
              </a:rPr>
              <a:t>Функция </a:t>
            </a:r>
            <a:r>
              <a:rPr kumimoji="0" lang="en-US" altLang="ko-KR" sz="800" b="0">
                <a:solidFill>
                  <a:srgbClr val="000000"/>
                </a:solidFill>
              </a:rPr>
              <a:t>Dual Link-up </a:t>
            </a:r>
            <a:r>
              <a:rPr kumimoji="0" lang="ru-RU" altLang="ko-KR" sz="800" b="0">
                <a:solidFill>
                  <a:srgbClr val="000000"/>
                </a:solidFill>
              </a:rPr>
              <a:t>– подключение 2 устройств </a:t>
            </a:r>
          </a:p>
          <a:p>
            <a:pPr latinLnBrk="1"/>
            <a:r>
              <a:rPr kumimoji="0" lang="ru-RU" altLang="ko-KR" sz="800" b="0">
                <a:solidFill>
                  <a:srgbClr val="000000"/>
                </a:solidFill>
              </a:rPr>
              <a:t>к одному экрану</a:t>
            </a:r>
            <a:endParaRPr kumimoji="0" lang="en-US" altLang="ko-KR" sz="800" b="0">
              <a:solidFill>
                <a:srgbClr val="000000"/>
              </a:solidFill>
            </a:endParaRPr>
          </a:p>
          <a:p>
            <a:pPr latinLnBrk="1"/>
            <a:endParaRPr kumimoji="0" lang="en-US" altLang="ko-KR" sz="800" b="0">
              <a:solidFill>
                <a:srgbClr val="000000"/>
              </a:solidFill>
            </a:endParaRPr>
          </a:p>
        </p:txBody>
      </p:sp>
      <p:sp>
        <p:nvSpPr>
          <p:cNvPr id="81" name="직사각형 80"/>
          <p:cNvSpPr/>
          <p:nvPr/>
        </p:nvSpPr>
        <p:spPr>
          <a:xfrm>
            <a:off x="881063" y="2205038"/>
            <a:ext cx="2522537" cy="42703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r>
              <a:rPr lang="en-US" altLang="ko-KR" sz="1500" dirty="0">
                <a:solidFill>
                  <a:srgbClr val="C00000"/>
                </a:solidFill>
              </a:rPr>
              <a:t>Design Confidential</a:t>
            </a:r>
            <a:endParaRPr lang="ko-KR" altLang="en-US" sz="1500" dirty="0">
              <a:solidFill>
                <a:srgbClr val="C00000"/>
              </a:solidFill>
            </a:endParaRPr>
          </a:p>
        </p:txBody>
      </p:sp>
      <p:pic>
        <p:nvPicPr>
          <p:cNvPr id="269338" name="Picture 4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896350" y="3803650"/>
            <a:ext cx="79375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339" name="Picture 3" descr="axx-аudio-banner"/>
          <p:cNvPicPr>
            <a:picLocks noChangeAspect="1" noChangeArrowheads="1"/>
          </p:cNvPicPr>
          <p:nvPr/>
        </p:nvPicPr>
        <p:blipFill>
          <a:blip r:embed="rId17" cstate="print"/>
          <a:srcRect l="24706" r="25191"/>
          <a:stretch>
            <a:fillRect/>
          </a:stretch>
        </p:blipFill>
        <p:spPr bwMode="auto">
          <a:xfrm>
            <a:off x="4926013" y="3886200"/>
            <a:ext cx="173037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340" name="Picture 4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967288" y="4586288"/>
            <a:ext cx="830262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341" name="Picture 5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834063" y="4562475"/>
            <a:ext cx="836612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342" name="그림 2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353175" y="2176463"/>
            <a:ext cx="69373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343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208838" y="2344738"/>
            <a:ext cx="2014537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344" name="Picture 1" descr="픽토"/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8934450" y="4267200"/>
            <a:ext cx="67786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345" name="Picture 2" descr="C:\Users\Henry Lim\Desktop\Thunderbolt-Logo-Check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3" cstate="print"/>
          <a:srcRect r="51379"/>
          <a:stretch>
            <a:fillRect/>
          </a:stretch>
        </p:blipFill>
        <p:spPr bwMode="auto">
          <a:xfrm>
            <a:off x="8988425" y="2244725"/>
            <a:ext cx="769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9346" name="Text Box 72"/>
          <p:cNvSpPr txBox="1">
            <a:spLocks noChangeArrowheads="1"/>
          </p:cNvSpPr>
          <p:nvPr/>
        </p:nvSpPr>
        <p:spPr bwMode="auto">
          <a:xfrm>
            <a:off x="7291388" y="1952625"/>
            <a:ext cx="24860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en-US" altLang="ko-KR" sz="800" b="0">
                <a:solidFill>
                  <a:srgbClr val="000000"/>
                </a:solidFill>
              </a:rPr>
              <a:t> </a:t>
            </a:r>
            <a:r>
              <a:rPr kumimoji="0" lang="ru-RU" altLang="ko-KR" sz="800" b="0">
                <a:solidFill>
                  <a:srgbClr val="000000"/>
                </a:solidFill>
              </a:rPr>
              <a:t>Мгновенное соединение с устройствами </a:t>
            </a:r>
            <a:r>
              <a:rPr kumimoji="0" lang="en-US" altLang="ko-KR" sz="800" b="0">
                <a:solidFill>
                  <a:srgbClr val="000000"/>
                </a:solidFill>
              </a:rPr>
              <a:t>Mac.</a:t>
            </a:r>
          </a:p>
          <a:p>
            <a:pPr latinLnBrk="1">
              <a:buFont typeface="Wingdings" pitchFamily="2" charset="2"/>
              <a:buChar char="§"/>
            </a:pPr>
            <a:r>
              <a:rPr kumimoji="0" lang="en-US" altLang="ko-KR" sz="800" b="0">
                <a:solidFill>
                  <a:srgbClr val="000000"/>
                </a:solidFill>
              </a:rPr>
              <a:t> Hub </a:t>
            </a:r>
            <a:r>
              <a:rPr kumimoji="0" lang="ru-RU" altLang="ko-KR" sz="800" b="0">
                <a:solidFill>
                  <a:srgbClr val="000000"/>
                </a:solidFill>
              </a:rPr>
              <a:t>дисплей для цифровых устройств</a:t>
            </a:r>
            <a:r>
              <a:rPr kumimoji="0" lang="en-US" altLang="ko-KR" sz="800" b="0">
                <a:solidFill>
                  <a:srgbClr val="000000"/>
                </a:solidFill>
              </a:rPr>
              <a:t> </a:t>
            </a:r>
            <a:r>
              <a:rPr kumimoji="0" lang="ru-RU" altLang="ko-KR" sz="800" b="0">
                <a:solidFill>
                  <a:srgbClr val="000000"/>
                </a:solidFill>
              </a:rPr>
              <a:t>и последовательного соединения</a:t>
            </a:r>
            <a:r>
              <a:rPr kumimoji="0" lang="en-US" altLang="ko-KR" sz="800" b="0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69347" name="Picture 4" descr="C:\Users\이태영\Desktop\MAC1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9101138" y="2757488"/>
            <a:ext cx="485775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348" name="Picture 17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783138" y="2254250"/>
            <a:ext cx="1601787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349" name="그림 3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2057400" y="1271588"/>
            <a:ext cx="2513013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350" name="그림 1"/>
          <p:cNvPicPr>
            <a:picLocks noChangeAspect="1"/>
          </p:cNvPicPr>
          <p:nvPr/>
        </p:nvPicPr>
        <p:blipFill>
          <a:blip r:embed="rId27" cstate="print"/>
          <a:srcRect r="11629"/>
          <a:stretch>
            <a:fillRect/>
          </a:stretch>
        </p:blipFill>
        <p:spPr bwMode="auto">
          <a:xfrm>
            <a:off x="200025" y="1393825"/>
            <a:ext cx="1968500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 Box 1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44488" y="260648"/>
            <a:ext cx="2816079" cy="4006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05" tIns="46005" rIns="92005" bIns="46005">
            <a:spAutoFit/>
          </a:bodyPr>
          <a:lstStyle/>
          <a:p>
            <a:pPr>
              <a:defRPr/>
            </a:pP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Концепция продукта</a:t>
            </a:r>
            <a:endParaRPr lang="en-US" altLang="ko-KR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  <p:sp>
        <p:nvSpPr>
          <p:cNvPr id="269352" name="Text Box 2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739188" y="198438"/>
            <a:ext cx="893762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2041" tIns="46021" rIns="92041" bIns="46021">
            <a:spAutoFit/>
          </a:bodyPr>
          <a:lstStyle/>
          <a:p>
            <a:r>
              <a:rPr lang="en-US" altLang="ko-KR" sz="1500">
                <a:solidFill>
                  <a:srgbClr val="000000"/>
                </a:solidFill>
              </a:rPr>
              <a:t>34UC97</a:t>
            </a:r>
          </a:p>
        </p:txBody>
      </p:sp>
      <p:sp>
        <p:nvSpPr>
          <p:cNvPr id="67" name="실행 단추: 앞으로 또는 다음 66">
            <a:hlinkClick r:id="rId28" action="ppaction://hlinksldjump" highlightClick="1"/>
          </p:cNvPr>
          <p:cNvSpPr/>
          <p:nvPr/>
        </p:nvSpPr>
        <p:spPr bwMode="auto">
          <a:xfrm>
            <a:off x="5834063" y="3206750"/>
            <a:ext cx="190500" cy="192088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lIns="91333" tIns="45671" rIns="91333" bIns="45671" anchor="ctr"/>
          <a:lstStyle/>
          <a:p>
            <a:pPr indent="3175" algn="ctr" fontAlgn="auto" latinLnBrk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kumimoji="0" lang="ko-KR" altLang="en-US" sz="1600" b="0" dirty="0">
              <a:solidFill>
                <a:srgbClr val="FF0000"/>
              </a:solidFill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AutoShape 2"/>
          <p:cNvSpPr>
            <a:spLocks noChangeArrowheads="1"/>
          </p:cNvSpPr>
          <p:nvPr/>
        </p:nvSpPr>
        <p:spPr bwMode="auto">
          <a:xfrm>
            <a:off x="415925" y="787400"/>
            <a:ext cx="3289300" cy="360363"/>
          </a:xfrm>
          <a:prstGeom prst="roundRect">
            <a:avLst>
              <a:gd name="adj" fmla="val 45421"/>
            </a:avLst>
          </a:prstGeom>
          <a:solidFill>
            <a:srgbClr val="A5002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defTabSz="977900" latinLnBrk="1"/>
            <a:endParaRPr kumimoji="0" lang="ko-KR" altLang="en-US" sz="1800" b="0">
              <a:solidFill>
                <a:srgbClr val="000000"/>
              </a:solidFill>
            </a:endParaRPr>
          </a:p>
        </p:txBody>
      </p:sp>
      <p:sp>
        <p:nvSpPr>
          <p:cNvPr id="270338" name="Rectangle 3"/>
          <p:cNvSpPr>
            <a:spLocks noChangeArrowheads="1"/>
          </p:cNvSpPr>
          <p:nvPr/>
        </p:nvSpPr>
        <p:spPr bwMode="auto">
          <a:xfrm>
            <a:off x="4446588" y="635000"/>
            <a:ext cx="4689475" cy="65405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</a:pPr>
            <a:r>
              <a:rPr kumimoji="0" lang="ru-RU" altLang="ko-KR" sz="1800">
                <a:solidFill>
                  <a:srgbClr val="A50021"/>
                </a:solidFill>
              </a:rPr>
              <a:t>Первый в мире </a:t>
            </a:r>
            <a:r>
              <a:rPr kumimoji="0" lang="en-US" altLang="ko-KR" sz="1800">
                <a:solidFill>
                  <a:srgbClr val="A50021"/>
                </a:solidFill>
              </a:rPr>
              <a:t>21:9 UltraWide </a:t>
            </a:r>
            <a:r>
              <a:rPr kumimoji="0" lang="ru-RU" altLang="ko-KR" sz="1800">
                <a:solidFill>
                  <a:srgbClr val="A50021"/>
                </a:solidFill>
              </a:rPr>
              <a:t>монитор </a:t>
            </a:r>
          </a:p>
          <a:p>
            <a:pPr marL="176213" indent="-176213" defTabSz="684213">
              <a:lnSpc>
                <a:spcPct val="110000"/>
              </a:lnSpc>
            </a:pPr>
            <a:r>
              <a:rPr kumimoji="0" lang="ru-RU" altLang="ko-KR" sz="1800">
                <a:solidFill>
                  <a:srgbClr val="A50021"/>
                </a:solidFill>
              </a:rPr>
              <a:t>с изогнутым экраном (</a:t>
            </a:r>
            <a:r>
              <a:rPr kumimoji="0" lang="en-US" altLang="ko-KR" sz="1800">
                <a:solidFill>
                  <a:srgbClr val="A50021"/>
                </a:solidFill>
              </a:rPr>
              <a:t>Curved</a:t>
            </a:r>
            <a:r>
              <a:rPr kumimoji="0" lang="ru-RU" altLang="ko-KR" sz="1800">
                <a:solidFill>
                  <a:srgbClr val="A50021"/>
                </a:solidFill>
              </a:rPr>
              <a:t>)</a:t>
            </a:r>
            <a:endParaRPr kumimoji="0" lang="ko-KR" altLang="en-US" sz="1800">
              <a:solidFill>
                <a:srgbClr val="A50021"/>
              </a:solidFill>
            </a:endParaRPr>
          </a:p>
        </p:txBody>
      </p:sp>
      <p:sp>
        <p:nvSpPr>
          <p:cNvPr id="270339" name="Text Box 5"/>
          <p:cNvSpPr txBox="1">
            <a:spLocks noChangeArrowheads="1"/>
          </p:cNvSpPr>
          <p:nvPr/>
        </p:nvSpPr>
        <p:spPr bwMode="auto">
          <a:xfrm>
            <a:off x="488950" y="798513"/>
            <a:ext cx="3092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0" lang="uk-UA" altLang="ko-KR" sz="1600">
                <a:solidFill>
                  <a:srgbClr val="FFFFFF"/>
                </a:solidFill>
              </a:rPr>
              <a:t>Серия </a:t>
            </a:r>
            <a:r>
              <a:rPr kumimoji="0" lang="en-US" altLang="ko-KR" sz="1600">
                <a:solidFill>
                  <a:srgbClr val="FFFFFF"/>
                </a:solidFill>
              </a:rPr>
              <a:t>UC97, </a:t>
            </a:r>
            <a:r>
              <a:rPr kumimoji="0" lang="ru-RU" altLang="ko-KR" sz="1600">
                <a:solidFill>
                  <a:srgbClr val="FFFFFF"/>
                </a:solidFill>
              </a:rPr>
              <a:t>модель </a:t>
            </a:r>
            <a:r>
              <a:rPr kumimoji="0" lang="en-US" altLang="ko-KR" sz="1600">
                <a:solidFill>
                  <a:srgbClr val="FFFFFF"/>
                </a:solidFill>
              </a:rPr>
              <a:t>29UC97</a:t>
            </a:r>
            <a:endParaRPr kumimoji="0" lang="ko-KR" altLang="en-US" sz="1600">
              <a:solidFill>
                <a:srgbClr val="FFFFFF"/>
              </a:solidFill>
            </a:endParaRPr>
          </a:p>
        </p:txBody>
      </p:sp>
      <p:sp>
        <p:nvSpPr>
          <p:cNvPr id="20486" name="AutoShape 18"/>
          <p:cNvSpPr>
            <a:spLocks noChangeArrowheads="1"/>
          </p:cNvSpPr>
          <p:nvPr/>
        </p:nvSpPr>
        <p:spPr bwMode="auto">
          <a:xfrm>
            <a:off x="4592638" y="5210175"/>
            <a:ext cx="5151437" cy="1301750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80000" rIns="36000" anchor="ctr"/>
          <a:lstStyle/>
          <a:p>
            <a:pPr marL="88900" indent="-88900">
              <a:lnSpc>
                <a:spcPct val="120000"/>
              </a:lnSpc>
              <a:buFontTx/>
              <a:buChar char="•"/>
              <a:defRPr/>
            </a:pPr>
            <a:r>
              <a:rPr kumimoji="0" lang="ru-RU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Экран</a:t>
            </a:r>
            <a:r>
              <a:rPr kumimoji="0" lang="en-US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 : 29” Curved LED IPS </a:t>
            </a:r>
          </a:p>
          <a:p>
            <a:pPr marL="88900" indent="-88900">
              <a:lnSpc>
                <a:spcPct val="120000"/>
              </a:lnSpc>
              <a:buFontTx/>
              <a:buChar char="•"/>
              <a:defRPr/>
            </a:pPr>
            <a:r>
              <a:rPr kumimoji="0" lang="ru-RU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Разрешение</a:t>
            </a:r>
            <a:r>
              <a:rPr kumimoji="0" lang="en-US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 : 2560 X 1080(FHD)</a:t>
            </a:r>
          </a:p>
          <a:p>
            <a:pPr marL="88900" indent="-88900">
              <a:lnSpc>
                <a:spcPct val="120000"/>
              </a:lnSpc>
              <a:buFontTx/>
              <a:buChar char="•"/>
              <a:defRPr/>
            </a:pPr>
            <a:r>
              <a:rPr kumimoji="0" lang="ru-RU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Характеристики экрана</a:t>
            </a:r>
            <a:r>
              <a:rPr kumimoji="0" lang="en-US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 : 300nits, 5ms,178°/178° </a:t>
            </a:r>
          </a:p>
          <a:p>
            <a:pPr marL="88900" indent="-88900">
              <a:lnSpc>
                <a:spcPct val="120000"/>
              </a:lnSpc>
              <a:buFontTx/>
              <a:buChar char="•"/>
              <a:defRPr/>
            </a:pPr>
            <a:r>
              <a:rPr kumimoji="0" lang="ru-RU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Интерфейс</a:t>
            </a:r>
            <a:r>
              <a:rPr kumimoji="0" lang="en-US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 : HDMIX2, </a:t>
            </a:r>
            <a:r>
              <a:rPr kumimoji="0" lang="en-US" altLang="ko-KR" sz="1100" b="0" dirty="0" err="1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DisplayPort</a:t>
            </a:r>
            <a:r>
              <a:rPr kumimoji="0" lang="en-US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 ,Thunderboltx2, </a:t>
            </a:r>
          </a:p>
          <a:p>
            <a:pPr>
              <a:lnSpc>
                <a:spcPct val="120000"/>
              </a:lnSpc>
              <a:defRPr/>
            </a:pPr>
            <a:r>
              <a:rPr kumimoji="0" lang="en-US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                   USB3.0(1up 2down), </a:t>
            </a:r>
            <a:r>
              <a:rPr kumimoji="0" lang="ru-RU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выход на наушники</a:t>
            </a:r>
            <a:endParaRPr kumimoji="0" lang="en-US" altLang="ko-KR" sz="1100" b="0" dirty="0">
              <a:solidFill>
                <a:srgbClr val="000000"/>
              </a:solidFill>
              <a:latin typeface="Arial" pitchFamily="34" charset="0"/>
              <a:ea typeface="돋움" pitchFamily="50" charset="-127"/>
              <a:cs typeface="Arial" pitchFamily="34" charset="0"/>
            </a:endParaRPr>
          </a:p>
          <a:p>
            <a:pPr marL="88900" indent="-88900">
              <a:lnSpc>
                <a:spcPct val="120000"/>
              </a:lnSpc>
              <a:buFontTx/>
              <a:buChar char="•"/>
              <a:defRPr/>
            </a:pPr>
            <a:r>
              <a:rPr kumimoji="0" lang="ru-RU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Особенности</a:t>
            </a:r>
            <a:r>
              <a:rPr kumimoji="0" lang="en-US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 : 7Wx2 Speaker w/</a:t>
            </a:r>
            <a:r>
              <a:rPr kumimoji="0" lang="en-US" altLang="ko-KR" sz="1100" b="0" dirty="0" err="1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MAXXAudio</a:t>
            </a:r>
            <a:endParaRPr kumimoji="0" lang="en-US" altLang="ko-KR" sz="1100" b="0" dirty="0">
              <a:solidFill>
                <a:srgbClr val="000000"/>
              </a:solidFill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270341" name="Rectangle 17"/>
          <p:cNvSpPr>
            <a:spLocks noChangeArrowheads="1"/>
          </p:cNvSpPr>
          <p:nvPr/>
        </p:nvSpPr>
        <p:spPr bwMode="auto">
          <a:xfrm>
            <a:off x="4538663" y="4914900"/>
            <a:ext cx="1625600" cy="290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  <a:buFont typeface="Wingdings" pitchFamily="2" charset="2"/>
              <a:buNone/>
            </a:pPr>
            <a:r>
              <a:rPr kumimoji="0" lang="ko-KR" altLang="en-US" sz="1300">
                <a:solidFill>
                  <a:srgbClr val="000000"/>
                </a:solidFill>
              </a:rPr>
              <a:t>■ </a:t>
            </a:r>
            <a:r>
              <a:rPr kumimoji="0" lang="ru-RU" altLang="ko-KR" sz="1300">
                <a:solidFill>
                  <a:srgbClr val="000000"/>
                </a:solidFill>
              </a:rPr>
              <a:t>Спецификация</a:t>
            </a:r>
            <a:endParaRPr kumimoji="0" lang="en-US" altLang="ko-KR" sz="1300">
              <a:solidFill>
                <a:srgbClr val="000000"/>
              </a:solidFill>
            </a:endParaRPr>
          </a:p>
        </p:txBody>
      </p:sp>
      <p:sp>
        <p:nvSpPr>
          <p:cNvPr id="270342" name="Rectangle 14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2875" y="3181350"/>
            <a:ext cx="4543425" cy="31384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ru-RU" altLang="ko-KR" sz="1100">
                <a:solidFill>
                  <a:srgbClr val="002060"/>
                </a:solidFill>
              </a:rPr>
              <a:t>1. Изогнутый экран (Дизайн </a:t>
            </a:r>
            <a:r>
              <a:rPr kumimoji="0" lang="en-US" altLang="ko-KR" sz="1100">
                <a:solidFill>
                  <a:srgbClr val="002060"/>
                </a:solidFill>
              </a:rPr>
              <a:t>Curved</a:t>
            </a:r>
            <a:r>
              <a:rPr kumimoji="0" lang="ru-RU" altLang="ko-KR" sz="1100">
                <a:solidFill>
                  <a:srgbClr val="002060"/>
                </a:solidFill>
              </a:rPr>
              <a:t>)</a:t>
            </a:r>
            <a:r>
              <a:rPr kumimoji="0" lang="en-US" altLang="ko-KR" sz="1100">
                <a:solidFill>
                  <a:srgbClr val="002060"/>
                </a:solidFill>
              </a:rPr>
              <a:t>, </a:t>
            </a:r>
            <a:r>
              <a:rPr kumimoji="0" lang="uk-UA" altLang="ko-KR" sz="1100">
                <a:solidFill>
                  <a:srgbClr val="002060"/>
                </a:solidFill>
              </a:rPr>
              <a:t>продвинутая </a:t>
            </a:r>
            <a:r>
              <a:rPr kumimoji="0" lang="en-US" altLang="ko-KR" sz="1100">
                <a:solidFill>
                  <a:srgbClr val="002060"/>
                </a:solidFill>
              </a:rPr>
              <a:t>IPS </a:t>
            </a:r>
            <a:r>
              <a:rPr kumimoji="0" lang="ru-RU" altLang="ko-KR" sz="1100">
                <a:solidFill>
                  <a:srgbClr val="002060"/>
                </a:solidFill>
              </a:rPr>
              <a:t>матрица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- 21:9 Curved &amp; CINEMA Screen </a:t>
            </a:r>
            <a:r>
              <a:rPr kumimoji="0" lang="ru-RU" altLang="ko-KR" sz="1100" b="0">
                <a:solidFill>
                  <a:srgbClr val="000000"/>
                </a:solidFill>
              </a:rPr>
              <a:t>Дизайн</a:t>
            </a:r>
            <a:endParaRPr kumimoji="0" lang="en-US" altLang="ko-KR" sz="1100" b="0">
              <a:solidFill>
                <a:srgbClr val="000000"/>
              </a:solidFill>
            </a:endParaRP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- </a:t>
            </a:r>
            <a:r>
              <a:rPr kumimoji="0" lang="ru-RU" altLang="ko-KR" sz="1100" b="0">
                <a:solidFill>
                  <a:srgbClr val="000000"/>
                </a:solidFill>
              </a:rPr>
              <a:t>Разрешение </a:t>
            </a:r>
            <a:r>
              <a:rPr kumimoji="0" lang="en-US" altLang="ko-KR" sz="1100" b="0">
                <a:solidFill>
                  <a:srgbClr val="000000"/>
                </a:solidFill>
              </a:rPr>
              <a:t>2560 X1080 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- </a:t>
            </a:r>
            <a:r>
              <a:rPr kumimoji="0" lang="ru-RU" altLang="ko-KR" sz="1100" b="0">
                <a:solidFill>
                  <a:srgbClr val="000000"/>
                </a:solidFill>
              </a:rPr>
              <a:t>Широкий цветовой охват </a:t>
            </a:r>
            <a:r>
              <a:rPr kumimoji="0" lang="en-US" altLang="ko-KR" sz="1100" b="0">
                <a:solidFill>
                  <a:srgbClr val="000000"/>
                </a:solidFill>
              </a:rPr>
              <a:t>: sRGB </a:t>
            </a:r>
            <a:r>
              <a:rPr kumimoji="0" lang="ru-RU" altLang="ko-KR" sz="1100" b="0">
                <a:solidFill>
                  <a:srgbClr val="000000"/>
                </a:solidFill>
              </a:rPr>
              <a:t>- более</a:t>
            </a:r>
            <a:r>
              <a:rPr kumimoji="0" lang="en-US" altLang="ko-KR" sz="1100" b="0">
                <a:solidFill>
                  <a:srgbClr val="000000"/>
                </a:solidFill>
              </a:rPr>
              <a:t> 99% 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endParaRPr kumimoji="0" lang="en-US" altLang="ko-KR" sz="1100" b="0">
              <a:solidFill>
                <a:srgbClr val="000000"/>
              </a:solidFill>
            </a:endParaRP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>
                <a:solidFill>
                  <a:srgbClr val="002060"/>
                </a:solidFill>
              </a:rPr>
              <a:t>2. </a:t>
            </a:r>
            <a:r>
              <a:rPr kumimoji="0" lang="ru-RU" altLang="ko-KR" sz="1100">
                <a:solidFill>
                  <a:srgbClr val="002060"/>
                </a:solidFill>
              </a:rPr>
              <a:t>Мультизадачность и мультимедиа</a:t>
            </a:r>
            <a:endParaRPr kumimoji="0" lang="en-US" altLang="ko-KR" sz="1100">
              <a:solidFill>
                <a:srgbClr val="002060"/>
              </a:solidFill>
            </a:endParaRP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- </a:t>
            </a:r>
            <a:r>
              <a:rPr kumimoji="0" lang="ru-RU" altLang="ko-KR" sz="1100" b="0">
                <a:solidFill>
                  <a:srgbClr val="000000"/>
                </a:solidFill>
              </a:rPr>
              <a:t>Интерфейс </a:t>
            </a:r>
            <a:r>
              <a:rPr kumimoji="0" lang="en-US" altLang="ko-KR" sz="1100" b="0">
                <a:solidFill>
                  <a:srgbClr val="000000"/>
                </a:solidFill>
              </a:rPr>
              <a:t>Thunderbolt2 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- </a:t>
            </a:r>
            <a:r>
              <a:rPr kumimoji="0" lang="ru-RU" altLang="ko-KR" sz="1100" b="0">
                <a:solidFill>
                  <a:srgbClr val="000000"/>
                </a:solidFill>
              </a:rPr>
              <a:t>Функция разделения экрана </a:t>
            </a:r>
            <a:r>
              <a:rPr kumimoji="0" lang="en-US" altLang="ko-KR" sz="1100" b="0">
                <a:solidFill>
                  <a:srgbClr val="000000"/>
                </a:solidFill>
              </a:rPr>
              <a:t>4-Screen Split (</a:t>
            </a:r>
            <a:r>
              <a:rPr kumimoji="0" lang="ru-RU" altLang="ko-KR" sz="1100" b="0">
                <a:solidFill>
                  <a:srgbClr val="000000"/>
                </a:solidFill>
              </a:rPr>
              <a:t>совместим с </a:t>
            </a:r>
            <a:r>
              <a:rPr kumimoji="0" lang="en-US" altLang="ko-KR" sz="1100" b="0">
                <a:solidFill>
                  <a:srgbClr val="000000"/>
                </a:solidFill>
              </a:rPr>
              <a:t>Mac )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- </a:t>
            </a:r>
            <a:r>
              <a:rPr kumimoji="0" lang="ru-RU" altLang="ko-KR" sz="1100" b="0">
                <a:solidFill>
                  <a:srgbClr val="000000"/>
                </a:solidFill>
              </a:rPr>
              <a:t>Функция </a:t>
            </a:r>
            <a:r>
              <a:rPr kumimoji="0" lang="en-US" altLang="ko-KR" sz="1100" b="0">
                <a:solidFill>
                  <a:srgbClr val="000000"/>
                </a:solidFill>
              </a:rPr>
              <a:t>Dual Controller : 2</a:t>
            </a:r>
            <a:r>
              <a:rPr kumimoji="0" lang="ru-RU" altLang="ko-KR" sz="1100" b="0">
                <a:solidFill>
                  <a:srgbClr val="000000"/>
                </a:solidFill>
              </a:rPr>
              <a:t> устройства в</a:t>
            </a:r>
            <a:r>
              <a:rPr kumimoji="0" lang="en-US" altLang="ko-KR" sz="1100" b="0">
                <a:solidFill>
                  <a:srgbClr val="000000"/>
                </a:solidFill>
              </a:rPr>
              <a:t> 1</a:t>
            </a:r>
            <a:r>
              <a:rPr kumimoji="0" lang="ru-RU" altLang="ko-KR" sz="1100" b="0">
                <a:solidFill>
                  <a:srgbClr val="000000"/>
                </a:solidFill>
              </a:rPr>
              <a:t> мониторе</a:t>
            </a:r>
            <a:endParaRPr kumimoji="0" lang="en-US" altLang="ko-KR" sz="1100" b="0">
              <a:solidFill>
                <a:srgbClr val="000000"/>
              </a:solidFill>
            </a:endParaRP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  (HDMI</a:t>
            </a:r>
            <a:r>
              <a:rPr kumimoji="0" lang="ru-RU" altLang="ko-KR" sz="1100" b="0">
                <a:solidFill>
                  <a:srgbClr val="000000"/>
                </a:solidFill>
              </a:rPr>
              <a:t> </a:t>
            </a:r>
            <a:r>
              <a:rPr kumimoji="0" lang="en-US" altLang="ko-KR" sz="1100" b="0">
                <a:solidFill>
                  <a:srgbClr val="000000"/>
                </a:solidFill>
              </a:rPr>
              <a:t>+</a:t>
            </a:r>
            <a:r>
              <a:rPr kumimoji="0" lang="ru-RU" altLang="ko-KR" sz="1100" b="0">
                <a:solidFill>
                  <a:srgbClr val="000000"/>
                </a:solidFill>
              </a:rPr>
              <a:t> </a:t>
            </a:r>
            <a:r>
              <a:rPr kumimoji="0" lang="en-US" altLang="ko-KR" sz="1100" b="0">
                <a:solidFill>
                  <a:srgbClr val="000000"/>
                </a:solidFill>
              </a:rPr>
              <a:t>HDMI, HDMI</a:t>
            </a:r>
            <a:r>
              <a:rPr kumimoji="0" lang="ru-RU" altLang="ko-KR" sz="1100" b="0">
                <a:solidFill>
                  <a:srgbClr val="000000"/>
                </a:solidFill>
              </a:rPr>
              <a:t> </a:t>
            </a:r>
            <a:r>
              <a:rPr kumimoji="0" lang="en-US" altLang="ko-KR" sz="1100" b="0">
                <a:solidFill>
                  <a:srgbClr val="000000"/>
                </a:solidFill>
              </a:rPr>
              <a:t>+</a:t>
            </a:r>
            <a:r>
              <a:rPr kumimoji="0" lang="ru-RU" altLang="ko-KR" sz="1100" b="0">
                <a:solidFill>
                  <a:srgbClr val="000000"/>
                </a:solidFill>
              </a:rPr>
              <a:t> </a:t>
            </a:r>
            <a:r>
              <a:rPr kumimoji="0" lang="en-US" altLang="ko-KR" sz="1100" b="0">
                <a:solidFill>
                  <a:srgbClr val="000000"/>
                </a:solidFill>
              </a:rPr>
              <a:t>DP, Thunderbolt</a:t>
            </a:r>
            <a:r>
              <a:rPr kumimoji="0" lang="ru-RU" altLang="ko-KR" sz="1100" b="0">
                <a:solidFill>
                  <a:srgbClr val="000000"/>
                </a:solidFill>
              </a:rPr>
              <a:t> </a:t>
            </a:r>
            <a:r>
              <a:rPr kumimoji="0" lang="en-US" altLang="ko-KR" sz="1100" b="0">
                <a:solidFill>
                  <a:srgbClr val="000000"/>
                </a:solidFill>
              </a:rPr>
              <a:t>+</a:t>
            </a:r>
            <a:r>
              <a:rPr kumimoji="0" lang="ru-RU" altLang="ko-KR" sz="1100" b="0">
                <a:solidFill>
                  <a:srgbClr val="000000"/>
                </a:solidFill>
              </a:rPr>
              <a:t> </a:t>
            </a:r>
            <a:r>
              <a:rPr kumimoji="0" lang="en-US" altLang="ko-KR" sz="1100" b="0">
                <a:solidFill>
                  <a:srgbClr val="000000"/>
                </a:solidFill>
              </a:rPr>
              <a:t>HDMI)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- DisplayPort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- </a:t>
            </a:r>
            <a:r>
              <a:rPr kumimoji="0" lang="ru-RU" altLang="ko-KR" sz="1100" b="0">
                <a:solidFill>
                  <a:srgbClr val="000000"/>
                </a:solidFill>
              </a:rPr>
              <a:t>Динамики </a:t>
            </a:r>
            <a:r>
              <a:rPr kumimoji="0" lang="en-US" altLang="ko-KR" sz="1100" b="0">
                <a:solidFill>
                  <a:srgbClr val="000000"/>
                </a:solidFill>
              </a:rPr>
              <a:t>7</a:t>
            </a:r>
            <a:r>
              <a:rPr kumimoji="0" lang="ru-RU" altLang="ko-KR" sz="1100" b="0">
                <a:solidFill>
                  <a:srgbClr val="000000"/>
                </a:solidFill>
              </a:rPr>
              <a:t>Вт </a:t>
            </a:r>
            <a:r>
              <a:rPr kumimoji="0" lang="en-US" altLang="ko-KR" sz="1100" b="0">
                <a:solidFill>
                  <a:srgbClr val="000000"/>
                </a:solidFill>
              </a:rPr>
              <a:t>x</a:t>
            </a:r>
            <a:r>
              <a:rPr kumimoji="0" lang="ru-RU" altLang="ko-KR" sz="1100" b="0">
                <a:solidFill>
                  <a:srgbClr val="000000"/>
                </a:solidFill>
              </a:rPr>
              <a:t> </a:t>
            </a:r>
            <a:r>
              <a:rPr kumimoji="0" lang="en-US" altLang="ko-KR" sz="1100" b="0">
                <a:solidFill>
                  <a:srgbClr val="000000"/>
                </a:solidFill>
              </a:rPr>
              <a:t>2</a:t>
            </a:r>
            <a:r>
              <a:rPr kumimoji="0" lang="ru-RU" altLang="ko-KR" sz="1100" b="0">
                <a:solidFill>
                  <a:srgbClr val="000000"/>
                </a:solidFill>
              </a:rPr>
              <a:t>, улучшенный звук </a:t>
            </a:r>
            <a:r>
              <a:rPr kumimoji="0" lang="en-US" altLang="ko-KR" sz="1100" b="0">
                <a:solidFill>
                  <a:srgbClr val="000000"/>
                </a:solidFill>
              </a:rPr>
              <a:t>MAXXAudio</a:t>
            </a:r>
            <a:endParaRPr kumimoji="0" lang="ru-RU" altLang="ko-KR" sz="1100" b="0">
              <a:solidFill>
                <a:srgbClr val="000000"/>
              </a:solidFill>
            </a:endParaRP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ru-RU" altLang="ko-KR" sz="1100" b="0">
                <a:solidFill>
                  <a:srgbClr val="000000"/>
                </a:solidFill>
              </a:rPr>
              <a:t>     - Заводская калибровка цвета, Режим </a:t>
            </a:r>
            <a:r>
              <a:rPr kumimoji="0" lang="en-US" altLang="ko-KR" sz="1100" b="0">
                <a:solidFill>
                  <a:srgbClr val="000000"/>
                </a:solidFill>
              </a:rPr>
              <a:t>Reader</a:t>
            </a:r>
            <a:r>
              <a:rPr kumimoji="0" lang="ru-RU" altLang="ko-KR" sz="1100" b="0">
                <a:solidFill>
                  <a:srgbClr val="000000"/>
                </a:solidFill>
              </a:rPr>
              <a:t>, функция</a:t>
            </a:r>
            <a:r>
              <a:rPr kumimoji="0" lang="en-US" altLang="ko-KR" sz="1100" b="0">
                <a:solidFill>
                  <a:srgbClr val="000000"/>
                </a:solidFill>
              </a:rPr>
              <a:t> Flicker Safe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- </a:t>
            </a:r>
            <a:r>
              <a:rPr kumimoji="0" lang="ru-RU" altLang="ko-KR" sz="1100" b="0">
                <a:solidFill>
                  <a:srgbClr val="000000"/>
                </a:solidFill>
              </a:rPr>
              <a:t>Настенное крепление – кронштейн по требованию.</a:t>
            </a:r>
            <a:endParaRPr kumimoji="0" lang="en-US" altLang="ko-KR" sz="1100" b="0">
              <a:solidFill>
                <a:srgbClr val="000000"/>
              </a:solidFill>
            </a:endParaRPr>
          </a:p>
        </p:txBody>
      </p:sp>
      <p:sp>
        <p:nvSpPr>
          <p:cNvPr id="270343" name="Rectangle 20"/>
          <p:cNvSpPr>
            <a:spLocks noChangeArrowheads="1"/>
          </p:cNvSpPr>
          <p:nvPr/>
        </p:nvSpPr>
        <p:spPr bwMode="auto">
          <a:xfrm>
            <a:off x="4491038" y="1304925"/>
            <a:ext cx="4311650" cy="292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  <a:buFont typeface="Wingdings" pitchFamily="2" charset="2"/>
              <a:buNone/>
            </a:pPr>
            <a:r>
              <a:rPr kumimoji="0" lang="ko-KR" altLang="en-US" sz="1300">
                <a:solidFill>
                  <a:srgbClr val="000000"/>
                </a:solidFill>
              </a:rPr>
              <a:t>■ </a:t>
            </a:r>
            <a:r>
              <a:rPr kumimoji="0" lang="ru-RU" altLang="ko-KR" sz="1300">
                <a:solidFill>
                  <a:srgbClr val="000000"/>
                </a:solidFill>
              </a:rPr>
              <a:t>Уникальные характеристики</a:t>
            </a:r>
            <a:endParaRPr kumimoji="0" lang="ko-KR" altLang="en-US" sz="1300" b="0">
              <a:solidFill>
                <a:srgbClr val="000000"/>
              </a:solidFill>
            </a:endParaRPr>
          </a:p>
        </p:txBody>
      </p:sp>
      <p:sp>
        <p:nvSpPr>
          <p:cNvPr id="270344" name="Oval 9"/>
          <p:cNvSpPr>
            <a:spLocks noChangeArrowheads="1"/>
          </p:cNvSpPr>
          <p:nvPr/>
        </p:nvSpPr>
        <p:spPr bwMode="auto">
          <a:xfrm>
            <a:off x="4637088" y="1717675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kumimoji="0" lang="en-US" altLang="ko-KR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70345" name="Text Box 10"/>
          <p:cNvSpPr txBox="1">
            <a:spLocks noChangeArrowheads="1"/>
          </p:cNvSpPr>
          <p:nvPr/>
        </p:nvSpPr>
        <p:spPr bwMode="auto">
          <a:xfrm>
            <a:off x="4848225" y="1695450"/>
            <a:ext cx="20574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0" lang="en-US" altLang="ko-KR" sz="1100">
                <a:solidFill>
                  <a:srgbClr val="000000"/>
                </a:solidFill>
              </a:rPr>
              <a:t>21:9 Curved U</a:t>
            </a:r>
            <a:r>
              <a:rPr lang="en-US" altLang="ko-KR" sz="1100">
                <a:solidFill>
                  <a:srgbClr val="000000"/>
                </a:solidFill>
              </a:rPr>
              <a:t>ltraWide</a:t>
            </a:r>
            <a:r>
              <a:rPr kumimoji="0" lang="en-US" altLang="ko-KR" sz="1100">
                <a:solidFill>
                  <a:srgbClr val="000000"/>
                </a:solidFill>
              </a:rPr>
              <a:t> FHD </a:t>
            </a:r>
          </a:p>
        </p:txBody>
      </p:sp>
      <p:sp>
        <p:nvSpPr>
          <p:cNvPr id="270346" name="Oval 11"/>
          <p:cNvSpPr>
            <a:spLocks noChangeArrowheads="1"/>
          </p:cNvSpPr>
          <p:nvPr/>
        </p:nvSpPr>
        <p:spPr bwMode="auto">
          <a:xfrm>
            <a:off x="7199313" y="1717675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kumimoji="0" lang="en-US" altLang="ko-KR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70347" name="Oval 9"/>
          <p:cNvSpPr>
            <a:spLocks noChangeArrowheads="1"/>
          </p:cNvSpPr>
          <p:nvPr/>
        </p:nvSpPr>
        <p:spPr bwMode="auto">
          <a:xfrm>
            <a:off x="4629150" y="3206750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kumimoji="0" lang="en-US" altLang="ko-KR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70348" name="AutoShape 18"/>
          <p:cNvSpPr>
            <a:spLocks noChangeArrowheads="1"/>
          </p:cNvSpPr>
          <p:nvPr/>
        </p:nvSpPr>
        <p:spPr bwMode="auto">
          <a:xfrm>
            <a:off x="4583113" y="1638300"/>
            <a:ext cx="5151437" cy="3209925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80000" rIns="36000" anchor="ctr"/>
          <a:lstStyle/>
          <a:p>
            <a:pPr marL="88900" indent="-88900">
              <a:lnSpc>
                <a:spcPct val="120000"/>
              </a:lnSpc>
            </a:pPr>
            <a:endParaRPr kumimoji="0" lang="en-US" altLang="ko-KR" b="0">
              <a:solidFill>
                <a:srgbClr val="000000"/>
              </a:solidFill>
            </a:endParaRPr>
          </a:p>
        </p:txBody>
      </p:sp>
      <p:sp>
        <p:nvSpPr>
          <p:cNvPr id="270349" name="Line 21"/>
          <p:cNvSpPr>
            <a:spLocks noChangeShapeType="1"/>
          </p:cNvSpPr>
          <p:nvPr/>
        </p:nvSpPr>
        <p:spPr bwMode="auto">
          <a:xfrm>
            <a:off x="7159625" y="1682750"/>
            <a:ext cx="0" cy="3148013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0350" name="Line 21"/>
          <p:cNvSpPr>
            <a:spLocks noChangeShapeType="1"/>
          </p:cNvSpPr>
          <p:nvPr/>
        </p:nvSpPr>
        <p:spPr bwMode="auto">
          <a:xfrm rot="5400000">
            <a:off x="7161213" y="598488"/>
            <a:ext cx="0" cy="5111750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0351" name="Text Box 10"/>
          <p:cNvSpPr txBox="1">
            <a:spLocks noChangeArrowheads="1"/>
          </p:cNvSpPr>
          <p:nvPr/>
        </p:nvSpPr>
        <p:spPr bwMode="auto">
          <a:xfrm>
            <a:off x="7402513" y="1652588"/>
            <a:ext cx="1087437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lnSpc>
                <a:spcPct val="150000"/>
              </a:lnSpc>
            </a:pPr>
            <a:r>
              <a:rPr kumimoji="0" lang="en-US" altLang="ko-KR" sz="1100">
                <a:solidFill>
                  <a:srgbClr val="000000"/>
                </a:solidFill>
              </a:rPr>
              <a:t>Thunderbolt2</a:t>
            </a:r>
            <a:endParaRPr kumimoji="0" lang="ko-KR" altLang="en-US" sz="1100">
              <a:solidFill>
                <a:srgbClr val="000000"/>
              </a:solidFill>
            </a:endParaRPr>
          </a:p>
        </p:txBody>
      </p:sp>
      <p:sp>
        <p:nvSpPr>
          <p:cNvPr id="270352" name="Oval 9"/>
          <p:cNvSpPr>
            <a:spLocks noChangeArrowheads="1"/>
          </p:cNvSpPr>
          <p:nvPr/>
        </p:nvSpPr>
        <p:spPr bwMode="auto">
          <a:xfrm>
            <a:off x="7175500" y="3224213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kumimoji="0" lang="en-US" altLang="ko-KR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270353" name="Text Box 10"/>
          <p:cNvSpPr txBox="1">
            <a:spLocks noChangeArrowheads="1"/>
          </p:cNvSpPr>
          <p:nvPr/>
        </p:nvSpPr>
        <p:spPr bwMode="auto">
          <a:xfrm>
            <a:off x="7348538" y="3136900"/>
            <a:ext cx="2543175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lnSpc>
                <a:spcPct val="150000"/>
              </a:lnSpc>
            </a:pPr>
            <a:r>
              <a:rPr kumimoji="0" lang="en-US" altLang="ko-KR" sz="1100">
                <a:solidFill>
                  <a:srgbClr val="000000"/>
                </a:solidFill>
              </a:rPr>
              <a:t>4-Screen Split &amp; Dual Link-up(PBP)</a:t>
            </a:r>
            <a:endParaRPr kumimoji="0" lang="ko-KR" altLang="en-US" sz="1100">
              <a:solidFill>
                <a:srgbClr val="000000"/>
              </a:solidFill>
            </a:endParaRPr>
          </a:p>
        </p:txBody>
      </p:sp>
      <p:pic>
        <p:nvPicPr>
          <p:cNvPr id="270354" name="Picture 3" descr="D:\Dream\______________픽토그램\픽토그램 조각\IPS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51600" y="2781300"/>
            <a:ext cx="47625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0355" name="Text Box 10"/>
          <p:cNvSpPr txBox="1">
            <a:spLocks noChangeArrowheads="1"/>
          </p:cNvSpPr>
          <p:nvPr/>
        </p:nvSpPr>
        <p:spPr bwMode="auto">
          <a:xfrm>
            <a:off x="4851400" y="3133725"/>
            <a:ext cx="993775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100">
                <a:solidFill>
                  <a:srgbClr val="000000"/>
                </a:solidFill>
              </a:rPr>
              <a:t>MAXXAudio</a:t>
            </a:r>
          </a:p>
        </p:txBody>
      </p:sp>
      <p:sp>
        <p:nvSpPr>
          <p:cNvPr id="270356" name="Text Box 72"/>
          <p:cNvSpPr txBox="1">
            <a:spLocks noChangeArrowheads="1"/>
          </p:cNvSpPr>
          <p:nvPr/>
        </p:nvSpPr>
        <p:spPr bwMode="auto">
          <a:xfrm>
            <a:off x="4613275" y="3419475"/>
            <a:ext cx="26130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en-US" altLang="ko-KR" sz="800" b="0">
                <a:solidFill>
                  <a:srgbClr val="000000"/>
                </a:solidFill>
                <a:ea typeface="맑은 고딕"/>
                <a:cs typeface="맑은 고딕"/>
              </a:rPr>
              <a:t> </a:t>
            </a:r>
            <a:r>
              <a:rPr kumimoji="0" lang="ru-RU" altLang="ko-KR" sz="800" b="0">
                <a:solidFill>
                  <a:srgbClr val="000000"/>
                </a:solidFill>
                <a:ea typeface="맑은 고딕"/>
                <a:cs typeface="맑은 고딕"/>
              </a:rPr>
              <a:t>Чистый высококачественный звук с динамиками </a:t>
            </a:r>
          </a:p>
          <a:p>
            <a:pPr latinLnBrk="1"/>
            <a:r>
              <a:rPr kumimoji="0" lang="en-US" altLang="ko-KR" sz="800" b="0">
                <a:solidFill>
                  <a:srgbClr val="000000"/>
                </a:solidFill>
                <a:ea typeface="맑은 고딕"/>
                <a:cs typeface="맑은 고딕"/>
              </a:rPr>
              <a:t>7Wx2 </a:t>
            </a:r>
            <a:r>
              <a:rPr kumimoji="0" lang="ru-RU" altLang="ko-KR" sz="800" b="0">
                <a:solidFill>
                  <a:srgbClr val="000000"/>
                </a:solidFill>
                <a:ea typeface="맑은 고딕"/>
                <a:cs typeface="맑은 고딕"/>
              </a:rPr>
              <a:t>и</a:t>
            </a:r>
            <a:r>
              <a:rPr kumimoji="0" lang="en-US" altLang="ko-KR" sz="800" b="0">
                <a:solidFill>
                  <a:srgbClr val="000000"/>
                </a:solidFill>
                <a:ea typeface="맑은 고딕"/>
                <a:cs typeface="맑은 고딕"/>
              </a:rPr>
              <a:t> </a:t>
            </a:r>
            <a:r>
              <a:rPr kumimoji="0" lang="ru-RU" altLang="ko-KR" sz="800" b="0">
                <a:solidFill>
                  <a:srgbClr val="000000"/>
                </a:solidFill>
                <a:ea typeface="맑은 고딕"/>
                <a:cs typeface="맑은 고딕"/>
              </a:rPr>
              <a:t>функцией </a:t>
            </a:r>
            <a:r>
              <a:rPr kumimoji="0" lang="en-US" altLang="ko-KR" sz="800" b="0">
                <a:solidFill>
                  <a:srgbClr val="000000"/>
                </a:solidFill>
                <a:ea typeface="맑은 고딕"/>
                <a:cs typeface="맑은 고딕"/>
              </a:rPr>
              <a:t>MAXXAudio</a:t>
            </a:r>
            <a:r>
              <a:rPr kumimoji="0" lang="ru-RU" altLang="ko-KR" sz="800" b="0">
                <a:solidFill>
                  <a:srgbClr val="000000"/>
                </a:solidFill>
                <a:ea typeface="맑은 고딕"/>
                <a:cs typeface="맑은 고딕"/>
              </a:rPr>
              <a:t>.</a:t>
            </a:r>
            <a:endParaRPr kumimoji="0" lang="en-US" altLang="ko-KR" sz="800" b="0">
              <a:solidFill>
                <a:srgbClr val="000000"/>
              </a:solidFill>
            </a:endParaRPr>
          </a:p>
        </p:txBody>
      </p:sp>
      <p:sp>
        <p:nvSpPr>
          <p:cNvPr id="270357" name="Text Box 72"/>
          <p:cNvSpPr txBox="1">
            <a:spLocks noChangeArrowheads="1"/>
          </p:cNvSpPr>
          <p:nvPr/>
        </p:nvSpPr>
        <p:spPr bwMode="auto">
          <a:xfrm>
            <a:off x="4651375" y="1966913"/>
            <a:ext cx="24733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en-US" altLang="ko-KR" sz="800" b="0">
                <a:solidFill>
                  <a:srgbClr val="000000"/>
                </a:solidFill>
                <a:ea typeface="맑은 고딕"/>
                <a:cs typeface="맑은 고딕"/>
              </a:rPr>
              <a:t> Curved Design </a:t>
            </a:r>
            <a:r>
              <a:rPr kumimoji="0" lang="ru-RU" altLang="ko-KR" sz="800" b="0">
                <a:solidFill>
                  <a:srgbClr val="000000"/>
                </a:solidFill>
                <a:ea typeface="맑은 고딕"/>
                <a:cs typeface="맑은 고딕"/>
              </a:rPr>
              <a:t>– полное погружение в экран</a:t>
            </a:r>
            <a:r>
              <a:rPr kumimoji="0" lang="en-US" altLang="ko-KR" sz="800" b="0">
                <a:solidFill>
                  <a:srgbClr val="000000"/>
                </a:solidFill>
                <a:ea typeface="맑은 고딕"/>
                <a:cs typeface="맑은 고딕"/>
              </a:rPr>
              <a:t>.</a:t>
            </a:r>
          </a:p>
          <a:p>
            <a:pPr latinLnBrk="1">
              <a:buFont typeface="Wingdings" pitchFamily="2" charset="2"/>
              <a:buChar char="§"/>
            </a:pPr>
            <a:r>
              <a:rPr kumimoji="0" lang="en-US" altLang="ko-KR" sz="800" b="0">
                <a:solidFill>
                  <a:srgbClr val="000000"/>
                </a:solidFill>
                <a:ea typeface="맑은 고딕"/>
                <a:cs typeface="맑은 고딕"/>
              </a:rPr>
              <a:t> </a:t>
            </a:r>
            <a:r>
              <a:rPr kumimoji="0" lang="ru-RU" altLang="ko-KR" sz="800" b="0">
                <a:solidFill>
                  <a:srgbClr val="000000"/>
                </a:solidFill>
                <a:ea typeface="맑은 고딕"/>
                <a:cs typeface="맑은 고딕"/>
              </a:rPr>
              <a:t>Разрешение </a:t>
            </a:r>
            <a:r>
              <a:rPr kumimoji="0" lang="en-US" altLang="ko-KR" sz="800" b="0">
                <a:solidFill>
                  <a:srgbClr val="000000"/>
                </a:solidFill>
                <a:ea typeface="맑은 고딕"/>
                <a:cs typeface="맑은 고딕"/>
              </a:rPr>
              <a:t>QHD </a:t>
            </a:r>
            <a:r>
              <a:rPr kumimoji="0" lang="ru-RU" altLang="ko-KR" sz="800" b="0">
                <a:solidFill>
                  <a:srgbClr val="000000"/>
                </a:solidFill>
                <a:ea typeface="맑은 고딕"/>
                <a:cs typeface="맑은 고딕"/>
              </a:rPr>
              <a:t>– новый стандарт качества.</a:t>
            </a:r>
            <a:endParaRPr kumimoji="0" lang="en-US" altLang="ko-KR" sz="800" b="0">
              <a:solidFill>
                <a:srgbClr val="000000"/>
              </a:solidFill>
              <a:ea typeface="맑은 고딕"/>
              <a:cs typeface="맑은 고딕"/>
            </a:endParaRPr>
          </a:p>
        </p:txBody>
      </p:sp>
      <p:grpSp>
        <p:nvGrpSpPr>
          <p:cNvPr id="270358" name="그룹 70"/>
          <p:cNvGrpSpPr>
            <a:grpSpLocks/>
          </p:cNvGrpSpPr>
          <p:nvPr/>
        </p:nvGrpSpPr>
        <p:grpSpPr bwMode="auto">
          <a:xfrm>
            <a:off x="7239000" y="3895725"/>
            <a:ext cx="1687513" cy="877888"/>
            <a:chOff x="-3476684" y="2143116"/>
            <a:chExt cx="5487158" cy="2786082"/>
          </a:xfrm>
        </p:grpSpPr>
        <p:pic>
          <p:nvPicPr>
            <p:cNvPr id="270377" name="Picture 2" descr="C:\Users\Henry Lim\Desktop\호정씨작업1212\5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-3476684" y="2143116"/>
              <a:ext cx="5480703" cy="2786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0378" name="Picture 202" descr="C:\Users\Henry Lim\Desktop\호정씨작업1212\3p\3p_1.pn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-2286172" y="2631306"/>
              <a:ext cx="3198152" cy="1922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0379" name="Picture 2" descr="http://www.macappfans.org/app-img/screenshots/app_screen_shots_7430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-672644" y="2714620"/>
              <a:ext cx="1474228" cy="1257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0380" name="Picture 3" descr="C:\Users\Henry Lim\Desktop\호정씨작업1212\1213\Untitled-1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61879" y="3297652"/>
              <a:ext cx="1448595" cy="1140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0381" name="Picture 5" descr="http://www.johndavidhead.com/jhead/johnhead.nsf/dx/PowerPoint.png/$file/PowerPoint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-2196739" y="2708682"/>
              <a:ext cx="1537657" cy="1289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0359" name="Text Box 72"/>
          <p:cNvSpPr txBox="1">
            <a:spLocks noChangeArrowheads="1"/>
          </p:cNvSpPr>
          <p:nvPr/>
        </p:nvSpPr>
        <p:spPr bwMode="auto">
          <a:xfrm>
            <a:off x="7208838" y="3402013"/>
            <a:ext cx="3000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en-US" altLang="ko-KR" sz="800" b="0">
                <a:solidFill>
                  <a:srgbClr val="000000"/>
                </a:solidFill>
              </a:rPr>
              <a:t> </a:t>
            </a:r>
            <a:r>
              <a:rPr kumimoji="0" lang="ru-RU" altLang="ko-KR" sz="800" b="0">
                <a:solidFill>
                  <a:srgbClr val="000000"/>
                </a:solidFill>
              </a:rPr>
              <a:t>Функция </a:t>
            </a:r>
            <a:r>
              <a:rPr kumimoji="0" lang="en-US" altLang="ko-KR" sz="800" b="0">
                <a:solidFill>
                  <a:srgbClr val="000000"/>
                </a:solidFill>
              </a:rPr>
              <a:t>4-Screen Split </a:t>
            </a:r>
            <a:r>
              <a:rPr kumimoji="0" lang="ru-RU" altLang="ko-KR" sz="800" b="0">
                <a:solidFill>
                  <a:srgbClr val="000000"/>
                </a:solidFill>
              </a:rPr>
              <a:t>для мультизадачности</a:t>
            </a:r>
            <a:r>
              <a:rPr kumimoji="0" lang="en-US" altLang="ko-KR" sz="800" b="0">
                <a:solidFill>
                  <a:srgbClr val="000000"/>
                </a:solidFill>
              </a:rPr>
              <a:t> </a:t>
            </a:r>
            <a:r>
              <a:rPr kumimoji="0" lang="ru-RU" altLang="ko-KR" sz="800" b="0">
                <a:solidFill>
                  <a:srgbClr val="000000"/>
                </a:solidFill>
              </a:rPr>
              <a:t>на </a:t>
            </a:r>
          </a:p>
          <a:p>
            <a:pPr latinLnBrk="1"/>
            <a:r>
              <a:rPr kumimoji="0" lang="ru-RU" altLang="ko-KR" sz="800" b="0">
                <a:solidFill>
                  <a:srgbClr val="000000"/>
                </a:solidFill>
              </a:rPr>
              <a:t>дисплее 21:9</a:t>
            </a:r>
            <a:endParaRPr kumimoji="0" lang="en-US" altLang="ko-KR" sz="800" b="0">
              <a:solidFill>
                <a:srgbClr val="000000"/>
              </a:solidFill>
            </a:endParaRPr>
          </a:p>
          <a:p>
            <a:pPr latinLnBrk="1">
              <a:buFont typeface="Wingdings" pitchFamily="2" charset="2"/>
              <a:buChar char="§"/>
            </a:pPr>
            <a:r>
              <a:rPr kumimoji="0" lang="en-US" altLang="ko-KR" sz="800" b="0">
                <a:solidFill>
                  <a:srgbClr val="000000"/>
                </a:solidFill>
              </a:rPr>
              <a:t> </a:t>
            </a:r>
            <a:r>
              <a:rPr kumimoji="0" lang="ru-RU" altLang="ko-KR" sz="800" b="0">
                <a:solidFill>
                  <a:srgbClr val="000000"/>
                </a:solidFill>
              </a:rPr>
              <a:t>Функция </a:t>
            </a:r>
            <a:r>
              <a:rPr kumimoji="0" lang="en-US" altLang="ko-KR" sz="800" b="0">
                <a:solidFill>
                  <a:srgbClr val="000000"/>
                </a:solidFill>
              </a:rPr>
              <a:t>Dual Link-up </a:t>
            </a:r>
            <a:r>
              <a:rPr kumimoji="0" lang="ru-RU" altLang="ko-KR" sz="800" b="0">
                <a:solidFill>
                  <a:srgbClr val="000000"/>
                </a:solidFill>
              </a:rPr>
              <a:t>– подключение 2 устройств </a:t>
            </a:r>
          </a:p>
          <a:p>
            <a:pPr latinLnBrk="1"/>
            <a:r>
              <a:rPr kumimoji="0" lang="ru-RU" altLang="ko-KR" sz="800" b="0">
                <a:solidFill>
                  <a:srgbClr val="000000"/>
                </a:solidFill>
              </a:rPr>
              <a:t>к одному экрану</a:t>
            </a:r>
            <a:endParaRPr kumimoji="0" lang="en-US" altLang="ko-KR" sz="800" b="0">
              <a:solidFill>
                <a:srgbClr val="000000"/>
              </a:solidFill>
            </a:endParaRPr>
          </a:p>
          <a:p>
            <a:pPr latinLnBrk="1"/>
            <a:endParaRPr kumimoji="0" lang="en-US" altLang="ko-KR" sz="800" b="0">
              <a:solidFill>
                <a:srgbClr val="000000"/>
              </a:solidFill>
            </a:endParaRPr>
          </a:p>
        </p:txBody>
      </p:sp>
      <p:pic>
        <p:nvPicPr>
          <p:cNvPr id="270360" name="Picture 4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896350" y="3803650"/>
            <a:ext cx="79375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0361" name="Picture 3" descr="axx-аudio-banner"/>
          <p:cNvPicPr>
            <a:picLocks noChangeAspect="1" noChangeArrowheads="1"/>
          </p:cNvPicPr>
          <p:nvPr/>
        </p:nvPicPr>
        <p:blipFill>
          <a:blip r:embed="rId16" cstate="print"/>
          <a:srcRect l="24706" r="25191"/>
          <a:stretch>
            <a:fillRect/>
          </a:stretch>
        </p:blipFill>
        <p:spPr bwMode="auto">
          <a:xfrm>
            <a:off x="4926013" y="3886200"/>
            <a:ext cx="173037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0362" name="Picture 4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967288" y="4586288"/>
            <a:ext cx="830262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0363" name="Picture 5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834063" y="4562475"/>
            <a:ext cx="836612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0364" name="그림 2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353175" y="2176463"/>
            <a:ext cx="69373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0365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208838" y="2344738"/>
            <a:ext cx="2014537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0366" name="Picture 1" descr="픽토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934450" y="4267200"/>
            <a:ext cx="67786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0367" name="Picture 2" descr="C:\Users\Henry Lim\Desktop\Thunderbolt-Logo-Check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2" cstate="print"/>
          <a:srcRect r="51379"/>
          <a:stretch>
            <a:fillRect/>
          </a:stretch>
        </p:blipFill>
        <p:spPr bwMode="auto">
          <a:xfrm>
            <a:off x="8988425" y="2244725"/>
            <a:ext cx="769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0368" name="Text Box 72"/>
          <p:cNvSpPr txBox="1">
            <a:spLocks noChangeArrowheads="1"/>
          </p:cNvSpPr>
          <p:nvPr/>
        </p:nvSpPr>
        <p:spPr bwMode="auto">
          <a:xfrm>
            <a:off x="7291388" y="1952625"/>
            <a:ext cx="300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en-US" altLang="ko-KR" sz="800" b="0">
                <a:solidFill>
                  <a:srgbClr val="000000"/>
                </a:solidFill>
              </a:rPr>
              <a:t> </a:t>
            </a:r>
            <a:r>
              <a:rPr kumimoji="0" lang="ru-RU" altLang="ko-KR" sz="800" b="0">
                <a:solidFill>
                  <a:srgbClr val="000000"/>
                </a:solidFill>
              </a:rPr>
              <a:t>Мгновенное соединение с устройствами </a:t>
            </a:r>
            <a:r>
              <a:rPr kumimoji="0" lang="en-US" altLang="ko-KR" sz="800" b="0">
                <a:solidFill>
                  <a:srgbClr val="000000"/>
                </a:solidFill>
              </a:rPr>
              <a:t>Mac.</a:t>
            </a:r>
          </a:p>
          <a:p>
            <a:pPr latinLnBrk="1">
              <a:buFont typeface="Wingdings" pitchFamily="2" charset="2"/>
              <a:buChar char="§"/>
            </a:pPr>
            <a:r>
              <a:rPr kumimoji="0" lang="en-US" altLang="ko-KR" sz="800" b="0">
                <a:solidFill>
                  <a:srgbClr val="000000"/>
                </a:solidFill>
              </a:rPr>
              <a:t> Hub </a:t>
            </a:r>
            <a:r>
              <a:rPr kumimoji="0" lang="ru-RU" altLang="ko-KR" sz="800" b="0">
                <a:solidFill>
                  <a:srgbClr val="000000"/>
                </a:solidFill>
              </a:rPr>
              <a:t>дисплей для цифровых устройств</a:t>
            </a:r>
            <a:r>
              <a:rPr kumimoji="0" lang="en-US" altLang="ko-KR" sz="800" b="0">
                <a:solidFill>
                  <a:srgbClr val="000000"/>
                </a:solidFill>
              </a:rPr>
              <a:t> </a:t>
            </a:r>
            <a:r>
              <a:rPr kumimoji="0" lang="ru-RU" altLang="ko-KR" sz="800" b="0">
                <a:solidFill>
                  <a:srgbClr val="000000"/>
                </a:solidFill>
              </a:rPr>
              <a:t>и последовательного соединения</a:t>
            </a:r>
            <a:r>
              <a:rPr kumimoji="0" lang="en-US" altLang="ko-KR" sz="800" b="0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70369" name="Picture 4" descr="C:\Users\이태영\Desktop\MAC1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9101138" y="2757488"/>
            <a:ext cx="485775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0370" name="Picture 17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783138" y="2254250"/>
            <a:ext cx="1601787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0371" name="Text Box 2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739188" y="198438"/>
            <a:ext cx="893762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2041" tIns="46021" rIns="92041" bIns="46021">
            <a:spAutoFit/>
          </a:bodyPr>
          <a:lstStyle/>
          <a:p>
            <a:r>
              <a:rPr lang="en-US" altLang="ko-KR" sz="1500">
                <a:solidFill>
                  <a:srgbClr val="000000"/>
                </a:solidFill>
              </a:rPr>
              <a:t>29UC97</a:t>
            </a:r>
          </a:p>
        </p:txBody>
      </p:sp>
      <p:sp>
        <p:nvSpPr>
          <p:cNvPr id="270372" name="실행 단추: 뒤로 또는 이전 3">
            <a:hlinkClick r:id="rId2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548813" y="6542088"/>
            <a:ext cx="217487" cy="217487"/>
          </a:xfrm>
          <a:prstGeom prst="actionButtonBackPrevious">
            <a:avLst/>
          </a:prstGeom>
          <a:solidFill>
            <a:srgbClr val="EAEAEA"/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lIns="91242" tIns="45629" rIns="91242" bIns="45629" anchor="ctr"/>
          <a:lstStyle/>
          <a:p>
            <a:pPr indent="1588" algn="ctr" latinLnBrk="1">
              <a:lnSpc>
                <a:spcPct val="110000"/>
              </a:lnSpc>
              <a:spcBef>
                <a:spcPct val="20000"/>
              </a:spcBef>
            </a:pPr>
            <a:endParaRPr kumimoji="0" lang="ko-KR" altLang="en-US" sz="1800" b="0">
              <a:solidFill>
                <a:srgbClr val="000000"/>
              </a:solidFill>
              <a:latin typeface="굴림"/>
              <a:ea typeface="굴림"/>
              <a:cs typeface="굴림"/>
            </a:endParaRPr>
          </a:p>
        </p:txBody>
      </p:sp>
      <p:grpSp>
        <p:nvGrpSpPr>
          <p:cNvPr id="270373" name="그룹 66"/>
          <p:cNvGrpSpPr>
            <a:grpSpLocks/>
          </p:cNvGrpSpPr>
          <p:nvPr/>
        </p:nvGrpSpPr>
        <p:grpSpPr bwMode="auto">
          <a:xfrm>
            <a:off x="344488" y="1189038"/>
            <a:ext cx="3824287" cy="1874837"/>
            <a:chOff x="746041" y="1944568"/>
            <a:chExt cx="3778331" cy="1720915"/>
          </a:xfrm>
        </p:grpSpPr>
        <p:pic>
          <p:nvPicPr>
            <p:cNvPr id="270375" name="그림 70" descr="untitled_2562.jpg"/>
            <p:cNvPicPr>
              <a:picLocks noChangeAspect="1"/>
            </p:cNvPicPr>
            <p:nvPr/>
          </p:nvPicPr>
          <p:blipFill>
            <a:blip r:embed="rId26" cstate="print"/>
            <a:srcRect l="20587" r="19853" b="1945"/>
            <a:stretch>
              <a:fillRect/>
            </a:stretch>
          </p:blipFill>
          <p:spPr bwMode="auto">
            <a:xfrm>
              <a:off x="746041" y="1944568"/>
              <a:ext cx="1857388" cy="1720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0376" name="그림 77" descr="untitled_2563.jpg"/>
            <p:cNvPicPr>
              <a:picLocks noChangeAspect="1"/>
            </p:cNvPicPr>
            <p:nvPr/>
          </p:nvPicPr>
          <p:blipFill>
            <a:blip r:embed="rId27" cstate="print"/>
            <a:srcRect l="18858" t="7855" r="17548" b="-1245"/>
            <a:stretch>
              <a:fillRect/>
            </a:stretch>
          </p:blipFill>
          <p:spPr bwMode="auto">
            <a:xfrm>
              <a:off x="2595546" y="2071678"/>
              <a:ext cx="1928826" cy="1593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" name="Text Box 1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44488" y="260648"/>
            <a:ext cx="2816079" cy="4006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05" tIns="46005" rIns="92005" bIns="46005">
            <a:spAutoFit/>
          </a:bodyPr>
          <a:lstStyle/>
          <a:p>
            <a:pPr>
              <a:defRPr/>
            </a:pP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Концепция продукта</a:t>
            </a:r>
            <a:endParaRPr lang="en-US" altLang="ko-KR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직사각형 46"/>
          <p:cNvSpPr/>
          <p:nvPr/>
        </p:nvSpPr>
        <p:spPr>
          <a:xfrm>
            <a:off x="881063" y="2205038"/>
            <a:ext cx="2522537" cy="42703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r>
              <a:rPr lang="en-US" altLang="ko-KR" sz="1500" dirty="0">
                <a:solidFill>
                  <a:srgbClr val="C00000"/>
                </a:solidFill>
              </a:rPr>
              <a:t>Design Confidential</a:t>
            </a:r>
            <a:endParaRPr lang="ko-KR" altLang="en-US" sz="1500" dirty="0">
              <a:solidFill>
                <a:srgbClr val="C00000"/>
              </a:solidFill>
            </a:endParaRPr>
          </a:p>
        </p:txBody>
      </p:sp>
      <p:sp>
        <p:nvSpPr>
          <p:cNvPr id="271362" name="AutoShape 2"/>
          <p:cNvSpPr>
            <a:spLocks noChangeArrowheads="1"/>
          </p:cNvSpPr>
          <p:nvPr/>
        </p:nvSpPr>
        <p:spPr bwMode="auto">
          <a:xfrm>
            <a:off x="512763" y="787400"/>
            <a:ext cx="2695575" cy="360363"/>
          </a:xfrm>
          <a:prstGeom prst="roundRect">
            <a:avLst>
              <a:gd name="adj" fmla="val 45421"/>
            </a:avLst>
          </a:prstGeom>
          <a:solidFill>
            <a:srgbClr val="A5002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defTabSz="977900" latinLnBrk="1"/>
            <a:endParaRPr kumimoji="0" lang="ko-KR" altLang="en-US" sz="1800" b="0">
              <a:solidFill>
                <a:srgbClr val="000000"/>
              </a:solidFill>
            </a:endParaRPr>
          </a:p>
        </p:txBody>
      </p:sp>
      <p:sp>
        <p:nvSpPr>
          <p:cNvPr id="271363" name="Rectangle 3"/>
          <p:cNvSpPr>
            <a:spLocks noChangeArrowheads="1"/>
          </p:cNvSpPr>
          <p:nvPr/>
        </p:nvSpPr>
        <p:spPr bwMode="auto">
          <a:xfrm>
            <a:off x="4418013" y="615950"/>
            <a:ext cx="4351337" cy="677863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</a:pPr>
            <a:r>
              <a:rPr kumimoji="0" lang="en-US" altLang="ko-KR" sz="1800">
                <a:solidFill>
                  <a:srgbClr val="A50021"/>
                </a:solidFill>
              </a:rPr>
              <a:t>UltraWide </a:t>
            </a:r>
            <a:r>
              <a:rPr kumimoji="0" lang="ru-RU" altLang="ko-KR" sz="1800">
                <a:solidFill>
                  <a:srgbClr val="A50021"/>
                </a:solidFill>
              </a:rPr>
              <a:t>монитор </a:t>
            </a:r>
            <a:r>
              <a:rPr kumimoji="0" lang="en-US" altLang="ko-KR" sz="1800">
                <a:solidFill>
                  <a:srgbClr val="A50021"/>
                </a:solidFill>
              </a:rPr>
              <a:t>21:9 </a:t>
            </a:r>
            <a:r>
              <a:rPr kumimoji="0" lang="ru-RU" altLang="ko-KR" sz="1800">
                <a:solidFill>
                  <a:srgbClr val="A50021"/>
                </a:solidFill>
              </a:rPr>
              <a:t>с изогнутым </a:t>
            </a:r>
          </a:p>
          <a:p>
            <a:pPr marL="176213" indent="-176213" defTabSz="684213">
              <a:lnSpc>
                <a:spcPct val="110000"/>
              </a:lnSpc>
            </a:pPr>
            <a:r>
              <a:rPr kumimoji="0" lang="ru-RU" altLang="ko-KR" sz="1800">
                <a:solidFill>
                  <a:srgbClr val="A50021"/>
                </a:solidFill>
              </a:rPr>
              <a:t>экраном (</a:t>
            </a:r>
            <a:r>
              <a:rPr kumimoji="0" lang="en-US" altLang="ko-KR" sz="1800">
                <a:solidFill>
                  <a:srgbClr val="A50021"/>
                </a:solidFill>
              </a:rPr>
              <a:t>Curved</a:t>
            </a:r>
            <a:r>
              <a:rPr kumimoji="0" lang="ru-RU" altLang="ko-KR" sz="1800">
                <a:solidFill>
                  <a:srgbClr val="A50021"/>
                </a:solidFill>
              </a:rPr>
              <a:t>) для бизнеса</a:t>
            </a:r>
            <a:endParaRPr kumimoji="0" lang="ko-KR" altLang="en-US" sz="1800">
              <a:solidFill>
                <a:srgbClr val="A50021"/>
              </a:solidFill>
            </a:endParaRPr>
          </a:p>
        </p:txBody>
      </p:sp>
      <p:sp>
        <p:nvSpPr>
          <p:cNvPr id="271364" name="Text Box 5"/>
          <p:cNvSpPr txBox="1">
            <a:spLocks noChangeArrowheads="1"/>
          </p:cNvSpPr>
          <p:nvPr/>
        </p:nvSpPr>
        <p:spPr bwMode="auto">
          <a:xfrm>
            <a:off x="1208088" y="798513"/>
            <a:ext cx="15700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0" lang="ru-RU" altLang="ko-KR" sz="1600">
                <a:solidFill>
                  <a:srgbClr val="FFFFFF"/>
                </a:solidFill>
              </a:rPr>
              <a:t>Серия </a:t>
            </a:r>
            <a:r>
              <a:rPr kumimoji="0" lang="en-US" altLang="ko-KR" sz="1600">
                <a:solidFill>
                  <a:srgbClr val="FFFFFF"/>
                </a:solidFill>
              </a:rPr>
              <a:t>UC87M</a:t>
            </a:r>
            <a:endParaRPr kumimoji="0" lang="ko-KR" altLang="en-US" sz="1600">
              <a:solidFill>
                <a:srgbClr val="FFFFFF"/>
              </a:solidFill>
            </a:endParaRPr>
          </a:p>
        </p:txBody>
      </p:sp>
      <p:sp>
        <p:nvSpPr>
          <p:cNvPr id="20486" name="AutoShape 18"/>
          <p:cNvSpPr>
            <a:spLocks noChangeArrowheads="1"/>
          </p:cNvSpPr>
          <p:nvPr/>
        </p:nvSpPr>
        <p:spPr bwMode="auto">
          <a:xfrm>
            <a:off x="4498975" y="5210175"/>
            <a:ext cx="5207000" cy="1387475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80000" rIns="36000" anchor="ctr"/>
          <a:lstStyle/>
          <a:p>
            <a:pPr marL="88900" indent="-88900">
              <a:lnSpc>
                <a:spcPct val="120000"/>
              </a:lnSpc>
              <a:buFontTx/>
              <a:buChar char="•"/>
              <a:defRPr/>
            </a:pPr>
            <a:r>
              <a:rPr kumimoji="0" lang="ru-RU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Экран</a:t>
            </a:r>
            <a:r>
              <a:rPr kumimoji="0" lang="en-US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 : 34” Curved LED IPS </a:t>
            </a:r>
          </a:p>
          <a:p>
            <a:pPr marL="88900" indent="-88900">
              <a:lnSpc>
                <a:spcPct val="120000"/>
              </a:lnSpc>
              <a:buFontTx/>
              <a:buChar char="•"/>
              <a:defRPr/>
            </a:pPr>
            <a:r>
              <a:rPr kumimoji="0" lang="ru-RU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Разрешение</a:t>
            </a:r>
            <a:r>
              <a:rPr kumimoji="0" lang="en-US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 : 3440</a:t>
            </a:r>
            <a:r>
              <a:rPr kumimoji="0" lang="ru-RU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 </a:t>
            </a:r>
            <a:r>
              <a:rPr kumimoji="0" lang="ru-RU" altLang="ko-KR" sz="1100" b="0" dirty="0" err="1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х</a:t>
            </a:r>
            <a:r>
              <a:rPr kumimoji="0" lang="en-US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1440(QHD)</a:t>
            </a:r>
          </a:p>
          <a:p>
            <a:pPr marL="88900" indent="-88900">
              <a:lnSpc>
                <a:spcPct val="120000"/>
              </a:lnSpc>
              <a:buFontTx/>
              <a:buChar char="•"/>
              <a:defRPr/>
            </a:pPr>
            <a:r>
              <a:rPr kumimoji="0" lang="ru-RU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Характеристики экрана</a:t>
            </a:r>
            <a:r>
              <a:rPr kumimoji="0" lang="en-US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 : 300nits, 5ms,178°/178° </a:t>
            </a:r>
          </a:p>
          <a:p>
            <a:pPr marL="88900" indent="-88900">
              <a:lnSpc>
                <a:spcPct val="120000"/>
              </a:lnSpc>
              <a:buFontTx/>
              <a:buChar char="•"/>
              <a:defRPr/>
            </a:pPr>
            <a:r>
              <a:rPr kumimoji="0" lang="ru-RU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Интерфейс</a:t>
            </a:r>
            <a:r>
              <a:rPr kumimoji="0" lang="en-US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 : HDMIX2, </a:t>
            </a:r>
            <a:r>
              <a:rPr kumimoji="0" lang="en-US" altLang="ko-KR" sz="1100" b="0" dirty="0" err="1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DisplayPort</a:t>
            </a:r>
            <a:r>
              <a:rPr kumimoji="0" lang="en-US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 ,Thunderboltx2, </a:t>
            </a:r>
          </a:p>
          <a:p>
            <a:pPr>
              <a:lnSpc>
                <a:spcPct val="120000"/>
              </a:lnSpc>
              <a:defRPr/>
            </a:pPr>
            <a:r>
              <a:rPr kumimoji="0" lang="en-US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                   USB3.0(1up 2down), </a:t>
            </a:r>
            <a:r>
              <a:rPr kumimoji="0" lang="ru-RU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выход на наушники</a:t>
            </a:r>
            <a:r>
              <a:rPr kumimoji="0" lang="en-US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, IR in &amp; Out</a:t>
            </a:r>
          </a:p>
          <a:p>
            <a:pPr marL="88900" indent="-88900">
              <a:lnSpc>
                <a:spcPct val="120000"/>
              </a:lnSpc>
              <a:buFontTx/>
              <a:buChar char="•"/>
              <a:defRPr/>
            </a:pPr>
            <a:r>
              <a:rPr kumimoji="0" lang="ru-RU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Особенности</a:t>
            </a:r>
            <a:r>
              <a:rPr kumimoji="0" lang="en-US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 : 7Wx2 Speaker w/</a:t>
            </a:r>
            <a:r>
              <a:rPr kumimoji="0" lang="en-US" altLang="ko-KR" sz="1100" b="0" dirty="0" err="1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MAXXAudio</a:t>
            </a:r>
            <a:r>
              <a:rPr kumimoji="0" lang="en-US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, </a:t>
            </a:r>
            <a:r>
              <a:rPr kumimoji="0" lang="ru-RU" altLang="ko-KR" sz="1100" b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регулировка стенда по высоте</a:t>
            </a:r>
            <a:endParaRPr kumimoji="0" lang="en-US" altLang="ko-KR" sz="1100" b="0" dirty="0">
              <a:solidFill>
                <a:srgbClr val="000000"/>
              </a:solidFill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271366" name="Rectangle 17"/>
          <p:cNvSpPr>
            <a:spLocks noChangeArrowheads="1"/>
          </p:cNvSpPr>
          <p:nvPr/>
        </p:nvSpPr>
        <p:spPr bwMode="auto">
          <a:xfrm>
            <a:off x="4445000" y="4914900"/>
            <a:ext cx="1625600" cy="290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  <a:buFont typeface="Wingdings" pitchFamily="2" charset="2"/>
              <a:buNone/>
            </a:pPr>
            <a:r>
              <a:rPr kumimoji="0" lang="ko-KR" altLang="en-US" sz="1300">
                <a:solidFill>
                  <a:srgbClr val="000000"/>
                </a:solidFill>
              </a:rPr>
              <a:t>■ </a:t>
            </a:r>
            <a:r>
              <a:rPr kumimoji="0" lang="ru-RU" altLang="ko-KR" sz="1300">
                <a:solidFill>
                  <a:srgbClr val="000000"/>
                </a:solidFill>
              </a:rPr>
              <a:t>Спецификации </a:t>
            </a:r>
            <a:endParaRPr kumimoji="0" lang="en-US" altLang="ko-KR" sz="1300">
              <a:solidFill>
                <a:srgbClr val="000000"/>
              </a:solidFill>
            </a:endParaRPr>
          </a:p>
        </p:txBody>
      </p:sp>
      <p:sp>
        <p:nvSpPr>
          <p:cNvPr id="271367" name="Rectangle 14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0025" y="3402013"/>
            <a:ext cx="4248150" cy="33432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>
                <a:solidFill>
                  <a:srgbClr val="002060"/>
                </a:solidFill>
              </a:rPr>
              <a:t>1.</a:t>
            </a:r>
            <a:r>
              <a:rPr kumimoji="0" lang="ru-RU" altLang="ko-KR" sz="1100">
                <a:solidFill>
                  <a:srgbClr val="002060"/>
                </a:solidFill>
              </a:rPr>
              <a:t> Изогнутый экран (Дизайн </a:t>
            </a:r>
            <a:r>
              <a:rPr kumimoji="0" lang="en-US" altLang="ko-KR" sz="1100">
                <a:solidFill>
                  <a:srgbClr val="002060"/>
                </a:solidFill>
              </a:rPr>
              <a:t>Curved</a:t>
            </a:r>
            <a:r>
              <a:rPr kumimoji="0" lang="ru-RU" altLang="ko-KR" sz="1100">
                <a:solidFill>
                  <a:srgbClr val="002060"/>
                </a:solidFill>
              </a:rPr>
              <a:t>)</a:t>
            </a:r>
            <a:r>
              <a:rPr kumimoji="0" lang="en-US" altLang="ko-KR" sz="1100">
                <a:solidFill>
                  <a:srgbClr val="002060"/>
                </a:solidFill>
              </a:rPr>
              <a:t>, </a:t>
            </a:r>
            <a:r>
              <a:rPr kumimoji="0" lang="uk-UA" altLang="ko-KR" sz="1100">
                <a:solidFill>
                  <a:srgbClr val="002060"/>
                </a:solidFill>
              </a:rPr>
              <a:t>продвинутая </a:t>
            </a:r>
            <a:r>
              <a:rPr kumimoji="0" lang="en-US" altLang="ko-KR" sz="1100">
                <a:solidFill>
                  <a:srgbClr val="002060"/>
                </a:solidFill>
              </a:rPr>
              <a:t>IPS </a:t>
            </a:r>
            <a:r>
              <a:rPr kumimoji="0" lang="ru-RU" altLang="ko-KR" sz="1100">
                <a:solidFill>
                  <a:srgbClr val="002060"/>
                </a:solidFill>
              </a:rPr>
              <a:t>матрица</a:t>
            </a:r>
            <a:r>
              <a:rPr kumimoji="0" lang="en-US" altLang="ko-KR" sz="1100">
                <a:solidFill>
                  <a:srgbClr val="002060"/>
                </a:solidFill>
              </a:rPr>
              <a:t> </a:t>
            </a:r>
            <a:endParaRPr kumimoji="0" lang="ko-KR" altLang="en-US" sz="1100">
              <a:solidFill>
                <a:srgbClr val="002060"/>
              </a:solidFill>
            </a:endParaRP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- 21:9 Curved &amp; CINEMA Screen </a:t>
            </a:r>
            <a:r>
              <a:rPr kumimoji="0" lang="ru-RU" altLang="ko-KR" sz="1100" b="0">
                <a:solidFill>
                  <a:srgbClr val="000000"/>
                </a:solidFill>
              </a:rPr>
              <a:t>Дизайн</a:t>
            </a:r>
            <a:endParaRPr kumimoji="0" lang="en-US" altLang="ko-KR" sz="1100" b="0">
              <a:solidFill>
                <a:srgbClr val="000000"/>
              </a:solidFill>
            </a:endParaRP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- </a:t>
            </a:r>
            <a:r>
              <a:rPr kumimoji="0" lang="ru-RU" altLang="ko-KR" sz="1100" b="0">
                <a:solidFill>
                  <a:srgbClr val="000000"/>
                </a:solidFill>
              </a:rPr>
              <a:t>Разрешение </a:t>
            </a:r>
            <a:r>
              <a:rPr kumimoji="0" lang="en-US" altLang="ko-KR" sz="1100" b="0">
                <a:solidFill>
                  <a:srgbClr val="000000"/>
                </a:solidFill>
              </a:rPr>
              <a:t>3440</a:t>
            </a:r>
            <a:r>
              <a:rPr kumimoji="0" lang="ru-RU" altLang="ko-KR" sz="1100" b="0">
                <a:solidFill>
                  <a:srgbClr val="000000"/>
                </a:solidFill>
              </a:rPr>
              <a:t> х</a:t>
            </a:r>
            <a:r>
              <a:rPr kumimoji="0" lang="en-US" altLang="ko-KR" sz="1100" b="0">
                <a:solidFill>
                  <a:srgbClr val="000000"/>
                </a:solidFill>
              </a:rPr>
              <a:t>1440 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- </a:t>
            </a:r>
            <a:r>
              <a:rPr kumimoji="0" lang="ru-RU" altLang="ko-KR" sz="1100" b="0">
                <a:solidFill>
                  <a:srgbClr val="000000"/>
                </a:solidFill>
              </a:rPr>
              <a:t>Широкий цветовой охват </a:t>
            </a:r>
            <a:r>
              <a:rPr kumimoji="0" lang="en-US" altLang="ko-KR" sz="1100" b="0">
                <a:solidFill>
                  <a:srgbClr val="000000"/>
                </a:solidFill>
              </a:rPr>
              <a:t>: sRGB </a:t>
            </a:r>
            <a:r>
              <a:rPr kumimoji="0" lang="ru-RU" altLang="ko-KR" sz="1100" b="0">
                <a:solidFill>
                  <a:srgbClr val="000000"/>
                </a:solidFill>
              </a:rPr>
              <a:t>- более</a:t>
            </a:r>
            <a:r>
              <a:rPr kumimoji="0" lang="en-US" altLang="ko-KR" sz="1100" b="0">
                <a:solidFill>
                  <a:srgbClr val="000000"/>
                </a:solidFill>
              </a:rPr>
              <a:t> 99% 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>
                <a:solidFill>
                  <a:srgbClr val="002060"/>
                </a:solidFill>
              </a:rPr>
              <a:t>2. </a:t>
            </a:r>
            <a:r>
              <a:rPr kumimoji="0" lang="ru-RU" altLang="ko-KR" sz="1100">
                <a:solidFill>
                  <a:srgbClr val="002060"/>
                </a:solidFill>
              </a:rPr>
              <a:t>Мультизадачность и мультимедиа</a:t>
            </a:r>
            <a:endParaRPr kumimoji="0" lang="en-US" altLang="ko-KR" sz="1100">
              <a:solidFill>
                <a:srgbClr val="002060"/>
              </a:solidFill>
            </a:endParaRP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- </a:t>
            </a:r>
            <a:r>
              <a:rPr kumimoji="0" lang="ru-RU" altLang="ko-KR" sz="1100" b="0">
                <a:solidFill>
                  <a:srgbClr val="000000"/>
                </a:solidFill>
              </a:rPr>
              <a:t>Интерфейс </a:t>
            </a:r>
            <a:r>
              <a:rPr kumimoji="0" lang="en-US" altLang="ko-KR" sz="1100" b="0">
                <a:solidFill>
                  <a:srgbClr val="000000"/>
                </a:solidFill>
              </a:rPr>
              <a:t>Thunderbolt2 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- </a:t>
            </a:r>
            <a:r>
              <a:rPr kumimoji="0" lang="ru-RU" altLang="ko-KR" sz="1100" b="0">
                <a:solidFill>
                  <a:srgbClr val="000000"/>
                </a:solidFill>
              </a:rPr>
              <a:t>Функция </a:t>
            </a:r>
            <a:r>
              <a:rPr kumimoji="0" lang="en-US" altLang="ko-KR" sz="1100" b="0">
                <a:solidFill>
                  <a:srgbClr val="000000"/>
                </a:solidFill>
              </a:rPr>
              <a:t>4-Screen Split (</a:t>
            </a:r>
            <a:r>
              <a:rPr kumimoji="0" lang="ru-RU" altLang="ko-KR" sz="1100" b="0">
                <a:solidFill>
                  <a:srgbClr val="000000"/>
                </a:solidFill>
              </a:rPr>
              <a:t>совместим с </a:t>
            </a:r>
            <a:r>
              <a:rPr kumimoji="0" lang="en-US" altLang="ko-KR" sz="1100" b="0">
                <a:solidFill>
                  <a:srgbClr val="000000"/>
                </a:solidFill>
              </a:rPr>
              <a:t>Mac )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- </a:t>
            </a:r>
            <a:r>
              <a:rPr kumimoji="0" lang="ru-RU" altLang="ko-KR" sz="1100" b="0">
                <a:solidFill>
                  <a:srgbClr val="000000"/>
                </a:solidFill>
              </a:rPr>
              <a:t>Функция </a:t>
            </a:r>
            <a:r>
              <a:rPr kumimoji="0" lang="en-US" altLang="ko-KR" sz="1100" b="0">
                <a:solidFill>
                  <a:srgbClr val="000000"/>
                </a:solidFill>
              </a:rPr>
              <a:t>Dual Link-Up : 2</a:t>
            </a:r>
            <a:r>
              <a:rPr kumimoji="0" lang="ru-RU" altLang="ko-KR" sz="1100" b="0">
                <a:solidFill>
                  <a:srgbClr val="000000"/>
                </a:solidFill>
              </a:rPr>
              <a:t> устройства в</a:t>
            </a:r>
            <a:r>
              <a:rPr kumimoji="0" lang="en-US" altLang="ko-KR" sz="1100" b="0">
                <a:solidFill>
                  <a:srgbClr val="000000"/>
                </a:solidFill>
              </a:rPr>
              <a:t> 1</a:t>
            </a:r>
            <a:r>
              <a:rPr kumimoji="0" lang="ru-RU" altLang="ko-KR" sz="1100" b="0">
                <a:solidFill>
                  <a:srgbClr val="000000"/>
                </a:solidFill>
              </a:rPr>
              <a:t> мониторе</a:t>
            </a:r>
            <a:endParaRPr kumimoji="0" lang="en-US" altLang="ko-KR" sz="1100" b="0">
              <a:solidFill>
                <a:srgbClr val="000000"/>
              </a:solidFill>
            </a:endParaRP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 (HDMI+HDMI, HDMI+DP, Thunderbolt+HDMI)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- DisplayPort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- </a:t>
            </a:r>
            <a:r>
              <a:rPr kumimoji="0" lang="ru-RU" altLang="ko-KR" sz="1100" b="0">
                <a:solidFill>
                  <a:srgbClr val="000000"/>
                </a:solidFill>
              </a:rPr>
              <a:t>Динамики </a:t>
            </a:r>
            <a:r>
              <a:rPr kumimoji="0" lang="en-US" altLang="ko-KR" sz="1100" b="0">
                <a:solidFill>
                  <a:srgbClr val="000000"/>
                </a:solidFill>
              </a:rPr>
              <a:t>7</a:t>
            </a:r>
            <a:r>
              <a:rPr kumimoji="0" lang="ru-RU" altLang="ko-KR" sz="1100" b="0">
                <a:solidFill>
                  <a:srgbClr val="000000"/>
                </a:solidFill>
              </a:rPr>
              <a:t>Вт </a:t>
            </a:r>
            <a:r>
              <a:rPr kumimoji="0" lang="en-US" altLang="ko-KR" sz="1100" b="0">
                <a:solidFill>
                  <a:srgbClr val="000000"/>
                </a:solidFill>
              </a:rPr>
              <a:t>x</a:t>
            </a:r>
            <a:r>
              <a:rPr kumimoji="0" lang="ru-RU" altLang="ko-KR" sz="1100" b="0">
                <a:solidFill>
                  <a:srgbClr val="000000"/>
                </a:solidFill>
              </a:rPr>
              <a:t> </a:t>
            </a:r>
            <a:r>
              <a:rPr kumimoji="0" lang="en-US" altLang="ko-KR" sz="1100" b="0">
                <a:solidFill>
                  <a:srgbClr val="000000"/>
                </a:solidFill>
              </a:rPr>
              <a:t>2</a:t>
            </a:r>
            <a:r>
              <a:rPr kumimoji="0" lang="ru-RU" altLang="ko-KR" sz="1100" b="0">
                <a:solidFill>
                  <a:srgbClr val="000000"/>
                </a:solidFill>
              </a:rPr>
              <a:t>, улучшенный звук </a:t>
            </a:r>
            <a:r>
              <a:rPr kumimoji="0" lang="en-US" altLang="ko-KR" sz="1100" b="0">
                <a:solidFill>
                  <a:srgbClr val="000000"/>
                </a:solidFill>
              </a:rPr>
              <a:t>MAXXAudio</a:t>
            </a:r>
            <a:endParaRPr kumimoji="0" lang="ru-RU" altLang="ko-KR" sz="1100" b="0">
              <a:solidFill>
                <a:srgbClr val="000000"/>
              </a:solidFill>
            </a:endParaRP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ru-RU" altLang="ko-KR" sz="1100" b="0">
                <a:solidFill>
                  <a:srgbClr val="000000"/>
                </a:solidFill>
              </a:rPr>
              <a:t>     - Заводская калибровка цвета, Режим </a:t>
            </a:r>
            <a:r>
              <a:rPr kumimoji="0" lang="en-US" altLang="ko-KR" sz="1100" b="0">
                <a:solidFill>
                  <a:srgbClr val="000000"/>
                </a:solidFill>
              </a:rPr>
              <a:t>Reader</a:t>
            </a:r>
            <a:r>
              <a:rPr kumimoji="0" lang="ru-RU" altLang="ko-KR" sz="1100" b="0">
                <a:solidFill>
                  <a:srgbClr val="000000"/>
                </a:solidFill>
              </a:rPr>
              <a:t>, функция</a:t>
            </a:r>
            <a:r>
              <a:rPr kumimoji="0" lang="en-US" altLang="ko-KR" sz="1100" b="0">
                <a:solidFill>
                  <a:srgbClr val="000000"/>
                </a:solidFill>
              </a:rPr>
              <a:t> Flicker Safe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>
                <a:solidFill>
                  <a:srgbClr val="000000"/>
                </a:solidFill>
              </a:rPr>
              <a:t>    </a:t>
            </a:r>
            <a:r>
              <a:rPr kumimoji="0" lang="en-US" altLang="ko-KR" sz="1100" b="0">
                <a:solidFill>
                  <a:srgbClr val="000000"/>
                </a:solidFill>
              </a:rPr>
              <a:t> - </a:t>
            </a:r>
            <a:r>
              <a:rPr kumimoji="0" lang="ru-RU" altLang="ko-KR" sz="1100" b="0">
                <a:solidFill>
                  <a:srgbClr val="000000"/>
                </a:solidFill>
              </a:rPr>
              <a:t>Эргономичный стенд, регулировка по высоте </a:t>
            </a:r>
            <a:r>
              <a:rPr kumimoji="0" lang="en-US" altLang="ko-KR" sz="1100" b="0">
                <a:solidFill>
                  <a:srgbClr val="000000"/>
                </a:solidFill>
              </a:rPr>
              <a:t>(140mm)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- </a:t>
            </a:r>
            <a:r>
              <a:rPr kumimoji="0" lang="ru-RU" altLang="ko-KR" sz="1100" b="0">
                <a:solidFill>
                  <a:srgbClr val="000000"/>
                </a:solidFill>
              </a:rPr>
              <a:t>Настенное крепление </a:t>
            </a:r>
            <a:r>
              <a:rPr kumimoji="0" lang="en-US" altLang="ko-KR" sz="1100" b="0">
                <a:solidFill>
                  <a:srgbClr val="000000"/>
                </a:solidFill>
              </a:rPr>
              <a:t>(100x100)</a:t>
            </a:r>
            <a:endParaRPr kumimoji="0" lang="en-US" altLang="ko-KR" sz="1100" b="0">
              <a:solidFill>
                <a:srgbClr val="002060"/>
              </a:solidFill>
            </a:endParaRPr>
          </a:p>
        </p:txBody>
      </p:sp>
      <p:sp>
        <p:nvSpPr>
          <p:cNvPr id="271368" name="Rectangle 20"/>
          <p:cNvSpPr>
            <a:spLocks noChangeArrowheads="1"/>
          </p:cNvSpPr>
          <p:nvPr/>
        </p:nvSpPr>
        <p:spPr bwMode="auto">
          <a:xfrm>
            <a:off x="4397375" y="1304925"/>
            <a:ext cx="4311650" cy="292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  <a:buFont typeface="Wingdings" pitchFamily="2" charset="2"/>
              <a:buNone/>
            </a:pPr>
            <a:r>
              <a:rPr kumimoji="0" lang="ko-KR" altLang="en-US" sz="1300">
                <a:solidFill>
                  <a:srgbClr val="000000"/>
                </a:solidFill>
              </a:rPr>
              <a:t>■ </a:t>
            </a:r>
            <a:r>
              <a:rPr kumimoji="0" lang="ru-RU" altLang="ko-KR" sz="1300">
                <a:solidFill>
                  <a:srgbClr val="000000"/>
                </a:solidFill>
              </a:rPr>
              <a:t>Уникальные характеристики</a:t>
            </a:r>
            <a:endParaRPr kumimoji="0" lang="ko-KR" altLang="en-US" sz="1300" b="0">
              <a:solidFill>
                <a:srgbClr val="000000"/>
              </a:solidFill>
            </a:endParaRPr>
          </a:p>
        </p:txBody>
      </p:sp>
      <p:sp>
        <p:nvSpPr>
          <p:cNvPr id="271369" name="Oval 9"/>
          <p:cNvSpPr>
            <a:spLocks noChangeArrowheads="1"/>
          </p:cNvSpPr>
          <p:nvPr/>
        </p:nvSpPr>
        <p:spPr bwMode="auto">
          <a:xfrm>
            <a:off x="4543425" y="1717675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kumimoji="0" lang="en-US" altLang="ko-KR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71370" name="Text Box 10"/>
          <p:cNvSpPr txBox="1">
            <a:spLocks noChangeArrowheads="1"/>
          </p:cNvSpPr>
          <p:nvPr/>
        </p:nvSpPr>
        <p:spPr bwMode="auto">
          <a:xfrm>
            <a:off x="4754563" y="1695450"/>
            <a:ext cx="20796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0" lang="en-US" altLang="ko-KR" sz="1100">
                <a:solidFill>
                  <a:srgbClr val="000000"/>
                </a:solidFill>
              </a:rPr>
              <a:t>21:9 Curved U</a:t>
            </a:r>
            <a:r>
              <a:rPr lang="en-US" altLang="ko-KR" sz="1100">
                <a:solidFill>
                  <a:srgbClr val="000000"/>
                </a:solidFill>
              </a:rPr>
              <a:t>ltraWide</a:t>
            </a:r>
            <a:r>
              <a:rPr kumimoji="0" lang="en-US" altLang="ko-KR" sz="1100">
                <a:solidFill>
                  <a:srgbClr val="000000"/>
                </a:solidFill>
              </a:rPr>
              <a:t> QHD </a:t>
            </a:r>
          </a:p>
        </p:txBody>
      </p:sp>
      <p:sp>
        <p:nvSpPr>
          <p:cNvPr id="271371" name="Oval 11"/>
          <p:cNvSpPr>
            <a:spLocks noChangeArrowheads="1"/>
          </p:cNvSpPr>
          <p:nvPr/>
        </p:nvSpPr>
        <p:spPr bwMode="auto">
          <a:xfrm>
            <a:off x="7105650" y="1717675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kumimoji="0" lang="en-US" altLang="ko-KR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71372" name="Oval 9"/>
          <p:cNvSpPr>
            <a:spLocks noChangeArrowheads="1"/>
          </p:cNvSpPr>
          <p:nvPr/>
        </p:nvSpPr>
        <p:spPr bwMode="auto">
          <a:xfrm>
            <a:off x="4535488" y="3206750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kumimoji="0" lang="en-US" altLang="ko-KR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71373" name="AutoShape 18"/>
          <p:cNvSpPr>
            <a:spLocks noChangeArrowheads="1"/>
          </p:cNvSpPr>
          <p:nvPr/>
        </p:nvSpPr>
        <p:spPr bwMode="auto">
          <a:xfrm>
            <a:off x="4489450" y="1638300"/>
            <a:ext cx="5151438" cy="3209925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80000" rIns="36000" anchor="ctr"/>
          <a:lstStyle/>
          <a:p>
            <a:pPr marL="88900" indent="-88900">
              <a:lnSpc>
                <a:spcPct val="120000"/>
              </a:lnSpc>
            </a:pPr>
            <a:endParaRPr kumimoji="0" lang="en-US" altLang="ko-KR" b="0">
              <a:solidFill>
                <a:srgbClr val="000000"/>
              </a:solidFill>
            </a:endParaRPr>
          </a:p>
        </p:txBody>
      </p:sp>
      <p:sp>
        <p:nvSpPr>
          <p:cNvPr id="271374" name="Line 21"/>
          <p:cNvSpPr>
            <a:spLocks noChangeShapeType="1"/>
          </p:cNvSpPr>
          <p:nvPr/>
        </p:nvSpPr>
        <p:spPr bwMode="auto">
          <a:xfrm>
            <a:off x="7065963" y="1682750"/>
            <a:ext cx="0" cy="3148013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1375" name="Line 21"/>
          <p:cNvSpPr>
            <a:spLocks noChangeShapeType="1"/>
          </p:cNvSpPr>
          <p:nvPr/>
        </p:nvSpPr>
        <p:spPr bwMode="auto">
          <a:xfrm rot="5400000">
            <a:off x="7067550" y="598488"/>
            <a:ext cx="0" cy="5111750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1376" name="Text Box 10"/>
          <p:cNvSpPr txBox="1">
            <a:spLocks noChangeArrowheads="1"/>
          </p:cNvSpPr>
          <p:nvPr/>
        </p:nvSpPr>
        <p:spPr bwMode="auto">
          <a:xfrm>
            <a:off x="7308850" y="1652588"/>
            <a:ext cx="1087438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lnSpc>
                <a:spcPct val="150000"/>
              </a:lnSpc>
            </a:pPr>
            <a:r>
              <a:rPr kumimoji="0" lang="en-US" altLang="ko-KR" sz="1100">
                <a:solidFill>
                  <a:srgbClr val="000000"/>
                </a:solidFill>
              </a:rPr>
              <a:t>Thunderbolt2</a:t>
            </a:r>
            <a:endParaRPr kumimoji="0" lang="ko-KR" altLang="en-US" sz="1100">
              <a:solidFill>
                <a:srgbClr val="000000"/>
              </a:solidFill>
            </a:endParaRPr>
          </a:p>
        </p:txBody>
      </p:sp>
      <p:sp>
        <p:nvSpPr>
          <p:cNvPr id="271377" name="Oval 9"/>
          <p:cNvSpPr>
            <a:spLocks noChangeArrowheads="1"/>
          </p:cNvSpPr>
          <p:nvPr/>
        </p:nvSpPr>
        <p:spPr bwMode="auto">
          <a:xfrm>
            <a:off x="7083425" y="3224213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kumimoji="0" lang="en-US" altLang="ko-KR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271378" name="Text Box 10"/>
          <p:cNvSpPr txBox="1">
            <a:spLocks noChangeArrowheads="1"/>
          </p:cNvSpPr>
          <p:nvPr/>
        </p:nvSpPr>
        <p:spPr bwMode="auto">
          <a:xfrm>
            <a:off x="7254875" y="3136900"/>
            <a:ext cx="2543175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lnSpc>
                <a:spcPct val="150000"/>
              </a:lnSpc>
            </a:pPr>
            <a:r>
              <a:rPr kumimoji="0" lang="en-US" altLang="ko-KR" sz="1100">
                <a:solidFill>
                  <a:srgbClr val="000000"/>
                </a:solidFill>
              </a:rPr>
              <a:t>4-Screen Split &amp; Dual Link-up(PBP)</a:t>
            </a:r>
            <a:endParaRPr kumimoji="0" lang="ko-KR" altLang="en-US" sz="1100">
              <a:solidFill>
                <a:srgbClr val="000000"/>
              </a:solidFill>
            </a:endParaRPr>
          </a:p>
        </p:txBody>
      </p:sp>
      <p:pic>
        <p:nvPicPr>
          <p:cNvPr id="271379" name="Picture 3" descr="C:\Users\Henry Lim\Desktop\Ultrawide Saleskit\픽토\UltraWide QHD PICTO1010.JPG"/>
          <p:cNvPicPr>
            <a:picLocks noChangeAspect="1" noChangeArrowheads="1"/>
          </p:cNvPicPr>
          <p:nvPr/>
        </p:nvPicPr>
        <p:blipFill>
          <a:blip r:embed="rId9" cstate="print"/>
          <a:srcRect l="31364" t="36880" r="34319" b="36014"/>
          <a:stretch>
            <a:fillRect/>
          </a:stretch>
        </p:blipFill>
        <p:spPr bwMode="auto">
          <a:xfrm>
            <a:off x="6184900" y="2565400"/>
            <a:ext cx="809625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1380" name="Picture 3" descr="D:\Dream\______________픽토그램\픽토그램 조각\IPS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57938" y="2924175"/>
            <a:ext cx="47625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1381" name="Text Box 10"/>
          <p:cNvSpPr txBox="1">
            <a:spLocks noChangeArrowheads="1"/>
          </p:cNvSpPr>
          <p:nvPr/>
        </p:nvSpPr>
        <p:spPr bwMode="auto">
          <a:xfrm>
            <a:off x="4757738" y="3133725"/>
            <a:ext cx="1666875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ru-RU" altLang="ko-KR" sz="1100">
                <a:solidFill>
                  <a:srgbClr val="000000"/>
                </a:solidFill>
              </a:rPr>
              <a:t>Регулируемый стенд</a:t>
            </a:r>
            <a:endParaRPr lang="en-US" altLang="ko-KR" sz="1100">
              <a:solidFill>
                <a:srgbClr val="000000"/>
              </a:solidFill>
            </a:endParaRPr>
          </a:p>
        </p:txBody>
      </p:sp>
      <p:sp>
        <p:nvSpPr>
          <p:cNvPr id="271382" name="Text Box 72"/>
          <p:cNvSpPr txBox="1">
            <a:spLocks noChangeArrowheads="1"/>
          </p:cNvSpPr>
          <p:nvPr/>
        </p:nvSpPr>
        <p:spPr bwMode="auto">
          <a:xfrm>
            <a:off x="4592638" y="3419475"/>
            <a:ext cx="14001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en-US" altLang="ko-KR" sz="800" b="0">
                <a:solidFill>
                  <a:srgbClr val="000000"/>
                </a:solidFill>
                <a:ea typeface="맑은 고딕"/>
                <a:cs typeface="맑은 고딕"/>
              </a:rPr>
              <a:t> </a:t>
            </a:r>
            <a:r>
              <a:rPr kumimoji="0" lang="ru-RU" altLang="ko-KR" sz="800" b="0">
                <a:solidFill>
                  <a:srgbClr val="000000"/>
                </a:solidFill>
                <a:ea typeface="맑은 고딕"/>
                <a:cs typeface="맑은 고딕"/>
              </a:rPr>
              <a:t>Регулировка по высоте</a:t>
            </a:r>
            <a:endParaRPr kumimoji="0" lang="en-US" altLang="ko-KR" sz="800" b="0">
              <a:solidFill>
                <a:srgbClr val="000000"/>
              </a:solidFill>
              <a:ea typeface="맑은 고딕"/>
              <a:cs typeface="맑은 고딕"/>
            </a:endParaRPr>
          </a:p>
          <a:p>
            <a:pPr latinLnBrk="1"/>
            <a:r>
              <a:rPr kumimoji="0" lang="en-US" altLang="ko-KR" sz="800" b="0">
                <a:solidFill>
                  <a:srgbClr val="000000"/>
                </a:solidFill>
                <a:ea typeface="맑은 고딕"/>
                <a:cs typeface="맑은 고딕"/>
              </a:rPr>
              <a:t>   : </a:t>
            </a:r>
            <a:r>
              <a:rPr kumimoji="0" lang="ru-RU" altLang="ko-KR" sz="800" b="0">
                <a:solidFill>
                  <a:srgbClr val="000000"/>
                </a:solidFill>
                <a:ea typeface="맑은 고딕"/>
                <a:cs typeface="맑은 고딕"/>
              </a:rPr>
              <a:t>Диапазон</a:t>
            </a:r>
            <a:r>
              <a:rPr kumimoji="0" lang="en-US" altLang="ko-KR" sz="800" b="0">
                <a:solidFill>
                  <a:srgbClr val="000000"/>
                </a:solidFill>
                <a:ea typeface="맑은 고딕"/>
                <a:cs typeface="맑은 고딕"/>
              </a:rPr>
              <a:t>(140mm)</a:t>
            </a:r>
            <a:endParaRPr kumimoji="0" lang="en-US" altLang="ko-KR" sz="800" b="0">
              <a:solidFill>
                <a:srgbClr val="000000"/>
              </a:solidFill>
            </a:endParaRPr>
          </a:p>
        </p:txBody>
      </p:sp>
      <p:sp>
        <p:nvSpPr>
          <p:cNvPr id="271383" name="Text Box 72"/>
          <p:cNvSpPr txBox="1">
            <a:spLocks noChangeArrowheads="1"/>
          </p:cNvSpPr>
          <p:nvPr/>
        </p:nvSpPr>
        <p:spPr bwMode="auto">
          <a:xfrm>
            <a:off x="4557713" y="1966913"/>
            <a:ext cx="24733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en-US" altLang="ko-KR" sz="800" b="0">
                <a:solidFill>
                  <a:srgbClr val="000000"/>
                </a:solidFill>
                <a:ea typeface="맑은 고딕"/>
                <a:cs typeface="맑은 고딕"/>
              </a:rPr>
              <a:t> Curved Design </a:t>
            </a:r>
            <a:r>
              <a:rPr kumimoji="0" lang="ru-RU" altLang="ko-KR" sz="800" b="0">
                <a:solidFill>
                  <a:srgbClr val="000000"/>
                </a:solidFill>
                <a:ea typeface="맑은 고딕"/>
                <a:cs typeface="맑은 고딕"/>
              </a:rPr>
              <a:t>– полное погружение в экран</a:t>
            </a:r>
            <a:r>
              <a:rPr kumimoji="0" lang="en-US" altLang="ko-KR" sz="800" b="0">
                <a:solidFill>
                  <a:srgbClr val="000000"/>
                </a:solidFill>
                <a:ea typeface="맑은 고딕"/>
                <a:cs typeface="맑은 고딕"/>
              </a:rPr>
              <a:t>.</a:t>
            </a:r>
          </a:p>
          <a:p>
            <a:pPr latinLnBrk="1">
              <a:buFont typeface="Wingdings" pitchFamily="2" charset="2"/>
              <a:buChar char="§"/>
            </a:pPr>
            <a:r>
              <a:rPr kumimoji="0" lang="en-US" altLang="ko-KR" sz="800" b="0">
                <a:solidFill>
                  <a:srgbClr val="000000"/>
                </a:solidFill>
                <a:ea typeface="맑은 고딕"/>
                <a:cs typeface="맑은 고딕"/>
              </a:rPr>
              <a:t> </a:t>
            </a:r>
            <a:r>
              <a:rPr kumimoji="0" lang="ru-RU" altLang="ko-KR" sz="800" b="0">
                <a:solidFill>
                  <a:srgbClr val="000000"/>
                </a:solidFill>
                <a:ea typeface="맑은 고딕"/>
                <a:cs typeface="맑은 고딕"/>
              </a:rPr>
              <a:t>Разрешение </a:t>
            </a:r>
            <a:r>
              <a:rPr kumimoji="0" lang="en-US" altLang="ko-KR" sz="800" b="0">
                <a:solidFill>
                  <a:srgbClr val="000000"/>
                </a:solidFill>
                <a:ea typeface="맑은 고딕"/>
                <a:cs typeface="맑은 고딕"/>
              </a:rPr>
              <a:t>QHD </a:t>
            </a:r>
            <a:r>
              <a:rPr kumimoji="0" lang="ru-RU" altLang="ko-KR" sz="800" b="0">
                <a:solidFill>
                  <a:srgbClr val="000000"/>
                </a:solidFill>
                <a:ea typeface="맑은 고딕"/>
                <a:cs typeface="맑은 고딕"/>
              </a:rPr>
              <a:t>– новый стандарт качества.</a:t>
            </a:r>
            <a:endParaRPr kumimoji="0" lang="en-US" altLang="ko-KR" sz="800" b="0">
              <a:solidFill>
                <a:srgbClr val="000000"/>
              </a:solidFill>
              <a:ea typeface="맑은 고딕"/>
              <a:cs typeface="맑은 고딕"/>
            </a:endParaRPr>
          </a:p>
          <a:p>
            <a:pPr latinLnBrk="1">
              <a:buFont typeface="Wingdings" pitchFamily="2" charset="2"/>
              <a:buChar char="§"/>
            </a:pPr>
            <a:endParaRPr kumimoji="0" lang="en-US" altLang="ko-KR" sz="800" b="0">
              <a:solidFill>
                <a:srgbClr val="000000"/>
              </a:solidFill>
            </a:endParaRPr>
          </a:p>
        </p:txBody>
      </p:sp>
      <p:grpSp>
        <p:nvGrpSpPr>
          <p:cNvPr id="271384" name="그룹 70"/>
          <p:cNvGrpSpPr>
            <a:grpSpLocks/>
          </p:cNvGrpSpPr>
          <p:nvPr/>
        </p:nvGrpSpPr>
        <p:grpSpPr bwMode="auto">
          <a:xfrm>
            <a:off x="7145338" y="3895725"/>
            <a:ext cx="1689100" cy="877888"/>
            <a:chOff x="-3476684" y="2143116"/>
            <a:chExt cx="5487158" cy="2786082"/>
          </a:xfrm>
        </p:grpSpPr>
        <p:pic>
          <p:nvPicPr>
            <p:cNvPr id="271400" name="Picture 2" descr="C:\Users\Henry Lim\Desktop\호정씨작업1212\5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-3476684" y="2143116"/>
              <a:ext cx="5480703" cy="2786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1401" name="Picture 202" descr="C:\Users\Henry Lim\Desktop\호정씨작업1212\3p\3p_1.pn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-2286172" y="2631306"/>
              <a:ext cx="3198152" cy="1922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1402" name="Picture 2" descr="http://www.macappfans.org/app-img/screenshots/app_screen_shots_7430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-672644" y="2714620"/>
              <a:ext cx="1474228" cy="1257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1403" name="Picture 3" descr="C:\Users\Henry Lim\Desktop\호정씨작업1212\1213\Untitled-1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61879" y="3297652"/>
              <a:ext cx="1448595" cy="1140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1404" name="Picture 5" descr="http://www.johndavidhead.com/jhead/johnhead.nsf/dx/PowerPoint.png/$file/PowerPoint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-2196739" y="2708682"/>
              <a:ext cx="1537657" cy="1289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1385" name="Text Box 72"/>
          <p:cNvSpPr txBox="1">
            <a:spLocks noChangeArrowheads="1"/>
          </p:cNvSpPr>
          <p:nvPr/>
        </p:nvSpPr>
        <p:spPr bwMode="auto">
          <a:xfrm>
            <a:off x="7115175" y="3402013"/>
            <a:ext cx="30003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en-US" altLang="ko-KR" sz="800" b="0">
                <a:solidFill>
                  <a:srgbClr val="000000"/>
                </a:solidFill>
              </a:rPr>
              <a:t> </a:t>
            </a:r>
            <a:r>
              <a:rPr kumimoji="0" lang="ru-RU" altLang="ko-KR" sz="800" b="0">
                <a:solidFill>
                  <a:srgbClr val="000000"/>
                </a:solidFill>
              </a:rPr>
              <a:t>Функция </a:t>
            </a:r>
            <a:r>
              <a:rPr kumimoji="0" lang="en-US" altLang="ko-KR" sz="800" b="0">
                <a:solidFill>
                  <a:srgbClr val="000000"/>
                </a:solidFill>
              </a:rPr>
              <a:t>4-Screen Split </a:t>
            </a:r>
            <a:r>
              <a:rPr kumimoji="0" lang="ru-RU" altLang="ko-KR" sz="800" b="0">
                <a:solidFill>
                  <a:srgbClr val="000000"/>
                </a:solidFill>
              </a:rPr>
              <a:t>для мультизадачности</a:t>
            </a:r>
            <a:r>
              <a:rPr kumimoji="0" lang="en-US" altLang="ko-KR" sz="800" b="0">
                <a:solidFill>
                  <a:srgbClr val="000000"/>
                </a:solidFill>
              </a:rPr>
              <a:t> </a:t>
            </a:r>
            <a:r>
              <a:rPr kumimoji="0" lang="ru-RU" altLang="ko-KR" sz="800" b="0">
                <a:solidFill>
                  <a:srgbClr val="000000"/>
                </a:solidFill>
              </a:rPr>
              <a:t>на </a:t>
            </a:r>
          </a:p>
          <a:p>
            <a:pPr latinLnBrk="1"/>
            <a:r>
              <a:rPr kumimoji="0" lang="ru-RU" altLang="ko-KR" sz="800" b="0">
                <a:solidFill>
                  <a:srgbClr val="000000"/>
                </a:solidFill>
              </a:rPr>
              <a:t>дисплее 21:9</a:t>
            </a:r>
            <a:endParaRPr kumimoji="0" lang="en-US" altLang="ko-KR" sz="800" b="0">
              <a:solidFill>
                <a:srgbClr val="000000"/>
              </a:solidFill>
            </a:endParaRPr>
          </a:p>
          <a:p>
            <a:pPr latinLnBrk="1">
              <a:buFont typeface="Wingdings" pitchFamily="2" charset="2"/>
              <a:buChar char="§"/>
            </a:pPr>
            <a:r>
              <a:rPr kumimoji="0" lang="en-US" altLang="ko-KR" sz="800" b="0">
                <a:solidFill>
                  <a:srgbClr val="000000"/>
                </a:solidFill>
              </a:rPr>
              <a:t> </a:t>
            </a:r>
            <a:r>
              <a:rPr kumimoji="0" lang="ru-RU" altLang="ko-KR" sz="800" b="0">
                <a:solidFill>
                  <a:srgbClr val="000000"/>
                </a:solidFill>
              </a:rPr>
              <a:t>Функция </a:t>
            </a:r>
            <a:r>
              <a:rPr kumimoji="0" lang="en-US" altLang="ko-KR" sz="800" b="0">
                <a:solidFill>
                  <a:srgbClr val="000000"/>
                </a:solidFill>
              </a:rPr>
              <a:t>Dual Link-up </a:t>
            </a:r>
            <a:r>
              <a:rPr kumimoji="0" lang="ru-RU" altLang="ko-KR" sz="800" b="0">
                <a:solidFill>
                  <a:srgbClr val="000000"/>
                </a:solidFill>
              </a:rPr>
              <a:t>– подключение 2 устройств </a:t>
            </a:r>
          </a:p>
          <a:p>
            <a:pPr latinLnBrk="1"/>
            <a:r>
              <a:rPr kumimoji="0" lang="ru-RU" altLang="ko-KR" sz="800" b="0">
                <a:solidFill>
                  <a:srgbClr val="000000"/>
                </a:solidFill>
              </a:rPr>
              <a:t>к одному экрану</a:t>
            </a:r>
            <a:endParaRPr kumimoji="0" lang="en-US" altLang="ko-KR" sz="800" b="0">
              <a:solidFill>
                <a:srgbClr val="000000"/>
              </a:solidFill>
            </a:endParaRPr>
          </a:p>
        </p:txBody>
      </p:sp>
      <p:pic>
        <p:nvPicPr>
          <p:cNvPr id="271386" name="Picture 4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802688" y="3887788"/>
            <a:ext cx="79375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1387" name="그림 2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259513" y="2195513"/>
            <a:ext cx="69373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1388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115175" y="2344738"/>
            <a:ext cx="2014538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1389" name="Picture 1" descr="픽토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840788" y="4327525"/>
            <a:ext cx="6524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1390" name="Picture 2" descr="C:\Users\Henry Lim\Desktop\Thunderbolt-Logo-Check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 cstate="print"/>
          <a:srcRect r="51379"/>
          <a:stretch>
            <a:fillRect/>
          </a:stretch>
        </p:blipFill>
        <p:spPr bwMode="auto">
          <a:xfrm>
            <a:off x="8894763" y="2244725"/>
            <a:ext cx="7699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1391" name="Text Box 72"/>
          <p:cNvSpPr txBox="1">
            <a:spLocks noChangeArrowheads="1"/>
          </p:cNvSpPr>
          <p:nvPr/>
        </p:nvSpPr>
        <p:spPr bwMode="auto">
          <a:xfrm>
            <a:off x="7162800" y="1952625"/>
            <a:ext cx="300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en-US" altLang="ko-KR" sz="800" b="0">
                <a:solidFill>
                  <a:srgbClr val="000000"/>
                </a:solidFill>
              </a:rPr>
              <a:t> </a:t>
            </a:r>
            <a:r>
              <a:rPr kumimoji="0" lang="ru-RU" altLang="ko-KR" sz="800" b="0">
                <a:solidFill>
                  <a:srgbClr val="000000"/>
                </a:solidFill>
              </a:rPr>
              <a:t>Мгновенное соединение с устройствами </a:t>
            </a:r>
            <a:r>
              <a:rPr kumimoji="0" lang="en-US" altLang="ko-KR" sz="800" b="0">
                <a:solidFill>
                  <a:srgbClr val="000000"/>
                </a:solidFill>
              </a:rPr>
              <a:t>Mac.</a:t>
            </a:r>
          </a:p>
          <a:p>
            <a:pPr latinLnBrk="1">
              <a:buFont typeface="Wingdings" pitchFamily="2" charset="2"/>
              <a:buChar char="§"/>
            </a:pPr>
            <a:r>
              <a:rPr kumimoji="0" lang="en-US" altLang="ko-KR" sz="800" b="0">
                <a:solidFill>
                  <a:srgbClr val="000000"/>
                </a:solidFill>
              </a:rPr>
              <a:t> Hub </a:t>
            </a:r>
            <a:r>
              <a:rPr kumimoji="0" lang="ru-RU" altLang="ko-KR" sz="800" b="0">
                <a:solidFill>
                  <a:srgbClr val="000000"/>
                </a:solidFill>
              </a:rPr>
              <a:t>дисплей для цифровых устройств</a:t>
            </a:r>
            <a:r>
              <a:rPr kumimoji="0" lang="en-US" altLang="ko-KR" sz="800" b="0">
                <a:solidFill>
                  <a:srgbClr val="000000"/>
                </a:solidFill>
              </a:rPr>
              <a:t> </a:t>
            </a:r>
            <a:r>
              <a:rPr kumimoji="0" lang="ru-RU" altLang="ko-KR" sz="800" b="0">
                <a:solidFill>
                  <a:srgbClr val="000000"/>
                </a:solidFill>
              </a:rPr>
              <a:t>и последовательного соединения</a:t>
            </a:r>
            <a:r>
              <a:rPr kumimoji="0" lang="en-US" altLang="ko-KR" sz="800" b="0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71392" name="Picture 4" descr="C:\Users\이태영\Desktop\MAC1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9007475" y="2757488"/>
            <a:ext cx="485775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1393" name="Picture 17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689475" y="2254250"/>
            <a:ext cx="1601788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1394" name="Picture 2" descr="444444.png"/>
          <p:cNvPicPr>
            <a:picLocks noChangeAspect="1"/>
          </p:cNvPicPr>
          <p:nvPr/>
        </p:nvPicPr>
        <p:blipFill>
          <a:blip r:embed="rId23" cstate="print"/>
          <a:srcRect b="5269"/>
          <a:stretch>
            <a:fillRect/>
          </a:stretch>
        </p:blipFill>
        <p:spPr bwMode="auto">
          <a:xfrm>
            <a:off x="5021263" y="3532188"/>
            <a:ext cx="1838325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1395" name="그룹 4"/>
          <p:cNvGrpSpPr>
            <a:grpSpLocks/>
          </p:cNvGrpSpPr>
          <p:nvPr/>
        </p:nvGrpSpPr>
        <p:grpSpPr bwMode="auto">
          <a:xfrm>
            <a:off x="520700" y="1231900"/>
            <a:ext cx="3440113" cy="2068513"/>
            <a:chOff x="363712" y="1140144"/>
            <a:chExt cx="3852759" cy="2265832"/>
          </a:xfrm>
        </p:grpSpPr>
        <p:pic>
          <p:nvPicPr>
            <p:cNvPr id="271398" name="그림 1"/>
            <p:cNvPicPr>
              <a:picLocks noChangeAspect="1"/>
            </p:cNvPicPr>
            <p:nvPr/>
          </p:nvPicPr>
          <p:blipFill>
            <a:blip r:embed="rId24" cstate="print"/>
            <a:srcRect l="24295" r="29855"/>
            <a:stretch>
              <a:fillRect/>
            </a:stretch>
          </p:blipFill>
          <p:spPr bwMode="auto">
            <a:xfrm>
              <a:off x="363712" y="1264428"/>
              <a:ext cx="1860604" cy="2057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1399" name="그림 3"/>
            <p:cNvPicPr>
              <a:picLocks noChangeAspect="1"/>
            </p:cNvPicPr>
            <p:nvPr/>
          </p:nvPicPr>
          <p:blipFill>
            <a:blip r:embed="rId25" cstate="print"/>
            <a:srcRect l="23895" r="31007"/>
            <a:stretch>
              <a:fillRect/>
            </a:stretch>
          </p:blipFill>
          <p:spPr bwMode="auto">
            <a:xfrm>
              <a:off x="2201456" y="1140144"/>
              <a:ext cx="2015015" cy="2265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1396" name="Text Box 2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142288" y="198438"/>
            <a:ext cx="1779587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2041" tIns="46021" rIns="92041" bIns="46021">
            <a:spAutoFit/>
          </a:bodyPr>
          <a:lstStyle/>
          <a:p>
            <a:r>
              <a:rPr lang="en-US" altLang="ko-KR" sz="1500">
                <a:solidFill>
                  <a:srgbClr val="000000"/>
                </a:solidFill>
              </a:rPr>
              <a:t>34UC87M(Global)</a:t>
            </a:r>
          </a:p>
        </p:txBody>
      </p:sp>
      <p:sp>
        <p:nvSpPr>
          <p:cNvPr id="46" name="Text Box 1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44488" y="260648"/>
            <a:ext cx="2816079" cy="4006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05" tIns="46005" rIns="92005" bIns="46005">
            <a:spAutoFit/>
          </a:bodyPr>
          <a:lstStyle/>
          <a:p>
            <a:pPr>
              <a:defRPr/>
            </a:pP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Концепция продукта</a:t>
            </a:r>
            <a:endParaRPr lang="en-US" altLang="ko-KR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385" name="그룹 47"/>
          <p:cNvGrpSpPr>
            <a:grpSpLocks/>
          </p:cNvGrpSpPr>
          <p:nvPr/>
        </p:nvGrpSpPr>
        <p:grpSpPr bwMode="auto">
          <a:xfrm>
            <a:off x="8058150" y="2198688"/>
            <a:ext cx="454025" cy="47625"/>
            <a:chOff x="4083002" y="2728996"/>
            <a:chExt cx="1375815" cy="142541"/>
          </a:xfrm>
        </p:grpSpPr>
        <p:cxnSp>
          <p:nvCxnSpPr>
            <p:cNvPr id="75" name="직선 연결선 74"/>
            <p:cNvCxnSpPr/>
            <p:nvPr/>
          </p:nvCxnSpPr>
          <p:spPr>
            <a:xfrm>
              <a:off x="4083002" y="2738499"/>
              <a:ext cx="322308" cy="133038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연결선 75"/>
            <p:cNvCxnSpPr/>
            <p:nvPr/>
          </p:nvCxnSpPr>
          <p:spPr>
            <a:xfrm>
              <a:off x="4405310" y="2871537"/>
              <a:ext cx="760066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직선 연결선 76"/>
            <p:cNvCxnSpPr/>
            <p:nvPr/>
          </p:nvCxnSpPr>
          <p:spPr>
            <a:xfrm flipH="1">
              <a:off x="5155754" y="2728996"/>
              <a:ext cx="303063" cy="142541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2386" name="그룹 59"/>
          <p:cNvGrpSpPr>
            <a:grpSpLocks/>
          </p:cNvGrpSpPr>
          <p:nvPr/>
        </p:nvGrpSpPr>
        <p:grpSpPr bwMode="auto">
          <a:xfrm rot="10800000">
            <a:off x="8058150" y="2379663"/>
            <a:ext cx="454025" cy="47625"/>
            <a:chOff x="4088026" y="2728996"/>
            <a:chExt cx="1375815" cy="142541"/>
          </a:xfrm>
        </p:grpSpPr>
        <p:cxnSp>
          <p:nvCxnSpPr>
            <p:cNvPr id="66" name="직선 연결선 65"/>
            <p:cNvCxnSpPr/>
            <p:nvPr/>
          </p:nvCxnSpPr>
          <p:spPr>
            <a:xfrm>
              <a:off x="4092835" y="2743252"/>
              <a:ext cx="322308" cy="133038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직선 연결선 70"/>
            <p:cNvCxnSpPr/>
            <p:nvPr/>
          </p:nvCxnSpPr>
          <p:spPr>
            <a:xfrm>
              <a:off x="4410331" y="2876290"/>
              <a:ext cx="755257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직선 연결선 73"/>
            <p:cNvCxnSpPr/>
            <p:nvPr/>
          </p:nvCxnSpPr>
          <p:spPr>
            <a:xfrm flipH="1">
              <a:off x="5165587" y="2733749"/>
              <a:ext cx="303063" cy="142541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2387" name="AutoShape 2"/>
          <p:cNvSpPr>
            <a:spLocks noChangeArrowheads="1"/>
          </p:cNvSpPr>
          <p:nvPr/>
        </p:nvSpPr>
        <p:spPr bwMode="auto">
          <a:xfrm>
            <a:off x="512763" y="873125"/>
            <a:ext cx="2695575" cy="361950"/>
          </a:xfrm>
          <a:prstGeom prst="roundRect">
            <a:avLst>
              <a:gd name="adj" fmla="val 45421"/>
            </a:avLst>
          </a:prstGeom>
          <a:solidFill>
            <a:srgbClr val="A5002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defTabSz="977900" latinLnBrk="1"/>
            <a:endParaRPr kumimoji="0" lang="ko-KR" altLang="en-US" sz="1800" b="0">
              <a:solidFill>
                <a:srgbClr val="000000"/>
              </a:solidFill>
            </a:endParaRPr>
          </a:p>
        </p:txBody>
      </p:sp>
      <p:sp>
        <p:nvSpPr>
          <p:cNvPr id="272388" name="Rectangle 3"/>
          <p:cNvSpPr>
            <a:spLocks noChangeArrowheads="1"/>
          </p:cNvSpPr>
          <p:nvPr/>
        </p:nvSpPr>
        <p:spPr bwMode="auto">
          <a:xfrm>
            <a:off x="4089400" y="836613"/>
            <a:ext cx="6099175" cy="40640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</a:pPr>
            <a:r>
              <a:rPr kumimoji="0" lang="en-US" altLang="ko-KR" sz="2000">
                <a:solidFill>
                  <a:srgbClr val="A50021"/>
                </a:solidFill>
              </a:rPr>
              <a:t>UltraWide</a:t>
            </a:r>
            <a:r>
              <a:rPr kumimoji="0" lang="ru-RU" altLang="ko-KR" sz="2000">
                <a:solidFill>
                  <a:srgbClr val="A50021"/>
                </a:solidFill>
              </a:rPr>
              <a:t> монитор </a:t>
            </a:r>
            <a:r>
              <a:rPr kumimoji="0" lang="en-US" altLang="ko-KR" sz="2000">
                <a:solidFill>
                  <a:srgbClr val="A50021"/>
                </a:solidFill>
              </a:rPr>
              <a:t>21:9 </a:t>
            </a:r>
            <a:r>
              <a:rPr kumimoji="0" lang="ru-RU" altLang="ko-KR" sz="2000">
                <a:solidFill>
                  <a:srgbClr val="A50021"/>
                </a:solidFill>
              </a:rPr>
              <a:t>с разрешением </a:t>
            </a:r>
            <a:r>
              <a:rPr kumimoji="0" lang="en-US" altLang="ko-KR" sz="2000">
                <a:solidFill>
                  <a:srgbClr val="A50021"/>
                </a:solidFill>
              </a:rPr>
              <a:t>WFHD</a:t>
            </a:r>
            <a:endParaRPr kumimoji="0" lang="ko-KR" altLang="en-US" sz="2000">
              <a:solidFill>
                <a:srgbClr val="A50021"/>
              </a:solidFill>
            </a:endParaRPr>
          </a:p>
        </p:txBody>
      </p:sp>
      <p:sp>
        <p:nvSpPr>
          <p:cNvPr id="272389" name="Text Box 5"/>
          <p:cNvSpPr txBox="1">
            <a:spLocks noChangeArrowheads="1"/>
          </p:cNvSpPr>
          <p:nvPr/>
        </p:nvSpPr>
        <p:spPr bwMode="auto">
          <a:xfrm>
            <a:off x="1266825" y="884238"/>
            <a:ext cx="1422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0" lang="ru-RU" altLang="ko-KR" sz="1600">
                <a:solidFill>
                  <a:srgbClr val="FFFFFF"/>
                </a:solidFill>
              </a:rPr>
              <a:t>Серия </a:t>
            </a:r>
            <a:r>
              <a:rPr kumimoji="0" lang="en-US" altLang="ko-KR" sz="1600">
                <a:solidFill>
                  <a:srgbClr val="FFFFFF"/>
                </a:solidFill>
              </a:rPr>
              <a:t>UM67</a:t>
            </a:r>
            <a:endParaRPr kumimoji="0" lang="ko-KR" altLang="en-US" sz="1600">
              <a:solidFill>
                <a:srgbClr val="FFFFFF"/>
              </a:solidFill>
            </a:endParaRPr>
          </a:p>
        </p:txBody>
      </p:sp>
      <p:sp>
        <p:nvSpPr>
          <p:cNvPr id="272390" name="Rectangle 17"/>
          <p:cNvSpPr>
            <a:spLocks noChangeArrowheads="1"/>
          </p:cNvSpPr>
          <p:nvPr/>
        </p:nvSpPr>
        <p:spPr bwMode="auto">
          <a:xfrm>
            <a:off x="4445000" y="4905375"/>
            <a:ext cx="1625600" cy="290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  <a:buFont typeface="Wingdings" pitchFamily="2" charset="2"/>
              <a:buNone/>
            </a:pPr>
            <a:r>
              <a:rPr kumimoji="0" lang="ko-KR" altLang="en-US" sz="1300">
                <a:solidFill>
                  <a:srgbClr val="000000"/>
                </a:solidFill>
              </a:rPr>
              <a:t>■ </a:t>
            </a:r>
            <a:r>
              <a:rPr kumimoji="0" lang="ru-RU" altLang="ko-KR" sz="1300">
                <a:solidFill>
                  <a:srgbClr val="000000"/>
                </a:solidFill>
              </a:rPr>
              <a:t>Спецификации</a:t>
            </a:r>
            <a:endParaRPr kumimoji="0" lang="en-US" altLang="ko-KR" sz="1300">
              <a:solidFill>
                <a:srgbClr val="000000"/>
              </a:solidFill>
            </a:endParaRPr>
          </a:p>
        </p:txBody>
      </p:sp>
      <p:sp>
        <p:nvSpPr>
          <p:cNvPr id="272391" name="Rectangle 20"/>
          <p:cNvSpPr>
            <a:spLocks noChangeArrowheads="1"/>
          </p:cNvSpPr>
          <p:nvPr/>
        </p:nvSpPr>
        <p:spPr bwMode="auto">
          <a:xfrm>
            <a:off x="4445000" y="1366838"/>
            <a:ext cx="4311650" cy="292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  <a:buFont typeface="Wingdings" pitchFamily="2" charset="2"/>
              <a:buNone/>
            </a:pPr>
            <a:r>
              <a:rPr kumimoji="0" lang="ko-KR" altLang="en-US" sz="1300">
                <a:solidFill>
                  <a:srgbClr val="000000"/>
                </a:solidFill>
              </a:rPr>
              <a:t>■ </a:t>
            </a:r>
            <a:r>
              <a:rPr kumimoji="0" lang="ru-RU" altLang="ko-KR" sz="1300">
                <a:solidFill>
                  <a:srgbClr val="000000"/>
                </a:solidFill>
              </a:rPr>
              <a:t>Уникальные характеристики</a:t>
            </a:r>
            <a:endParaRPr kumimoji="0" lang="ko-KR" altLang="en-US" sz="1300" b="0">
              <a:solidFill>
                <a:srgbClr val="000000"/>
              </a:solidFill>
            </a:endParaRPr>
          </a:p>
        </p:txBody>
      </p:sp>
      <p:sp>
        <p:nvSpPr>
          <p:cNvPr id="52" name="Oval 9"/>
          <p:cNvSpPr>
            <a:spLocks noChangeArrowheads="1"/>
          </p:cNvSpPr>
          <p:nvPr/>
        </p:nvSpPr>
        <p:spPr bwMode="auto">
          <a:xfrm>
            <a:off x="4708525" y="1744663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kern="0" dirty="0">
                <a:solidFill>
                  <a:srgbClr val="FFFFFF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1</a:t>
            </a:r>
          </a:p>
        </p:txBody>
      </p:sp>
      <p:sp>
        <p:nvSpPr>
          <p:cNvPr id="272393" name="Text Box 10"/>
          <p:cNvSpPr txBox="1">
            <a:spLocks noChangeArrowheads="1"/>
          </p:cNvSpPr>
          <p:nvPr/>
        </p:nvSpPr>
        <p:spPr bwMode="auto">
          <a:xfrm>
            <a:off x="4919663" y="1636713"/>
            <a:ext cx="16256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0" lang="en-US" altLang="ko-KR" sz="1100">
                <a:solidFill>
                  <a:srgbClr val="000000"/>
                </a:solidFill>
              </a:rPr>
              <a:t>21:9 WFHD UltraWide</a:t>
            </a:r>
          </a:p>
          <a:p>
            <a:pPr latinLnBrk="1"/>
            <a:r>
              <a:rPr kumimoji="0" lang="en-US" altLang="ko-KR" sz="1100" b="0">
                <a:solidFill>
                  <a:srgbClr val="000000"/>
                </a:solidFill>
              </a:rPr>
              <a:t> - 21:9, 2560X1080</a:t>
            </a:r>
            <a:endParaRPr kumimoji="0" lang="ko-KR" altLang="en-US" sz="1100" b="0">
              <a:solidFill>
                <a:srgbClr val="000000"/>
              </a:solidFill>
            </a:endParaRPr>
          </a:p>
        </p:txBody>
      </p:sp>
      <p:sp>
        <p:nvSpPr>
          <p:cNvPr id="54" name="Oval 11"/>
          <p:cNvSpPr>
            <a:spLocks noChangeArrowheads="1"/>
          </p:cNvSpPr>
          <p:nvPr/>
        </p:nvSpPr>
        <p:spPr bwMode="auto">
          <a:xfrm>
            <a:off x="7288213" y="1744663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kern="0" dirty="0">
                <a:solidFill>
                  <a:srgbClr val="FFFFFF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2</a:t>
            </a:r>
          </a:p>
        </p:txBody>
      </p:sp>
      <p:sp>
        <p:nvSpPr>
          <p:cNvPr id="272395" name="Text Box 12"/>
          <p:cNvSpPr txBox="1">
            <a:spLocks noChangeArrowheads="1"/>
          </p:cNvSpPr>
          <p:nvPr/>
        </p:nvSpPr>
        <p:spPr bwMode="auto">
          <a:xfrm>
            <a:off x="7497763" y="1720850"/>
            <a:ext cx="82073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0" lang="en-US" altLang="ko-KR" sz="1100">
                <a:solidFill>
                  <a:srgbClr val="000000"/>
                </a:solidFill>
              </a:rPr>
              <a:t>FreeSync</a:t>
            </a:r>
          </a:p>
        </p:txBody>
      </p:sp>
      <p:sp>
        <p:nvSpPr>
          <p:cNvPr id="56" name="Oval 9"/>
          <p:cNvSpPr>
            <a:spLocks noChangeArrowheads="1"/>
          </p:cNvSpPr>
          <p:nvPr/>
        </p:nvSpPr>
        <p:spPr bwMode="auto">
          <a:xfrm>
            <a:off x="4737100" y="3286125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kern="0" dirty="0">
                <a:solidFill>
                  <a:srgbClr val="FFFFFF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3</a:t>
            </a:r>
          </a:p>
        </p:txBody>
      </p:sp>
      <p:sp>
        <p:nvSpPr>
          <p:cNvPr id="272397" name="AutoShape 18"/>
          <p:cNvSpPr>
            <a:spLocks noChangeArrowheads="1"/>
          </p:cNvSpPr>
          <p:nvPr/>
        </p:nvSpPr>
        <p:spPr bwMode="auto">
          <a:xfrm>
            <a:off x="4537075" y="1624013"/>
            <a:ext cx="5151438" cy="3194050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80000" rIns="36000" anchor="ctr"/>
          <a:lstStyle/>
          <a:p>
            <a:pPr marL="88900" indent="-88900">
              <a:lnSpc>
                <a:spcPct val="120000"/>
              </a:lnSpc>
            </a:pPr>
            <a:endParaRPr kumimoji="0" lang="en-US" altLang="ko-KR" b="0">
              <a:solidFill>
                <a:srgbClr val="000000"/>
              </a:solidFill>
            </a:endParaRPr>
          </a:p>
        </p:txBody>
      </p:sp>
      <p:sp>
        <p:nvSpPr>
          <p:cNvPr id="58" name="Line 21"/>
          <p:cNvSpPr>
            <a:spLocks noChangeShapeType="1"/>
          </p:cNvSpPr>
          <p:nvPr/>
        </p:nvSpPr>
        <p:spPr bwMode="auto">
          <a:xfrm>
            <a:off x="7113588" y="1668463"/>
            <a:ext cx="0" cy="316865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 kern="0" dirty="0">
              <a:solidFill>
                <a:sysClr val="windowText" lastClr="000000"/>
              </a:solidFill>
              <a:latin typeface="Arial"/>
              <a:cs typeface="+mn-cs"/>
            </a:endParaRPr>
          </a:p>
        </p:txBody>
      </p:sp>
      <p:sp>
        <p:nvSpPr>
          <p:cNvPr id="67" name="Line 21"/>
          <p:cNvSpPr>
            <a:spLocks noChangeShapeType="1"/>
          </p:cNvSpPr>
          <p:nvPr/>
        </p:nvSpPr>
        <p:spPr bwMode="auto">
          <a:xfrm rot="5400000">
            <a:off x="7104857" y="654843"/>
            <a:ext cx="0" cy="5148263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 kern="0" dirty="0">
              <a:solidFill>
                <a:sysClr val="windowText" lastClr="000000"/>
              </a:solidFill>
              <a:latin typeface="Arial"/>
              <a:cs typeface="+mn-cs"/>
            </a:endParaRPr>
          </a:p>
        </p:txBody>
      </p:sp>
      <p:sp>
        <p:nvSpPr>
          <p:cNvPr id="272400" name="Rectangle 14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5425" y="2989263"/>
            <a:ext cx="4264025" cy="334168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>
                <a:solidFill>
                  <a:srgbClr val="002060"/>
                </a:solidFill>
              </a:rPr>
              <a:t>1. </a:t>
            </a:r>
            <a:r>
              <a:rPr kumimoji="0" lang="ru-RU" altLang="ko-KR" sz="1100">
                <a:solidFill>
                  <a:srgbClr val="002060"/>
                </a:solidFill>
              </a:rPr>
              <a:t>Инновационный формат</a:t>
            </a:r>
            <a:r>
              <a:rPr kumimoji="0" lang="en-US" altLang="ko-KR" sz="1100">
                <a:solidFill>
                  <a:srgbClr val="002060"/>
                </a:solidFill>
              </a:rPr>
              <a:t> &amp; </a:t>
            </a:r>
            <a:r>
              <a:rPr kumimoji="0" lang="ru-RU" altLang="ko-KR" sz="1100">
                <a:solidFill>
                  <a:srgbClr val="002060"/>
                </a:solidFill>
              </a:rPr>
              <a:t>продвинутая</a:t>
            </a:r>
            <a:r>
              <a:rPr kumimoji="0" lang="en-US" altLang="ko-KR" sz="1100">
                <a:solidFill>
                  <a:srgbClr val="002060"/>
                </a:solidFill>
              </a:rPr>
              <a:t> IPS </a:t>
            </a:r>
            <a:r>
              <a:rPr kumimoji="0" lang="ru-RU" altLang="ko-KR" sz="1100">
                <a:solidFill>
                  <a:srgbClr val="002060"/>
                </a:solidFill>
              </a:rPr>
              <a:t>матрица</a:t>
            </a:r>
            <a:endParaRPr kumimoji="0" lang="ko-KR" altLang="en-US" sz="1100">
              <a:solidFill>
                <a:srgbClr val="002060"/>
              </a:solidFill>
            </a:endParaRP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- </a:t>
            </a:r>
            <a:r>
              <a:rPr kumimoji="0" lang="ru-RU" altLang="ko-KR" sz="1100" b="0">
                <a:solidFill>
                  <a:srgbClr val="000000"/>
                </a:solidFill>
              </a:rPr>
              <a:t>Формат </a:t>
            </a:r>
            <a:r>
              <a:rPr kumimoji="0" lang="en-US" altLang="ko-KR" sz="1100" b="0">
                <a:solidFill>
                  <a:srgbClr val="000000"/>
                </a:solidFill>
              </a:rPr>
              <a:t>21:9, </a:t>
            </a:r>
            <a:r>
              <a:rPr kumimoji="0" lang="ru-RU" altLang="ko-KR" sz="1100" b="0">
                <a:solidFill>
                  <a:srgbClr val="000000"/>
                </a:solidFill>
              </a:rPr>
              <a:t>разрешение </a:t>
            </a:r>
            <a:r>
              <a:rPr kumimoji="0" lang="en-US" altLang="ko-KR" sz="1100" b="0">
                <a:solidFill>
                  <a:srgbClr val="000000"/>
                </a:solidFill>
              </a:rPr>
              <a:t>2560 X 1080</a:t>
            </a:r>
            <a:r>
              <a:rPr kumimoji="0" lang="ru-RU" altLang="ko-KR" sz="1100" b="0">
                <a:solidFill>
                  <a:srgbClr val="000000"/>
                </a:solidFill>
              </a:rPr>
              <a:t> </a:t>
            </a:r>
            <a:r>
              <a:rPr kumimoji="0" lang="en-US" altLang="ko-KR" sz="1100" b="0">
                <a:solidFill>
                  <a:srgbClr val="000000"/>
                </a:solidFill>
              </a:rPr>
              <a:t>(WFHD)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- </a:t>
            </a:r>
            <a:r>
              <a:rPr kumimoji="0" lang="ru-RU" altLang="ko-KR" sz="1100" b="0">
                <a:solidFill>
                  <a:srgbClr val="000000"/>
                </a:solidFill>
              </a:rPr>
              <a:t>Дизайн </a:t>
            </a:r>
            <a:r>
              <a:rPr kumimoji="0" lang="en-US" altLang="ko-KR" sz="1100" b="0">
                <a:solidFill>
                  <a:srgbClr val="000000"/>
                </a:solidFill>
              </a:rPr>
              <a:t>CINEMA Screen 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- </a:t>
            </a:r>
            <a:r>
              <a:rPr kumimoji="0" lang="ru-RU" altLang="ko-KR" sz="1100" b="0">
                <a:solidFill>
                  <a:srgbClr val="000000"/>
                </a:solidFill>
              </a:rPr>
              <a:t>Широкий цветовой охват </a:t>
            </a:r>
            <a:r>
              <a:rPr kumimoji="0" lang="en-US" altLang="ko-KR" sz="1100" b="0">
                <a:solidFill>
                  <a:srgbClr val="000000"/>
                </a:solidFill>
              </a:rPr>
              <a:t>: sRGB </a:t>
            </a:r>
            <a:r>
              <a:rPr kumimoji="0" lang="ru-RU" altLang="ko-KR" sz="1100" b="0">
                <a:solidFill>
                  <a:srgbClr val="000000"/>
                </a:solidFill>
              </a:rPr>
              <a:t>- более</a:t>
            </a:r>
            <a:r>
              <a:rPr kumimoji="0" lang="en-US" altLang="ko-KR" sz="1100" b="0">
                <a:solidFill>
                  <a:srgbClr val="000000"/>
                </a:solidFill>
              </a:rPr>
              <a:t> 99% 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- </a:t>
            </a:r>
            <a:r>
              <a:rPr kumimoji="0" lang="ru-RU" altLang="ko-KR" sz="1100" b="0">
                <a:solidFill>
                  <a:srgbClr val="000000"/>
                </a:solidFill>
              </a:rPr>
              <a:t>Глубина цвета</a:t>
            </a:r>
            <a:r>
              <a:rPr kumimoji="0" lang="en-US" altLang="ko-KR" sz="1100" b="0">
                <a:solidFill>
                  <a:srgbClr val="000000"/>
                </a:solidFill>
              </a:rPr>
              <a:t>:16.7 </a:t>
            </a:r>
            <a:r>
              <a:rPr kumimoji="0" lang="ru-RU" altLang="ko-KR" sz="1100" b="0">
                <a:solidFill>
                  <a:srgbClr val="000000"/>
                </a:solidFill>
              </a:rPr>
              <a:t>миллионов цветов</a:t>
            </a:r>
            <a:r>
              <a:rPr kumimoji="0" lang="en-US" altLang="ko-KR" sz="1100" b="0">
                <a:solidFill>
                  <a:srgbClr val="000000"/>
                </a:solidFill>
              </a:rPr>
              <a:t>    </a:t>
            </a:r>
            <a:endParaRPr kumimoji="0" lang="ru-RU" altLang="ko-KR" sz="1100" b="0">
              <a:solidFill>
                <a:srgbClr val="000000"/>
              </a:solidFill>
            </a:endParaRP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               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>
                <a:solidFill>
                  <a:srgbClr val="002060"/>
                </a:solidFill>
              </a:rPr>
              <a:t>2. </a:t>
            </a:r>
            <a:r>
              <a:rPr kumimoji="0" lang="ru-RU" altLang="ko-KR" sz="1100">
                <a:solidFill>
                  <a:srgbClr val="002060"/>
                </a:solidFill>
              </a:rPr>
              <a:t>Мультизадачность и мультимедиа</a:t>
            </a:r>
            <a:endParaRPr kumimoji="0" lang="en-US" altLang="ko-KR" sz="1100" b="0">
              <a:solidFill>
                <a:srgbClr val="000000"/>
              </a:solidFill>
            </a:endParaRP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- </a:t>
            </a:r>
            <a:r>
              <a:rPr kumimoji="0" lang="ru-RU" altLang="ko-KR" sz="1100" b="0">
                <a:solidFill>
                  <a:srgbClr val="000000"/>
                </a:solidFill>
              </a:rPr>
              <a:t>Функция </a:t>
            </a:r>
            <a:r>
              <a:rPr kumimoji="0" lang="en-US" altLang="ko-KR" sz="1100" b="0">
                <a:solidFill>
                  <a:srgbClr val="000000"/>
                </a:solidFill>
              </a:rPr>
              <a:t>FreeSync. 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- </a:t>
            </a:r>
            <a:r>
              <a:rPr kumimoji="0" lang="ru-RU" altLang="ko-KR" sz="1100" b="0">
                <a:solidFill>
                  <a:srgbClr val="000000"/>
                </a:solidFill>
              </a:rPr>
              <a:t>Функция </a:t>
            </a:r>
            <a:r>
              <a:rPr kumimoji="0" lang="en-US" altLang="ko-KR" sz="1100" b="0">
                <a:solidFill>
                  <a:srgbClr val="000000"/>
                </a:solidFill>
              </a:rPr>
              <a:t>4-Screen Split (</a:t>
            </a:r>
            <a:r>
              <a:rPr kumimoji="0" lang="ru-RU" altLang="ko-KR" sz="1100" b="0">
                <a:solidFill>
                  <a:srgbClr val="000000"/>
                </a:solidFill>
              </a:rPr>
              <a:t>совместим с </a:t>
            </a:r>
            <a:r>
              <a:rPr kumimoji="0" lang="en-US" altLang="ko-KR" sz="1100" b="0">
                <a:solidFill>
                  <a:srgbClr val="000000"/>
                </a:solidFill>
              </a:rPr>
              <a:t>Mac )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- </a:t>
            </a:r>
            <a:r>
              <a:rPr kumimoji="0" lang="ru-RU" altLang="ko-KR" sz="1100" b="0">
                <a:solidFill>
                  <a:srgbClr val="000000"/>
                </a:solidFill>
              </a:rPr>
              <a:t>Функция </a:t>
            </a:r>
            <a:r>
              <a:rPr kumimoji="0" lang="en-US" altLang="ko-KR" sz="1100" b="0">
                <a:solidFill>
                  <a:srgbClr val="000000"/>
                </a:solidFill>
              </a:rPr>
              <a:t>Dual Link-Up : 2</a:t>
            </a:r>
            <a:r>
              <a:rPr kumimoji="0" lang="ru-RU" altLang="ko-KR" sz="1100" b="0">
                <a:solidFill>
                  <a:srgbClr val="000000"/>
                </a:solidFill>
              </a:rPr>
              <a:t> устройства в</a:t>
            </a:r>
            <a:r>
              <a:rPr kumimoji="0" lang="en-US" altLang="ko-KR" sz="1100" b="0">
                <a:solidFill>
                  <a:srgbClr val="000000"/>
                </a:solidFill>
              </a:rPr>
              <a:t> 1</a:t>
            </a:r>
            <a:r>
              <a:rPr kumimoji="0" lang="ru-RU" altLang="ko-KR" sz="1100" b="0">
                <a:solidFill>
                  <a:srgbClr val="000000"/>
                </a:solidFill>
              </a:rPr>
              <a:t> мониторе</a:t>
            </a:r>
            <a:endParaRPr kumimoji="0" lang="en-US" altLang="ko-KR" sz="1100" b="0">
              <a:solidFill>
                <a:srgbClr val="000000"/>
              </a:solidFill>
            </a:endParaRP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   (HDMI+HDMI, HDMI+DVI, HDMI+DP)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- </a:t>
            </a:r>
            <a:r>
              <a:rPr kumimoji="0" lang="ru-RU" altLang="ko-KR" sz="1100" b="0">
                <a:solidFill>
                  <a:srgbClr val="000000"/>
                </a:solidFill>
              </a:rPr>
              <a:t>Функция </a:t>
            </a:r>
            <a:r>
              <a:rPr kumimoji="0" lang="en-US" altLang="ko-KR" sz="1100" b="0">
                <a:solidFill>
                  <a:srgbClr val="000000"/>
                </a:solidFill>
              </a:rPr>
              <a:t>Dual Controller : 1-</a:t>
            </a:r>
            <a:r>
              <a:rPr kumimoji="0" lang="ru-RU" altLang="ko-KR" sz="1100" b="0">
                <a:solidFill>
                  <a:srgbClr val="000000"/>
                </a:solidFill>
              </a:rPr>
              <a:t>клавиатура/мышь – </a:t>
            </a:r>
            <a:r>
              <a:rPr kumimoji="0" lang="en-US" altLang="ko-KR" sz="1100" b="0">
                <a:solidFill>
                  <a:srgbClr val="000000"/>
                </a:solidFill>
              </a:rPr>
              <a:t>2</a:t>
            </a:r>
            <a:r>
              <a:rPr kumimoji="0" lang="ru-RU" altLang="ko-KR" sz="1100" b="0">
                <a:solidFill>
                  <a:srgbClr val="000000"/>
                </a:solidFill>
              </a:rPr>
              <a:t> ПК</a:t>
            </a:r>
            <a:endParaRPr kumimoji="0" lang="en-US" altLang="ko-KR" sz="1100" b="0">
              <a:solidFill>
                <a:srgbClr val="000000"/>
              </a:solidFill>
            </a:endParaRP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- DisplayPort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- </a:t>
            </a:r>
            <a:r>
              <a:rPr kumimoji="0" lang="ru-RU" altLang="ko-KR" sz="1100" b="0">
                <a:solidFill>
                  <a:srgbClr val="000000"/>
                </a:solidFill>
              </a:rPr>
              <a:t>Динамики </a:t>
            </a:r>
            <a:r>
              <a:rPr kumimoji="0" lang="en-US" altLang="ko-KR" sz="1100" b="0">
                <a:solidFill>
                  <a:srgbClr val="000000"/>
                </a:solidFill>
              </a:rPr>
              <a:t>7Wx2 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- </a:t>
            </a:r>
            <a:r>
              <a:rPr kumimoji="0" lang="ru-RU" altLang="ko-KR" sz="1100" b="0">
                <a:solidFill>
                  <a:srgbClr val="000000"/>
                </a:solidFill>
              </a:rPr>
              <a:t>Настенное крепление </a:t>
            </a:r>
            <a:r>
              <a:rPr kumimoji="0" lang="en-US" altLang="ko-KR" sz="1100" b="0">
                <a:solidFill>
                  <a:srgbClr val="000000"/>
                </a:solidFill>
              </a:rPr>
              <a:t>(34”:100X100 / 29”:75X75)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- </a:t>
            </a:r>
            <a:r>
              <a:rPr kumimoji="0" lang="ru-RU" altLang="ko-KR" sz="1100" b="0">
                <a:solidFill>
                  <a:srgbClr val="000000"/>
                </a:solidFill>
              </a:rPr>
              <a:t>Режим </a:t>
            </a:r>
            <a:r>
              <a:rPr kumimoji="0" lang="en-US" altLang="ko-KR" sz="1100" b="0">
                <a:solidFill>
                  <a:srgbClr val="000000"/>
                </a:solidFill>
              </a:rPr>
              <a:t>Reader</a:t>
            </a:r>
            <a:r>
              <a:rPr kumimoji="0" lang="ru-RU" altLang="ko-KR" sz="1100" b="0">
                <a:solidFill>
                  <a:srgbClr val="000000"/>
                </a:solidFill>
              </a:rPr>
              <a:t>, функция</a:t>
            </a:r>
            <a:r>
              <a:rPr kumimoji="0" lang="en-US" altLang="ko-KR" sz="1100" b="0">
                <a:solidFill>
                  <a:srgbClr val="000000"/>
                </a:solidFill>
              </a:rPr>
              <a:t> Flicker Safe</a:t>
            </a:r>
          </a:p>
        </p:txBody>
      </p:sp>
      <p:sp>
        <p:nvSpPr>
          <p:cNvPr id="70" name="Line 51"/>
          <p:cNvSpPr>
            <a:spLocks noChangeShapeType="1"/>
          </p:cNvSpPr>
          <p:nvPr/>
        </p:nvSpPr>
        <p:spPr bwMode="auto">
          <a:xfrm>
            <a:off x="5078413" y="2178050"/>
            <a:ext cx="16367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arrow" w="med" len="med"/>
            <a:tailEnd type="arrow" w="med" len="med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 kern="0" dirty="0">
              <a:solidFill>
                <a:sysClr val="windowText" lastClr="000000"/>
              </a:solidFill>
              <a:latin typeface="Arial"/>
              <a:cs typeface="+mn-cs"/>
            </a:endParaRPr>
          </a:p>
        </p:txBody>
      </p:sp>
      <p:sp>
        <p:nvSpPr>
          <p:cNvPr id="272402" name="Rectangle 52"/>
          <p:cNvSpPr>
            <a:spLocks noChangeArrowheads="1"/>
          </p:cNvSpPr>
          <p:nvPr/>
        </p:nvSpPr>
        <p:spPr bwMode="auto">
          <a:xfrm>
            <a:off x="5464175" y="1982788"/>
            <a:ext cx="846138" cy="246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latinLnBrk="1">
              <a:spcBef>
                <a:spcPct val="50000"/>
              </a:spcBef>
            </a:pPr>
            <a:r>
              <a:rPr kumimoji="0" lang="en-US" altLang="ko-KR" sz="1000" b="0">
                <a:solidFill>
                  <a:srgbClr val="000000"/>
                </a:solidFill>
              </a:rPr>
              <a:t>21</a:t>
            </a:r>
            <a:r>
              <a:rPr kumimoji="0" lang="en-US" altLang="ko-KR" sz="900" b="0">
                <a:solidFill>
                  <a:srgbClr val="000000"/>
                </a:solidFill>
              </a:rPr>
              <a:t>(2,560)</a:t>
            </a:r>
          </a:p>
        </p:txBody>
      </p:sp>
      <p:sp>
        <p:nvSpPr>
          <p:cNvPr id="72" name="Line 53"/>
          <p:cNvSpPr>
            <a:spLocks noChangeShapeType="1"/>
          </p:cNvSpPr>
          <p:nvPr/>
        </p:nvSpPr>
        <p:spPr bwMode="auto">
          <a:xfrm rot="5400000">
            <a:off x="4671218" y="2628107"/>
            <a:ext cx="6334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arrow" w="med" len="med"/>
            <a:tailEnd type="arrow" w="med" len="med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 kern="0" dirty="0">
              <a:solidFill>
                <a:sysClr val="windowText" lastClr="000000"/>
              </a:solidFill>
              <a:latin typeface="Arial"/>
              <a:cs typeface="+mn-cs"/>
            </a:endParaRPr>
          </a:p>
        </p:txBody>
      </p:sp>
      <p:sp>
        <p:nvSpPr>
          <p:cNvPr id="73" name="Rectangle 54"/>
          <p:cNvSpPr>
            <a:spLocks noChangeArrowheads="1"/>
          </p:cNvSpPr>
          <p:nvPr/>
        </p:nvSpPr>
        <p:spPr bwMode="auto">
          <a:xfrm>
            <a:off x="4638675" y="2447925"/>
            <a:ext cx="373063" cy="3079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342900" indent="-34290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0" kern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+mn-cs"/>
              </a:rPr>
              <a:t>9</a:t>
            </a:r>
          </a:p>
          <a:p>
            <a:pPr marL="342900" indent="-34290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900" b="0" kern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+mn-cs"/>
              </a:rPr>
              <a:t>(1,080</a:t>
            </a:r>
            <a:r>
              <a:rPr kumimoji="0" lang="en-US" altLang="ko-KR" sz="1000" b="0" kern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+mn-cs"/>
              </a:rPr>
              <a:t>)</a:t>
            </a:r>
          </a:p>
        </p:txBody>
      </p:sp>
      <p:pic>
        <p:nvPicPr>
          <p:cNvPr id="272405" name="그림 41" descr="01[20060720133803]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68888" y="2271713"/>
            <a:ext cx="1639887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2406" name="AutoShape 18"/>
          <p:cNvSpPr>
            <a:spLocks noChangeArrowheads="1"/>
          </p:cNvSpPr>
          <p:nvPr/>
        </p:nvSpPr>
        <p:spPr bwMode="auto">
          <a:xfrm>
            <a:off x="4521200" y="5165725"/>
            <a:ext cx="5153025" cy="1263650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80000" rIns="36000" anchor="ctr"/>
          <a:lstStyle/>
          <a:p>
            <a:pPr marL="88900" indent="-88900">
              <a:lnSpc>
                <a:spcPct val="120000"/>
              </a:lnSpc>
              <a:buFontTx/>
              <a:buChar char="•"/>
            </a:pPr>
            <a:r>
              <a:rPr kumimoji="0" lang="ru-RU" altLang="ko-KR" sz="1100" b="0">
                <a:solidFill>
                  <a:srgbClr val="000000"/>
                </a:solidFill>
              </a:rPr>
              <a:t>Экран</a:t>
            </a:r>
            <a:r>
              <a:rPr kumimoji="0" lang="en-US" altLang="ko-KR" sz="1100" b="0">
                <a:solidFill>
                  <a:srgbClr val="000000"/>
                </a:solidFill>
              </a:rPr>
              <a:t> : 34/29”  LED IPS </a:t>
            </a:r>
          </a:p>
          <a:p>
            <a:pPr marL="88900" indent="-88900">
              <a:lnSpc>
                <a:spcPct val="120000"/>
              </a:lnSpc>
              <a:buFontTx/>
              <a:buChar char="•"/>
            </a:pPr>
            <a:r>
              <a:rPr kumimoji="0" lang="ru-RU" altLang="ko-KR" sz="1100" b="0">
                <a:solidFill>
                  <a:srgbClr val="000000"/>
                </a:solidFill>
              </a:rPr>
              <a:t>Разрешение</a:t>
            </a:r>
            <a:r>
              <a:rPr kumimoji="0" lang="en-US" altLang="ko-KR" sz="1100" b="0">
                <a:solidFill>
                  <a:srgbClr val="000000"/>
                </a:solidFill>
              </a:rPr>
              <a:t> : 2560 X 1080 </a:t>
            </a:r>
          </a:p>
          <a:p>
            <a:pPr marL="88900" indent="-88900">
              <a:lnSpc>
                <a:spcPct val="120000"/>
              </a:lnSpc>
              <a:buFontTx/>
              <a:buChar char="•"/>
            </a:pPr>
            <a:r>
              <a:rPr kumimoji="0" lang="ru-RU" altLang="ko-KR" sz="1100" b="0">
                <a:solidFill>
                  <a:srgbClr val="000000"/>
                </a:solidFill>
              </a:rPr>
              <a:t>Характеристики экрана</a:t>
            </a:r>
            <a:r>
              <a:rPr kumimoji="0" lang="en-US" altLang="ko-KR" sz="1100" b="0">
                <a:solidFill>
                  <a:srgbClr val="000000"/>
                </a:solidFill>
              </a:rPr>
              <a:t> : 300nits(34”/29”), 5ms,178°/178° </a:t>
            </a:r>
          </a:p>
          <a:p>
            <a:pPr marL="88900" indent="-88900">
              <a:lnSpc>
                <a:spcPct val="120000"/>
              </a:lnSpc>
              <a:buFontTx/>
              <a:buChar char="•"/>
            </a:pPr>
            <a:r>
              <a:rPr kumimoji="0" lang="ru-RU" altLang="ko-KR" sz="1100" b="0">
                <a:solidFill>
                  <a:srgbClr val="000000"/>
                </a:solidFill>
              </a:rPr>
              <a:t>Интерфейс</a:t>
            </a:r>
            <a:r>
              <a:rPr kumimoji="0" lang="en-US" altLang="ko-KR" sz="1100" b="0">
                <a:solidFill>
                  <a:srgbClr val="000000"/>
                </a:solidFill>
              </a:rPr>
              <a:t>  : DVI-D, HDMIX2, DisplayPort , PC Audio In, H/P Out</a:t>
            </a:r>
          </a:p>
        </p:txBody>
      </p:sp>
      <p:sp>
        <p:nvSpPr>
          <p:cNvPr id="272407" name="Text Box 2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697913" y="198438"/>
            <a:ext cx="1182687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2041" tIns="46021" rIns="92041" bIns="46021">
            <a:spAutoFit/>
          </a:bodyPr>
          <a:lstStyle/>
          <a:p>
            <a:r>
              <a:rPr kumimoji="0" lang="en-US" altLang="ko-KR" sz="1500">
                <a:solidFill>
                  <a:srgbClr val="000000"/>
                </a:solidFill>
              </a:rPr>
              <a:t>34/29UM67</a:t>
            </a:r>
          </a:p>
        </p:txBody>
      </p:sp>
      <p:pic>
        <p:nvPicPr>
          <p:cNvPr id="272408" name="Picture 46" descr="C:\Users\kk1.oh\Desktop\21_9\5. 2014년 모델\디자인\29UA65\29UA65_FQ cop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3775" y="1525588"/>
            <a:ext cx="1571625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2409" name="Picture 44" descr="C:\Users\kk1.oh\Desktop\21_9\5. 2014년 모델\디자인\34UA65\34UA65_투명_FQ copy.jpg"/>
          <p:cNvPicPr>
            <a:picLocks noChangeAspect="1" noChangeArrowheads="1"/>
          </p:cNvPicPr>
          <p:nvPr/>
        </p:nvPicPr>
        <p:blipFill>
          <a:blip r:embed="rId8" cstate="print"/>
          <a:srcRect r="4462"/>
          <a:stretch>
            <a:fillRect/>
          </a:stretch>
        </p:blipFill>
        <p:spPr bwMode="auto">
          <a:xfrm>
            <a:off x="573088" y="1352550"/>
            <a:ext cx="1693862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2410" name="Text Box 12"/>
          <p:cNvSpPr txBox="1">
            <a:spLocks noChangeArrowheads="1"/>
          </p:cNvSpPr>
          <p:nvPr/>
        </p:nvSpPr>
        <p:spPr bwMode="auto">
          <a:xfrm>
            <a:off x="1049338" y="2647950"/>
            <a:ext cx="71913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0" lang="en-US" altLang="ko-KR" sz="1100">
                <a:solidFill>
                  <a:srgbClr val="000000"/>
                </a:solidFill>
              </a:rPr>
              <a:t>34UM67</a:t>
            </a:r>
          </a:p>
        </p:txBody>
      </p:sp>
      <p:sp>
        <p:nvSpPr>
          <p:cNvPr id="272411" name="Text Box 12"/>
          <p:cNvSpPr txBox="1">
            <a:spLocks noChangeArrowheads="1"/>
          </p:cNvSpPr>
          <p:nvPr/>
        </p:nvSpPr>
        <p:spPr bwMode="auto">
          <a:xfrm>
            <a:off x="2625725" y="2643188"/>
            <a:ext cx="7191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0" lang="en-US" altLang="ko-KR" sz="1100">
                <a:solidFill>
                  <a:srgbClr val="000000"/>
                </a:solidFill>
              </a:rPr>
              <a:t>29UM67</a:t>
            </a:r>
          </a:p>
        </p:txBody>
      </p:sp>
      <p:sp>
        <p:nvSpPr>
          <p:cNvPr id="272412" name="Text Box 12"/>
          <p:cNvSpPr txBox="1">
            <a:spLocks noChangeArrowheads="1"/>
          </p:cNvSpPr>
          <p:nvPr/>
        </p:nvSpPr>
        <p:spPr bwMode="auto">
          <a:xfrm>
            <a:off x="4954588" y="3244850"/>
            <a:ext cx="17716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0" lang="ru-RU" altLang="ko-KR" sz="1100">
                <a:solidFill>
                  <a:srgbClr val="000000"/>
                </a:solidFill>
              </a:rPr>
              <a:t>Функция </a:t>
            </a:r>
            <a:r>
              <a:rPr kumimoji="0" lang="en-US" altLang="ko-KR" sz="1100">
                <a:solidFill>
                  <a:srgbClr val="000000"/>
                </a:solidFill>
              </a:rPr>
              <a:t>4-Screen Split</a:t>
            </a:r>
          </a:p>
        </p:txBody>
      </p:sp>
      <p:pic>
        <p:nvPicPr>
          <p:cNvPr id="272413" name="Picture 2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78425" y="3500438"/>
            <a:ext cx="1062038" cy="720725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sp>
        <p:nvSpPr>
          <p:cNvPr id="272414" name="Text Box 71"/>
          <p:cNvSpPr txBox="1">
            <a:spLocks noChangeArrowheads="1"/>
          </p:cNvSpPr>
          <p:nvPr/>
        </p:nvSpPr>
        <p:spPr bwMode="auto">
          <a:xfrm>
            <a:off x="4503738" y="4221163"/>
            <a:ext cx="26384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ko-KR" altLang="en-US" sz="900" b="0">
                <a:solidFill>
                  <a:srgbClr val="000000"/>
                </a:solidFill>
              </a:rPr>
              <a:t> </a:t>
            </a:r>
            <a:r>
              <a:rPr kumimoji="0" lang="ru-RU" altLang="ko-KR" sz="900" b="0">
                <a:solidFill>
                  <a:srgbClr val="000000"/>
                </a:solidFill>
              </a:rPr>
              <a:t>Разделение экрана одним кликом</a:t>
            </a:r>
            <a:endParaRPr kumimoji="0" lang="en-US" altLang="ko-KR" sz="900" b="0">
              <a:solidFill>
                <a:srgbClr val="000000"/>
              </a:solidFill>
            </a:endParaRPr>
          </a:p>
          <a:p>
            <a:pPr latinLnBrk="1">
              <a:buFont typeface="Wingdings" pitchFamily="2" charset="2"/>
              <a:buNone/>
            </a:pPr>
            <a:r>
              <a:rPr kumimoji="0" lang="en-US" altLang="ko-KR" sz="900" b="0">
                <a:solidFill>
                  <a:srgbClr val="000000"/>
                </a:solidFill>
              </a:rPr>
              <a:t>   - </a:t>
            </a:r>
            <a:r>
              <a:rPr kumimoji="0" lang="ru-RU" altLang="ko-KR" sz="900" b="0">
                <a:solidFill>
                  <a:srgbClr val="000000"/>
                </a:solidFill>
              </a:rPr>
              <a:t>Несколько вариантов предустановленной </a:t>
            </a:r>
          </a:p>
          <a:p>
            <a:pPr latinLnBrk="1">
              <a:buFont typeface="Wingdings" pitchFamily="2" charset="2"/>
              <a:buNone/>
            </a:pPr>
            <a:r>
              <a:rPr kumimoji="0" lang="ru-RU" altLang="ko-KR" sz="900" b="0">
                <a:solidFill>
                  <a:srgbClr val="000000"/>
                </a:solidFill>
              </a:rPr>
              <a:t>разбивка экрана</a:t>
            </a:r>
            <a:endParaRPr kumimoji="0" lang="en-US" altLang="ko-KR" sz="900" b="0">
              <a:solidFill>
                <a:srgbClr val="000000"/>
              </a:solidFill>
            </a:endParaRPr>
          </a:p>
          <a:p>
            <a:pPr latinLnBrk="1">
              <a:buFont typeface="Wingdings" pitchFamily="2" charset="2"/>
              <a:buNone/>
            </a:pPr>
            <a:r>
              <a:rPr kumimoji="0" lang="en-US" altLang="ko-KR" sz="900" b="0">
                <a:solidFill>
                  <a:srgbClr val="000000"/>
                </a:solidFill>
              </a:rPr>
              <a:t>   - </a:t>
            </a:r>
            <a:r>
              <a:rPr kumimoji="0" lang="ru-RU" altLang="ko-KR" sz="900" b="0">
                <a:solidFill>
                  <a:srgbClr val="000000"/>
                </a:solidFill>
              </a:rPr>
              <a:t>Совместим с </a:t>
            </a:r>
            <a:r>
              <a:rPr kumimoji="0" lang="en-US" altLang="ko-KR" sz="900" b="0">
                <a:solidFill>
                  <a:srgbClr val="000000"/>
                </a:solidFill>
              </a:rPr>
              <a:t>Mac OS </a:t>
            </a:r>
          </a:p>
        </p:txBody>
      </p:sp>
      <p:sp>
        <p:nvSpPr>
          <p:cNvPr id="272415" name="실행 단추: 뒤로 또는 이전 3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548813" y="6542088"/>
            <a:ext cx="217487" cy="217487"/>
          </a:xfrm>
          <a:prstGeom prst="actionButtonBackPrevious">
            <a:avLst/>
          </a:prstGeom>
          <a:solidFill>
            <a:srgbClr val="EAEAEA"/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lIns="91242" tIns="45629" rIns="91242" bIns="45629" anchor="ctr"/>
          <a:lstStyle/>
          <a:p>
            <a:pPr indent="1588" algn="ctr" latinLnBrk="1">
              <a:lnSpc>
                <a:spcPct val="110000"/>
              </a:lnSpc>
              <a:spcBef>
                <a:spcPct val="20000"/>
              </a:spcBef>
            </a:pPr>
            <a:endParaRPr kumimoji="0" lang="ko-KR" altLang="en-US" sz="1800" b="0">
              <a:solidFill>
                <a:srgbClr val="000000"/>
              </a:solidFill>
              <a:latin typeface="굴림"/>
              <a:ea typeface="굴림"/>
              <a:cs typeface="굴림"/>
            </a:endParaRPr>
          </a:p>
        </p:txBody>
      </p:sp>
      <p:sp>
        <p:nvSpPr>
          <p:cNvPr id="272416" name="Text Box 71"/>
          <p:cNvSpPr txBox="1">
            <a:spLocks noChangeArrowheads="1"/>
          </p:cNvSpPr>
          <p:nvPr/>
        </p:nvSpPr>
        <p:spPr bwMode="auto">
          <a:xfrm>
            <a:off x="7121525" y="2627313"/>
            <a:ext cx="23431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ko-KR" altLang="en-US" sz="900" b="0">
                <a:solidFill>
                  <a:srgbClr val="000000"/>
                </a:solidFill>
              </a:rPr>
              <a:t> </a:t>
            </a:r>
            <a:r>
              <a:rPr kumimoji="0" lang="ru-RU" altLang="ko-KR" sz="900" b="0">
                <a:solidFill>
                  <a:srgbClr val="000000"/>
                </a:solidFill>
              </a:rPr>
              <a:t>Динамичное изменение частоты </a:t>
            </a:r>
          </a:p>
          <a:p>
            <a:pPr latinLnBrk="1"/>
            <a:r>
              <a:rPr kumimoji="0" lang="ru-RU" altLang="ko-KR" sz="900" b="0">
                <a:solidFill>
                  <a:srgbClr val="000000"/>
                </a:solidFill>
              </a:rPr>
              <a:t>обновления картинки для более чёткой </a:t>
            </a:r>
          </a:p>
          <a:p>
            <a:pPr latinLnBrk="1"/>
            <a:r>
              <a:rPr kumimoji="0" lang="ru-RU" altLang="ko-KR" sz="900" b="0">
                <a:solidFill>
                  <a:srgbClr val="000000"/>
                </a:solidFill>
              </a:rPr>
              <a:t>визуализации в играх</a:t>
            </a:r>
            <a:endParaRPr kumimoji="0" lang="en-US" altLang="ko-KR" sz="900" b="0">
              <a:solidFill>
                <a:srgbClr val="000000"/>
              </a:solidFill>
            </a:endParaRPr>
          </a:p>
        </p:txBody>
      </p:sp>
      <p:pic>
        <p:nvPicPr>
          <p:cNvPr id="272417" name="Picture 2" descr="C:\Users\XNOTE\Desktop\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96163" y="2065338"/>
            <a:ext cx="5111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2418" name="Picture 3" descr="C:\Users\XNOTE\Desktop\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66075" y="2062163"/>
            <a:ext cx="638175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직사각형 45"/>
          <p:cNvSpPr/>
          <p:nvPr/>
        </p:nvSpPr>
        <p:spPr>
          <a:xfrm>
            <a:off x="7829550" y="2230438"/>
            <a:ext cx="935038" cy="196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r>
              <a:rPr lang="en-US" altLang="ko-KR" sz="800" u="sng" dirty="0">
                <a:solidFill>
                  <a:srgbClr val="000000"/>
                </a:solidFill>
              </a:rPr>
              <a:t>Frame </a:t>
            </a:r>
          </a:p>
          <a:p>
            <a:pPr algn="ctr" latinLnBrk="1">
              <a:defRPr/>
            </a:pPr>
            <a:r>
              <a:rPr lang="en-US" altLang="ko-KR" sz="800" u="sng" dirty="0">
                <a:solidFill>
                  <a:srgbClr val="000000"/>
                </a:solidFill>
              </a:rPr>
              <a:t>rendering</a:t>
            </a:r>
            <a:endParaRPr lang="ko-KR" altLang="en-US" sz="800" u="sng" dirty="0">
              <a:solidFill>
                <a:srgbClr val="000000"/>
              </a:solidFill>
            </a:endParaRPr>
          </a:p>
        </p:txBody>
      </p:sp>
      <p:sp>
        <p:nvSpPr>
          <p:cNvPr id="272420" name="Text Box 35"/>
          <p:cNvSpPr txBox="1">
            <a:spLocks noChangeArrowheads="1"/>
          </p:cNvSpPr>
          <p:nvPr/>
        </p:nvSpPr>
        <p:spPr bwMode="auto">
          <a:xfrm>
            <a:off x="7794625" y="2051050"/>
            <a:ext cx="1008063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223" tIns="34119" rIns="68223" bIns="34119">
            <a:spAutoFit/>
          </a:bodyPr>
          <a:lstStyle/>
          <a:p>
            <a:pPr algn="ctr" latinLnBrk="1">
              <a:lnSpc>
                <a:spcPct val="120000"/>
              </a:lnSpc>
            </a:pPr>
            <a:r>
              <a:rPr lang="en-US" altLang="ko-KR" sz="800" u="sng">
                <a:solidFill>
                  <a:srgbClr val="000000"/>
                </a:solidFill>
                <a:ea typeface="가는각진제목체"/>
                <a:cs typeface="가는각진제목체"/>
              </a:rPr>
              <a:t>Scaler</a:t>
            </a:r>
          </a:p>
        </p:txBody>
      </p:sp>
      <p:sp>
        <p:nvSpPr>
          <p:cNvPr id="65" name="오른쪽 화살표 64"/>
          <p:cNvSpPr/>
          <p:nvPr/>
        </p:nvSpPr>
        <p:spPr>
          <a:xfrm>
            <a:off x="7650163" y="2252663"/>
            <a:ext cx="1185862" cy="114300"/>
          </a:xfrm>
          <a:prstGeom prst="rightArrow">
            <a:avLst>
              <a:gd name="adj1" fmla="val 50000"/>
              <a:gd name="adj2" fmla="val 87336"/>
            </a:avLst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 u="sng">
              <a:solidFill>
                <a:srgbClr val="FFFFFF"/>
              </a:solidFill>
            </a:endParaRPr>
          </a:p>
        </p:txBody>
      </p:sp>
      <p:sp>
        <p:nvSpPr>
          <p:cNvPr id="272422" name="Oval 9"/>
          <p:cNvSpPr>
            <a:spLocks noChangeArrowheads="1"/>
          </p:cNvSpPr>
          <p:nvPr/>
        </p:nvSpPr>
        <p:spPr bwMode="auto">
          <a:xfrm>
            <a:off x="7175500" y="3224213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kumimoji="0" lang="en-US" altLang="ko-KR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272423" name="Text Box 10"/>
          <p:cNvSpPr txBox="1">
            <a:spLocks noChangeArrowheads="1"/>
          </p:cNvSpPr>
          <p:nvPr/>
        </p:nvSpPr>
        <p:spPr bwMode="auto">
          <a:xfrm>
            <a:off x="7348538" y="3136900"/>
            <a:ext cx="1423987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lnSpc>
                <a:spcPct val="150000"/>
              </a:lnSpc>
            </a:pPr>
            <a:r>
              <a:rPr kumimoji="0" lang="en-US" altLang="ko-KR" sz="1100">
                <a:solidFill>
                  <a:srgbClr val="000000"/>
                </a:solidFill>
              </a:rPr>
              <a:t>Dual Link-up(PBP)</a:t>
            </a:r>
            <a:endParaRPr kumimoji="0" lang="ko-KR" altLang="en-US" sz="1100">
              <a:solidFill>
                <a:srgbClr val="000000"/>
              </a:solidFill>
            </a:endParaRPr>
          </a:p>
        </p:txBody>
      </p:sp>
      <p:grpSp>
        <p:nvGrpSpPr>
          <p:cNvPr id="272424" name="그룹 70"/>
          <p:cNvGrpSpPr>
            <a:grpSpLocks/>
          </p:cNvGrpSpPr>
          <p:nvPr/>
        </p:nvGrpSpPr>
        <p:grpSpPr bwMode="auto">
          <a:xfrm>
            <a:off x="7239000" y="3644900"/>
            <a:ext cx="1890713" cy="1092200"/>
            <a:chOff x="-3476684" y="2143116"/>
            <a:chExt cx="5487158" cy="2786082"/>
          </a:xfrm>
        </p:grpSpPr>
        <p:pic>
          <p:nvPicPr>
            <p:cNvPr id="272431" name="Picture 2" descr="C:\Users\Henry Lim\Desktop\호정씨작업1212\5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-3476684" y="2143116"/>
              <a:ext cx="5480703" cy="2786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2432" name="Picture 202" descr="C:\Users\Henry Lim\Desktop\호정씨작업1212\3p\3p_1.pn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-2286172" y="2631306"/>
              <a:ext cx="3198152" cy="1922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2433" name="Picture 2" descr="http://www.macappfans.org/app-img/screenshots/app_screen_shots_7430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-672644" y="2714620"/>
              <a:ext cx="1474228" cy="1257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2434" name="Picture 3" descr="C:\Users\Henry Lim\Desktop\호정씨작업1212\1213\Untitled-1.pn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61879" y="3297652"/>
              <a:ext cx="1448595" cy="1140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2435" name="Picture 5" descr="http://www.johndavidhead.com/jhead/johnhead.nsf/dx/PowerPoint.png/$file/PowerPoint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-2196739" y="2708682"/>
              <a:ext cx="1537657" cy="1289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2425" name="Text Box 72"/>
          <p:cNvSpPr txBox="1">
            <a:spLocks noChangeArrowheads="1"/>
          </p:cNvSpPr>
          <p:nvPr/>
        </p:nvSpPr>
        <p:spPr bwMode="auto">
          <a:xfrm>
            <a:off x="7208838" y="3451225"/>
            <a:ext cx="24971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en-US" altLang="ko-KR" sz="800" b="0">
                <a:solidFill>
                  <a:srgbClr val="000000"/>
                </a:solidFill>
              </a:rPr>
              <a:t> </a:t>
            </a:r>
            <a:r>
              <a:rPr kumimoji="0" lang="ru-RU" altLang="ko-KR" sz="800" b="0">
                <a:solidFill>
                  <a:srgbClr val="000000"/>
                </a:solidFill>
              </a:rPr>
              <a:t>Подключение 2 устройств к одному экрану</a:t>
            </a:r>
            <a:endParaRPr kumimoji="0" lang="en-US" altLang="ko-KR" sz="800" b="0">
              <a:solidFill>
                <a:srgbClr val="000000"/>
              </a:solidFill>
            </a:endParaRPr>
          </a:p>
          <a:p>
            <a:pPr latinLnBrk="1"/>
            <a:endParaRPr kumimoji="0" lang="en-US" altLang="ko-KR" sz="800" b="0">
              <a:solidFill>
                <a:srgbClr val="000000"/>
              </a:solidFill>
            </a:endParaRPr>
          </a:p>
        </p:txBody>
      </p:sp>
      <p:pic>
        <p:nvPicPr>
          <p:cNvPr id="272426" name="Picture 4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896350" y="3803650"/>
            <a:ext cx="79375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2427" name="Picture 2" descr="D:\1.업무관련\★ 21_9\9. 2015년 모델\1. 모델별\UM67\55235A_Freesync_techbadge\55235A_Freesync_techbadge_E_RGB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308975" y="1671638"/>
            <a:ext cx="431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2428" name="그림 88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723313" y="1958975"/>
            <a:ext cx="1062037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실행 단추: 앞으로 또는 다음 63">
            <a:hlinkClick r:id="rId21" action="ppaction://hlinksldjump" highlightClick="1"/>
          </p:cNvPr>
          <p:cNvSpPr/>
          <p:nvPr/>
        </p:nvSpPr>
        <p:spPr bwMode="auto">
          <a:xfrm>
            <a:off x="8886825" y="1743075"/>
            <a:ext cx="190500" cy="192088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lIns="91333" tIns="45671" rIns="91333" bIns="45671" anchor="ctr"/>
          <a:lstStyle/>
          <a:p>
            <a:pPr indent="3175" algn="ctr" fontAlgn="auto" latinLnBrk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kumimoji="0" lang="ko-KR" altLang="en-US" sz="1600" b="0" dirty="0">
              <a:solidFill>
                <a:srgbClr val="FF0000"/>
              </a:solidFill>
              <a:latin typeface="Arial" pitchFamily="34" charset="0"/>
              <a:ea typeface="돋움" pitchFamily="50" charset="-127"/>
              <a:cs typeface="Arial" pitchFamily="34" charset="0"/>
            </a:endParaRPr>
          </a:p>
        </p:txBody>
      </p:sp>
      <p:sp>
        <p:nvSpPr>
          <p:cNvPr id="69" name="Text Box 1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44488" y="260648"/>
            <a:ext cx="2816079" cy="4006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05" tIns="46005" rIns="92005" bIns="46005">
            <a:spAutoFit/>
          </a:bodyPr>
          <a:lstStyle/>
          <a:p>
            <a:pPr>
              <a:defRPr/>
            </a:pP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Концепция продукта</a:t>
            </a:r>
            <a:endParaRPr lang="en-US" altLang="ko-KR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AutoShape 2"/>
          <p:cNvSpPr>
            <a:spLocks noChangeArrowheads="1"/>
          </p:cNvSpPr>
          <p:nvPr/>
        </p:nvSpPr>
        <p:spPr bwMode="auto">
          <a:xfrm>
            <a:off x="512763" y="873125"/>
            <a:ext cx="2695575" cy="361950"/>
          </a:xfrm>
          <a:prstGeom prst="roundRect">
            <a:avLst>
              <a:gd name="adj" fmla="val 45421"/>
            </a:avLst>
          </a:prstGeom>
          <a:solidFill>
            <a:srgbClr val="A5002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defTabSz="977900" latinLnBrk="1"/>
            <a:endParaRPr kumimoji="0" lang="ko-KR" altLang="en-US" sz="1800" b="0">
              <a:solidFill>
                <a:srgbClr val="000000"/>
              </a:solidFill>
            </a:endParaRPr>
          </a:p>
        </p:txBody>
      </p:sp>
      <p:sp>
        <p:nvSpPr>
          <p:cNvPr id="273410" name="Rectangle 3"/>
          <p:cNvSpPr>
            <a:spLocks noChangeArrowheads="1"/>
          </p:cNvSpPr>
          <p:nvPr/>
        </p:nvSpPr>
        <p:spPr bwMode="auto">
          <a:xfrm>
            <a:off x="4498975" y="849313"/>
            <a:ext cx="3944938" cy="40798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</a:pPr>
            <a:r>
              <a:rPr kumimoji="0" lang="en-US" altLang="ko-KR" sz="2000">
                <a:solidFill>
                  <a:srgbClr val="A50021"/>
                </a:solidFill>
              </a:rPr>
              <a:t>21:9 WFHD UltraWide </a:t>
            </a:r>
            <a:r>
              <a:rPr kumimoji="0" lang="ru-RU" altLang="ko-KR" sz="2000">
                <a:solidFill>
                  <a:srgbClr val="A50021"/>
                </a:solidFill>
              </a:rPr>
              <a:t>Монитор</a:t>
            </a:r>
            <a:endParaRPr kumimoji="0" lang="ko-KR" altLang="en-US" sz="2000">
              <a:solidFill>
                <a:srgbClr val="A50021"/>
              </a:solidFill>
            </a:endParaRPr>
          </a:p>
        </p:txBody>
      </p:sp>
      <p:sp>
        <p:nvSpPr>
          <p:cNvPr id="273411" name="Text Box 5"/>
          <p:cNvSpPr txBox="1">
            <a:spLocks noChangeArrowheads="1"/>
          </p:cNvSpPr>
          <p:nvPr/>
        </p:nvSpPr>
        <p:spPr bwMode="auto">
          <a:xfrm>
            <a:off x="1219200" y="884238"/>
            <a:ext cx="14795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0" lang="ru-RU" altLang="ko-KR" sz="1600">
                <a:solidFill>
                  <a:srgbClr val="FFFFFF"/>
                </a:solidFill>
              </a:rPr>
              <a:t>Серия </a:t>
            </a:r>
            <a:r>
              <a:rPr kumimoji="0" lang="en-US" altLang="ko-KR" sz="1600">
                <a:solidFill>
                  <a:srgbClr val="FFFFFF"/>
                </a:solidFill>
              </a:rPr>
              <a:t>UM57 </a:t>
            </a:r>
            <a:endParaRPr kumimoji="0" lang="ko-KR" altLang="en-US" sz="1600">
              <a:solidFill>
                <a:srgbClr val="FFFFFF"/>
              </a:solidFill>
            </a:endParaRPr>
          </a:p>
        </p:txBody>
      </p:sp>
      <p:sp>
        <p:nvSpPr>
          <p:cNvPr id="273412" name="Rectangle 17"/>
          <p:cNvSpPr>
            <a:spLocks noChangeArrowheads="1"/>
          </p:cNvSpPr>
          <p:nvPr/>
        </p:nvSpPr>
        <p:spPr bwMode="auto">
          <a:xfrm>
            <a:off x="4445000" y="4905375"/>
            <a:ext cx="1625600" cy="290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  <a:buFont typeface="Wingdings" pitchFamily="2" charset="2"/>
              <a:buNone/>
            </a:pPr>
            <a:r>
              <a:rPr kumimoji="0" lang="ko-KR" altLang="en-US" sz="1300">
                <a:solidFill>
                  <a:srgbClr val="000000"/>
                </a:solidFill>
              </a:rPr>
              <a:t>■ </a:t>
            </a:r>
            <a:r>
              <a:rPr kumimoji="0" lang="ru-RU" altLang="ko-KR" sz="1300">
                <a:solidFill>
                  <a:srgbClr val="000000"/>
                </a:solidFill>
              </a:rPr>
              <a:t>Спецификации</a:t>
            </a:r>
            <a:endParaRPr kumimoji="0" lang="en-US" altLang="ko-KR" sz="1300">
              <a:solidFill>
                <a:srgbClr val="000000"/>
              </a:solidFill>
            </a:endParaRPr>
          </a:p>
        </p:txBody>
      </p:sp>
      <p:sp>
        <p:nvSpPr>
          <p:cNvPr id="273413" name="Rectangle 20"/>
          <p:cNvSpPr>
            <a:spLocks noChangeArrowheads="1"/>
          </p:cNvSpPr>
          <p:nvPr/>
        </p:nvSpPr>
        <p:spPr bwMode="auto">
          <a:xfrm>
            <a:off x="4445000" y="1366838"/>
            <a:ext cx="4311650" cy="292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  <a:buFont typeface="Wingdings" pitchFamily="2" charset="2"/>
              <a:buNone/>
            </a:pPr>
            <a:r>
              <a:rPr kumimoji="0" lang="ko-KR" altLang="en-US" sz="1300">
                <a:solidFill>
                  <a:srgbClr val="000000"/>
                </a:solidFill>
              </a:rPr>
              <a:t>■ </a:t>
            </a:r>
            <a:r>
              <a:rPr kumimoji="0" lang="ru-RU" altLang="ko-KR" sz="1300">
                <a:solidFill>
                  <a:srgbClr val="000000"/>
                </a:solidFill>
              </a:rPr>
              <a:t>Уникальные характеристики</a:t>
            </a:r>
            <a:endParaRPr kumimoji="0" lang="ko-KR" altLang="en-US" sz="1300" b="0">
              <a:solidFill>
                <a:srgbClr val="000000"/>
              </a:solidFill>
            </a:endParaRPr>
          </a:p>
        </p:txBody>
      </p:sp>
      <p:sp>
        <p:nvSpPr>
          <p:cNvPr id="52" name="Oval 9"/>
          <p:cNvSpPr>
            <a:spLocks noChangeArrowheads="1"/>
          </p:cNvSpPr>
          <p:nvPr/>
        </p:nvSpPr>
        <p:spPr bwMode="auto">
          <a:xfrm>
            <a:off x="4708525" y="1744663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kern="0" dirty="0">
                <a:solidFill>
                  <a:srgbClr val="FFFFFF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1</a:t>
            </a:r>
          </a:p>
        </p:txBody>
      </p:sp>
      <p:sp>
        <p:nvSpPr>
          <p:cNvPr id="273415" name="Text Box 10"/>
          <p:cNvSpPr txBox="1">
            <a:spLocks noChangeArrowheads="1"/>
          </p:cNvSpPr>
          <p:nvPr/>
        </p:nvSpPr>
        <p:spPr bwMode="auto">
          <a:xfrm>
            <a:off x="4919663" y="1636713"/>
            <a:ext cx="16256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0" lang="en-US" altLang="ko-KR" sz="1100">
                <a:solidFill>
                  <a:srgbClr val="000000"/>
                </a:solidFill>
              </a:rPr>
              <a:t>21:9 WFHD UltraWide</a:t>
            </a:r>
          </a:p>
          <a:p>
            <a:pPr latinLnBrk="1"/>
            <a:r>
              <a:rPr kumimoji="0" lang="en-US" altLang="ko-KR" sz="1100" b="0">
                <a:solidFill>
                  <a:srgbClr val="000000"/>
                </a:solidFill>
              </a:rPr>
              <a:t> - 21:9, 2560X1080</a:t>
            </a:r>
            <a:endParaRPr kumimoji="0" lang="ko-KR" altLang="en-US" sz="1100" b="0">
              <a:solidFill>
                <a:srgbClr val="000000"/>
              </a:solidFill>
            </a:endParaRPr>
          </a:p>
        </p:txBody>
      </p:sp>
      <p:sp>
        <p:nvSpPr>
          <p:cNvPr id="54" name="Oval 11"/>
          <p:cNvSpPr>
            <a:spLocks noChangeArrowheads="1"/>
          </p:cNvSpPr>
          <p:nvPr/>
        </p:nvSpPr>
        <p:spPr bwMode="auto">
          <a:xfrm>
            <a:off x="7288213" y="1744663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kern="0" dirty="0">
                <a:solidFill>
                  <a:srgbClr val="FFFFFF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2</a:t>
            </a:r>
          </a:p>
        </p:txBody>
      </p:sp>
      <p:sp>
        <p:nvSpPr>
          <p:cNvPr id="273417" name="Text Box 12"/>
          <p:cNvSpPr txBox="1">
            <a:spLocks noChangeArrowheads="1"/>
          </p:cNvSpPr>
          <p:nvPr/>
        </p:nvSpPr>
        <p:spPr bwMode="auto">
          <a:xfrm>
            <a:off x="7497763" y="1720850"/>
            <a:ext cx="17716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0" lang="ru-RU" altLang="ko-KR" sz="1100">
                <a:solidFill>
                  <a:srgbClr val="000000"/>
                </a:solidFill>
              </a:rPr>
              <a:t>Функция </a:t>
            </a:r>
            <a:r>
              <a:rPr kumimoji="0" lang="en-US" altLang="ko-KR" sz="1100">
                <a:solidFill>
                  <a:srgbClr val="000000"/>
                </a:solidFill>
              </a:rPr>
              <a:t>4-Screen Split</a:t>
            </a:r>
          </a:p>
        </p:txBody>
      </p:sp>
      <p:sp>
        <p:nvSpPr>
          <p:cNvPr id="56" name="Oval 9"/>
          <p:cNvSpPr>
            <a:spLocks noChangeArrowheads="1"/>
          </p:cNvSpPr>
          <p:nvPr/>
        </p:nvSpPr>
        <p:spPr bwMode="auto">
          <a:xfrm>
            <a:off x="4737100" y="3349625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kern="0" dirty="0">
                <a:solidFill>
                  <a:srgbClr val="FFFFFF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3</a:t>
            </a:r>
          </a:p>
        </p:txBody>
      </p:sp>
      <p:sp>
        <p:nvSpPr>
          <p:cNvPr id="273419" name="AutoShape 18"/>
          <p:cNvSpPr>
            <a:spLocks noChangeArrowheads="1"/>
          </p:cNvSpPr>
          <p:nvPr/>
        </p:nvSpPr>
        <p:spPr bwMode="auto">
          <a:xfrm>
            <a:off x="4537075" y="1624013"/>
            <a:ext cx="5151438" cy="3194050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80000" rIns="36000" anchor="ctr"/>
          <a:lstStyle/>
          <a:p>
            <a:pPr marL="88900" indent="-88900">
              <a:lnSpc>
                <a:spcPct val="120000"/>
              </a:lnSpc>
            </a:pPr>
            <a:endParaRPr kumimoji="0" lang="en-US" altLang="ko-KR" b="0">
              <a:solidFill>
                <a:srgbClr val="000000"/>
              </a:solidFill>
            </a:endParaRPr>
          </a:p>
        </p:txBody>
      </p:sp>
      <p:sp>
        <p:nvSpPr>
          <p:cNvPr id="58" name="Line 21"/>
          <p:cNvSpPr>
            <a:spLocks noChangeShapeType="1"/>
          </p:cNvSpPr>
          <p:nvPr/>
        </p:nvSpPr>
        <p:spPr bwMode="auto">
          <a:xfrm>
            <a:off x="7113588" y="1668463"/>
            <a:ext cx="0" cy="316865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 kern="0" dirty="0">
              <a:solidFill>
                <a:sysClr val="windowText" lastClr="000000"/>
              </a:solidFill>
              <a:latin typeface="Arial"/>
              <a:cs typeface="+mn-cs"/>
            </a:endParaRPr>
          </a:p>
        </p:txBody>
      </p:sp>
      <p:sp>
        <p:nvSpPr>
          <p:cNvPr id="67" name="Line 21"/>
          <p:cNvSpPr>
            <a:spLocks noChangeShapeType="1"/>
          </p:cNvSpPr>
          <p:nvPr/>
        </p:nvSpPr>
        <p:spPr bwMode="auto">
          <a:xfrm rot="5400000">
            <a:off x="7057232" y="797719"/>
            <a:ext cx="4762" cy="500380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 kern="0" dirty="0">
              <a:solidFill>
                <a:sysClr val="windowText" lastClr="000000"/>
              </a:solidFill>
              <a:latin typeface="Arial"/>
              <a:cs typeface="+mn-cs"/>
            </a:endParaRPr>
          </a:p>
        </p:txBody>
      </p:sp>
      <p:sp>
        <p:nvSpPr>
          <p:cNvPr id="273422" name="Rectangle 14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0975" y="3284538"/>
            <a:ext cx="4264025" cy="25304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latinLnBrk="1">
              <a:lnSpc>
                <a:spcPct val="120000"/>
              </a:lnSpc>
              <a:buFontTx/>
              <a:buAutoNum type="arabicPeriod"/>
              <a:tabLst>
                <a:tab pos="90488" algn="l"/>
                <a:tab pos="1438275" algn="l"/>
              </a:tabLst>
            </a:pPr>
            <a:r>
              <a:rPr kumimoji="0" lang="ru-RU" altLang="ko-KR" sz="1100">
                <a:solidFill>
                  <a:srgbClr val="002060"/>
                </a:solidFill>
              </a:rPr>
              <a:t>Инновационный формат</a:t>
            </a:r>
            <a:r>
              <a:rPr kumimoji="0" lang="en-US" altLang="ko-KR" sz="1100">
                <a:solidFill>
                  <a:srgbClr val="002060"/>
                </a:solidFill>
              </a:rPr>
              <a:t> &amp; </a:t>
            </a:r>
            <a:r>
              <a:rPr kumimoji="0" lang="ru-RU" altLang="ko-KR" sz="1100">
                <a:solidFill>
                  <a:srgbClr val="002060"/>
                </a:solidFill>
              </a:rPr>
              <a:t>продвинутая</a:t>
            </a:r>
            <a:r>
              <a:rPr kumimoji="0" lang="en-US" altLang="ko-KR" sz="1100">
                <a:solidFill>
                  <a:srgbClr val="002060"/>
                </a:solidFill>
              </a:rPr>
              <a:t> IPS </a:t>
            </a:r>
            <a:r>
              <a:rPr kumimoji="0" lang="ru-RU" altLang="ko-KR" sz="1100">
                <a:solidFill>
                  <a:srgbClr val="002060"/>
                </a:solidFill>
              </a:rPr>
              <a:t>матрица</a:t>
            </a:r>
            <a:endParaRPr kumimoji="0" lang="ko-KR" altLang="en-US" sz="1100">
              <a:solidFill>
                <a:srgbClr val="002060"/>
              </a:solidFill>
            </a:endParaRP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ru-RU" altLang="ko-KR" sz="1100" b="0">
                <a:solidFill>
                  <a:srgbClr val="000000"/>
                </a:solidFill>
              </a:rPr>
              <a:t>    </a:t>
            </a:r>
            <a:r>
              <a:rPr kumimoji="0" lang="en-US" altLang="ko-KR" sz="1100" b="0">
                <a:solidFill>
                  <a:srgbClr val="000000"/>
                </a:solidFill>
              </a:rPr>
              <a:t>- </a:t>
            </a:r>
            <a:r>
              <a:rPr kumimoji="0" lang="ru-RU" altLang="ko-KR" sz="1100" b="0">
                <a:solidFill>
                  <a:srgbClr val="000000"/>
                </a:solidFill>
              </a:rPr>
              <a:t>Формат </a:t>
            </a:r>
            <a:r>
              <a:rPr kumimoji="0" lang="en-US" altLang="ko-KR" sz="1100" b="0">
                <a:solidFill>
                  <a:srgbClr val="000000"/>
                </a:solidFill>
              </a:rPr>
              <a:t>21:9, </a:t>
            </a:r>
            <a:r>
              <a:rPr kumimoji="0" lang="ru-RU" altLang="ko-KR" sz="1100" b="0">
                <a:solidFill>
                  <a:srgbClr val="000000"/>
                </a:solidFill>
              </a:rPr>
              <a:t>разрешение </a:t>
            </a:r>
            <a:r>
              <a:rPr kumimoji="0" lang="en-US" altLang="ko-KR" sz="1100" b="0">
                <a:solidFill>
                  <a:srgbClr val="000000"/>
                </a:solidFill>
              </a:rPr>
              <a:t>2560 X 1080</a:t>
            </a:r>
            <a:r>
              <a:rPr kumimoji="0" lang="ru-RU" altLang="ko-KR" sz="1100" b="0">
                <a:solidFill>
                  <a:srgbClr val="000000"/>
                </a:solidFill>
              </a:rPr>
              <a:t> </a:t>
            </a:r>
            <a:r>
              <a:rPr kumimoji="0" lang="en-US" altLang="ko-KR" sz="1100" b="0">
                <a:solidFill>
                  <a:srgbClr val="000000"/>
                </a:solidFill>
              </a:rPr>
              <a:t>(WFHD)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- </a:t>
            </a:r>
            <a:r>
              <a:rPr kumimoji="0" lang="ru-RU" altLang="ko-KR" sz="1100" b="0">
                <a:solidFill>
                  <a:srgbClr val="000000"/>
                </a:solidFill>
              </a:rPr>
              <a:t>Дизайн </a:t>
            </a:r>
            <a:r>
              <a:rPr kumimoji="0" lang="en-US" altLang="ko-KR" sz="1100" b="0">
                <a:solidFill>
                  <a:srgbClr val="000000"/>
                </a:solidFill>
              </a:rPr>
              <a:t>CINEMA Screen 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- </a:t>
            </a:r>
            <a:r>
              <a:rPr kumimoji="0" lang="ru-RU" altLang="ko-KR" sz="1100" b="0">
                <a:solidFill>
                  <a:srgbClr val="000000"/>
                </a:solidFill>
              </a:rPr>
              <a:t>Широкий цветовой охват </a:t>
            </a:r>
            <a:r>
              <a:rPr kumimoji="0" lang="en-US" altLang="ko-KR" sz="1100" b="0">
                <a:solidFill>
                  <a:srgbClr val="000000"/>
                </a:solidFill>
              </a:rPr>
              <a:t>: sRGB </a:t>
            </a:r>
            <a:r>
              <a:rPr kumimoji="0" lang="ru-RU" altLang="ko-KR" sz="1100" b="0">
                <a:solidFill>
                  <a:srgbClr val="000000"/>
                </a:solidFill>
              </a:rPr>
              <a:t>- более</a:t>
            </a:r>
            <a:r>
              <a:rPr kumimoji="0" lang="en-US" altLang="ko-KR" sz="1100" b="0">
                <a:solidFill>
                  <a:srgbClr val="000000"/>
                </a:solidFill>
              </a:rPr>
              <a:t> 99% 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- </a:t>
            </a:r>
            <a:r>
              <a:rPr kumimoji="0" lang="ru-RU" altLang="ko-KR" sz="1100" b="0">
                <a:solidFill>
                  <a:srgbClr val="000000"/>
                </a:solidFill>
              </a:rPr>
              <a:t>Глубина цвета</a:t>
            </a:r>
            <a:r>
              <a:rPr kumimoji="0" lang="en-US" altLang="ko-KR" sz="1100" b="0">
                <a:solidFill>
                  <a:srgbClr val="000000"/>
                </a:solidFill>
              </a:rPr>
              <a:t>:16.7 </a:t>
            </a:r>
            <a:r>
              <a:rPr kumimoji="0" lang="ru-RU" altLang="ko-KR" sz="1100" b="0">
                <a:solidFill>
                  <a:srgbClr val="000000"/>
                </a:solidFill>
              </a:rPr>
              <a:t>миллионов цветов</a:t>
            </a:r>
            <a:r>
              <a:rPr kumimoji="0" lang="en-US" altLang="ko-KR" sz="1100" b="0">
                <a:solidFill>
                  <a:srgbClr val="000000"/>
                </a:solidFill>
              </a:rPr>
              <a:t>    </a:t>
            </a:r>
            <a:endParaRPr kumimoji="0" lang="ru-RU" altLang="ko-KR" sz="1100" b="0">
              <a:solidFill>
                <a:srgbClr val="000000"/>
              </a:solidFill>
            </a:endParaRP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endParaRPr kumimoji="0" lang="ru-RU" altLang="ko-KR" sz="1100" b="0">
              <a:solidFill>
                <a:srgbClr val="000000"/>
              </a:solidFill>
            </a:endParaRP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>
                <a:solidFill>
                  <a:srgbClr val="002060"/>
                </a:solidFill>
              </a:rPr>
              <a:t>2. </a:t>
            </a:r>
            <a:r>
              <a:rPr kumimoji="0" lang="ru-RU" altLang="ko-KR" sz="1100">
                <a:solidFill>
                  <a:srgbClr val="002060"/>
                </a:solidFill>
              </a:rPr>
              <a:t>Мультизадачность и мультимедиа</a:t>
            </a:r>
            <a:endParaRPr kumimoji="0" lang="en-US" altLang="ko-KR" sz="1100" b="0">
              <a:solidFill>
                <a:srgbClr val="000000"/>
              </a:solidFill>
            </a:endParaRP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- Game Mode / DAS Mode / </a:t>
            </a:r>
            <a:r>
              <a:rPr kumimoji="0" lang="ru-RU" altLang="ko-KR" sz="1100" b="0">
                <a:solidFill>
                  <a:srgbClr val="000000"/>
                </a:solidFill>
              </a:rPr>
              <a:t>Стабилизатор чёрного</a:t>
            </a:r>
            <a:endParaRPr kumimoji="0" lang="en-US" altLang="ko-KR" sz="1100" b="0">
              <a:solidFill>
                <a:srgbClr val="000000"/>
              </a:solidFill>
            </a:endParaRP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- </a:t>
            </a:r>
            <a:r>
              <a:rPr kumimoji="0" lang="ru-RU" altLang="ko-KR" sz="1100" b="0">
                <a:solidFill>
                  <a:srgbClr val="000000"/>
                </a:solidFill>
              </a:rPr>
              <a:t>Функция </a:t>
            </a:r>
            <a:r>
              <a:rPr kumimoji="0" lang="en-US" altLang="ko-KR" sz="1100" b="0">
                <a:solidFill>
                  <a:srgbClr val="000000"/>
                </a:solidFill>
              </a:rPr>
              <a:t>4-Screen Split (</a:t>
            </a:r>
            <a:r>
              <a:rPr kumimoji="0" lang="ru-RU" altLang="ko-KR" sz="1100" b="0">
                <a:solidFill>
                  <a:srgbClr val="000000"/>
                </a:solidFill>
              </a:rPr>
              <a:t>совместим с </a:t>
            </a:r>
            <a:r>
              <a:rPr kumimoji="0" lang="en-US" altLang="ko-KR" sz="1100" b="0">
                <a:solidFill>
                  <a:srgbClr val="000000"/>
                </a:solidFill>
              </a:rPr>
              <a:t>Mac )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- </a:t>
            </a:r>
            <a:r>
              <a:rPr kumimoji="0" lang="ru-RU" altLang="ko-KR" sz="1100" b="0">
                <a:solidFill>
                  <a:srgbClr val="000000"/>
                </a:solidFill>
              </a:rPr>
              <a:t>Функция </a:t>
            </a:r>
            <a:r>
              <a:rPr kumimoji="0" lang="en-US" altLang="ko-KR" sz="1100" b="0">
                <a:solidFill>
                  <a:srgbClr val="000000"/>
                </a:solidFill>
              </a:rPr>
              <a:t>Dual Controller : 1-</a:t>
            </a:r>
            <a:r>
              <a:rPr kumimoji="0" lang="ru-RU" altLang="ko-KR" sz="1100" b="0">
                <a:solidFill>
                  <a:srgbClr val="000000"/>
                </a:solidFill>
              </a:rPr>
              <a:t>клавиатура/мышь – </a:t>
            </a:r>
            <a:r>
              <a:rPr kumimoji="0" lang="en-US" altLang="ko-KR" sz="1100" b="0">
                <a:solidFill>
                  <a:srgbClr val="000000"/>
                </a:solidFill>
              </a:rPr>
              <a:t>2</a:t>
            </a:r>
            <a:r>
              <a:rPr kumimoji="0" lang="ru-RU" altLang="ko-KR" sz="1100" b="0">
                <a:solidFill>
                  <a:srgbClr val="000000"/>
                </a:solidFill>
              </a:rPr>
              <a:t> ПК</a:t>
            </a:r>
            <a:endParaRPr kumimoji="0" lang="en-US" altLang="ko-KR" sz="1100" b="0">
              <a:solidFill>
                <a:srgbClr val="000000"/>
              </a:solidFill>
            </a:endParaRP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- </a:t>
            </a:r>
            <a:r>
              <a:rPr kumimoji="0" lang="ru-RU" altLang="ko-KR" sz="1100" b="0">
                <a:solidFill>
                  <a:srgbClr val="000000"/>
                </a:solidFill>
              </a:rPr>
              <a:t>Настенное крепление </a:t>
            </a:r>
            <a:r>
              <a:rPr kumimoji="0" lang="en-US" altLang="ko-KR" sz="1100" b="0">
                <a:solidFill>
                  <a:srgbClr val="000000"/>
                </a:solidFill>
              </a:rPr>
              <a:t>(75</a:t>
            </a:r>
            <a:r>
              <a:rPr kumimoji="0" lang="ru-RU" altLang="ko-KR" sz="1100" b="0">
                <a:solidFill>
                  <a:srgbClr val="000000"/>
                </a:solidFill>
              </a:rPr>
              <a:t> х </a:t>
            </a:r>
            <a:r>
              <a:rPr kumimoji="0" lang="en-US" altLang="ko-KR" sz="1100" b="0">
                <a:solidFill>
                  <a:srgbClr val="000000"/>
                </a:solidFill>
              </a:rPr>
              <a:t>75)</a:t>
            </a:r>
          </a:p>
          <a:p>
            <a:pPr marL="342900" indent="-342900" latinLnBrk="1">
              <a:lnSpc>
                <a:spcPct val="120000"/>
              </a:lnSpc>
              <a:tabLst>
                <a:tab pos="90488" algn="l"/>
                <a:tab pos="1438275" algn="l"/>
              </a:tabLst>
            </a:pPr>
            <a:r>
              <a:rPr kumimoji="0" lang="en-US" altLang="ko-KR" sz="1100" b="0">
                <a:solidFill>
                  <a:srgbClr val="000000"/>
                </a:solidFill>
              </a:rPr>
              <a:t>     - </a:t>
            </a:r>
            <a:r>
              <a:rPr kumimoji="0" lang="ru-RU" altLang="ko-KR" sz="1100" b="0">
                <a:solidFill>
                  <a:srgbClr val="000000"/>
                </a:solidFill>
              </a:rPr>
              <a:t>Режим </a:t>
            </a:r>
            <a:r>
              <a:rPr kumimoji="0" lang="en-US" altLang="ko-KR" sz="1100" b="0">
                <a:solidFill>
                  <a:srgbClr val="000000"/>
                </a:solidFill>
              </a:rPr>
              <a:t>Reader</a:t>
            </a:r>
            <a:r>
              <a:rPr kumimoji="0" lang="ru-RU" altLang="ko-KR" sz="1100" b="0">
                <a:solidFill>
                  <a:srgbClr val="000000"/>
                </a:solidFill>
              </a:rPr>
              <a:t>, функция</a:t>
            </a:r>
            <a:r>
              <a:rPr kumimoji="0" lang="en-US" altLang="ko-KR" sz="1100" b="0">
                <a:solidFill>
                  <a:srgbClr val="000000"/>
                </a:solidFill>
              </a:rPr>
              <a:t> Flicker Safe</a:t>
            </a:r>
          </a:p>
        </p:txBody>
      </p:sp>
      <p:sp>
        <p:nvSpPr>
          <p:cNvPr id="70" name="Line 51"/>
          <p:cNvSpPr>
            <a:spLocks noChangeShapeType="1"/>
          </p:cNvSpPr>
          <p:nvPr/>
        </p:nvSpPr>
        <p:spPr bwMode="auto">
          <a:xfrm>
            <a:off x="5078413" y="2297113"/>
            <a:ext cx="16367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arrow" w="med" len="med"/>
            <a:tailEnd type="arrow" w="med" len="med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 kern="0" dirty="0">
              <a:solidFill>
                <a:sysClr val="windowText" lastClr="000000"/>
              </a:solidFill>
              <a:latin typeface="Arial"/>
              <a:cs typeface="+mn-cs"/>
            </a:endParaRPr>
          </a:p>
        </p:txBody>
      </p:sp>
      <p:sp>
        <p:nvSpPr>
          <p:cNvPr id="273424" name="Rectangle 52"/>
          <p:cNvSpPr>
            <a:spLocks noChangeArrowheads="1"/>
          </p:cNvSpPr>
          <p:nvPr/>
        </p:nvSpPr>
        <p:spPr bwMode="auto">
          <a:xfrm>
            <a:off x="5464175" y="2101850"/>
            <a:ext cx="846138" cy="246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latinLnBrk="1">
              <a:spcBef>
                <a:spcPct val="50000"/>
              </a:spcBef>
            </a:pPr>
            <a:r>
              <a:rPr kumimoji="0" lang="en-US" altLang="ko-KR" sz="1000" b="0">
                <a:solidFill>
                  <a:srgbClr val="000000"/>
                </a:solidFill>
              </a:rPr>
              <a:t>21</a:t>
            </a:r>
            <a:r>
              <a:rPr kumimoji="0" lang="en-US" altLang="ko-KR" sz="900" b="0">
                <a:solidFill>
                  <a:srgbClr val="000000"/>
                </a:solidFill>
              </a:rPr>
              <a:t>(2,560)</a:t>
            </a:r>
          </a:p>
        </p:txBody>
      </p:sp>
      <p:sp>
        <p:nvSpPr>
          <p:cNvPr id="72" name="Line 53"/>
          <p:cNvSpPr>
            <a:spLocks noChangeShapeType="1"/>
          </p:cNvSpPr>
          <p:nvPr/>
        </p:nvSpPr>
        <p:spPr bwMode="auto">
          <a:xfrm rot="5400000">
            <a:off x="4671219" y="2747169"/>
            <a:ext cx="6334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arrow" w="med" len="med"/>
            <a:tailEnd type="arrow" w="med" len="med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 kern="0" dirty="0">
              <a:solidFill>
                <a:sysClr val="windowText" lastClr="000000"/>
              </a:solidFill>
              <a:latin typeface="Arial"/>
              <a:cs typeface="+mn-cs"/>
            </a:endParaRPr>
          </a:p>
        </p:txBody>
      </p:sp>
      <p:sp>
        <p:nvSpPr>
          <p:cNvPr id="73" name="Rectangle 54"/>
          <p:cNvSpPr>
            <a:spLocks noChangeArrowheads="1"/>
          </p:cNvSpPr>
          <p:nvPr/>
        </p:nvSpPr>
        <p:spPr bwMode="auto">
          <a:xfrm>
            <a:off x="4638675" y="2566988"/>
            <a:ext cx="373063" cy="3079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342900" indent="-34290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0" kern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+mn-cs"/>
              </a:rPr>
              <a:t>9</a:t>
            </a:r>
          </a:p>
          <a:p>
            <a:pPr marL="342900" indent="-34290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900" b="0" kern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+mn-cs"/>
              </a:rPr>
              <a:t>(1,080</a:t>
            </a:r>
            <a:r>
              <a:rPr kumimoji="0" lang="en-US" altLang="ko-KR" sz="1000" b="0" kern="0" dirty="0">
                <a:solidFill>
                  <a:srgbClr val="000000"/>
                </a:solidFill>
                <a:latin typeface="Arial" pitchFamily="34" charset="0"/>
                <a:ea typeface="돋움" pitchFamily="50" charset="-127"/>
                <a:cs typeface="+mn-cs"/>
              </a:rPr>
              <a:t>)</a:t>
            </a:r>
          </a:p>
        </p:txBody>
      </p:sp>
      <p:pic>
        <p:nvPicPr>
          <p:cNvPr id="273427" name="그림 41" descr="01[20060720133803]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68888" y="2390775"/>
            <a:ext cx="1639887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3428" name="AutoShape 18"/>
          <p:cNvSpPr>
            <a:spLocks noChangeArrowheads="1"/>
          </p:cNvSpPr>
          <p:nvPr/>
        </p:nvSpPr>
        <p:spPr bwMode="auto">
          <a:xfrm>
            <a:off x="4521200" y="5165725"/>
            <a:ext cx="5153025" cy="1263650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80000" rIns="36000" anchor="ctr"/>
          <a:lstStyle/>
          <a:p>
            <a:pPr marL="88900" indent="-88900">
              <a:lnSpc>
                <a:spcPct val="120000"/>
              </a:lnSpc>
              <a:buFontTx/>
              <a:buChar char="•"/>
            </a:pPr>
            <a:r>
              <a:rPr kumimoji="0" lang="ru-RU" altLang="ko-KR" sz="1100" b="0">
                <a:solidFill>
                  <a:srgbClr val="000000"/>
                </a:solidFill>
              </a:rPr>
              <a:t>Панель</a:t>
            </a:r>
            <a:r>
              <a:rPr kumimoji="0" lang="en-US" altLang="ko-KR" sz="1100" b="0">
                <a:solidFill>
                  <a:srgbClr val="000000"/>
                </a:solidFill>
              </a:rPr>
              <a:t> : 29”/25”  LED IPS </a:t>
            </a:r>
          </a:p>
          <a:p>
            <a:pPr marL="88900" indent="-88900">
              <a:lnSpc>
                <a:spcPct val="120000"/>
              </a:lnSpc>
              <a:buFontTx/>
              <a:buChar char="•"/>
            </a:pPr>
            <a:r>
              <a:rPr kumimoji="0" lang="ru-RU" altLang="ko-KR" sz="1100" b="0">
                <a:solidFill>
                  <a:srgbClr val="000000"/>
                </a:solidFill>
              </a:rPr>
              <a:t>Разрешение</a:t>
            </a:r>
            <a:r>
              <a:rPr kumimoji="0" lang="en-US" altLang="ko-KR" sz="1100" b="0">
                <a:solidFill>
                  <a:srgbClr val="000000"/>
                </a:solidFill>
              </a:rPr>
              <a:t> : 2560 X 1080 </a:t>
            </a:r>
          </a:p>
          <a:p>
            <a:pPr marL="88900" indent="-88900">
              <a:lnSpc>
                <a:spcPct val="120000"/>
              </a:lnSpc>
              <a:buFontTx/>
              <a:buChar char="•"/>
            </a:pPr>
            <a:r>
              <a:rPr kumimoji="0" lang="ru-RU" altLang="ko-KR" sz="1100" b="0">
                <a:solidFill>
                  <a:srgbClr val="000000"/>
                </a:solidFill>
              </a:rPr>
              <a:t>Экранные характеристики</a:t>
            </a:r>
            <a:r>
              <a:rPr kumimoji="0" lang="en-US" altLang="ko-KR" sz="1100" b="0">
                <a:solidFill>
                  <a:srgbClr val="000000"/>
                </a:solidFill>
              </a:rPr>
              <a:t>: 250nits, 5ms,178°/178° </a:t>
            </a:r>
          </a:p>
          <a:p>
            <a:pPr marL="88900" indent="-88900">
              <a:lnSpc>
                <a:spcPct val="120000"/>
              </a:lnSpc>
              <a:buFontTx/>
              <a:buChar char="•"/>
            </a:pPr>
            <a:r>
              <a:rPr kumimoji="0" lang="ru-RU" altLang="ko-KR" sz="1100" b="0">
                <a:solidFill>
                  <a:srgbClr val="000000"/>
                </a:solidFill>
              </a:rPr>
              <a:t>Интерфейс</a:t>
            </a:r>
            <a:r>
              <a:rPr kumimoji="0" lang="en-US" altLang="ko-KR" sz="1100" b="0">
                <a:solidFill>
                  <a:srgbClr val="000000"/>
                </a:solidFill>
              </a:rPr>
              <a:t>  : HDMIX2, H/P Out</a:t>
            </a:r>
          </a:p>
        </p:txBody>
      </p:sp>
      <p:sp>
        <p:nvSpPr>
          <p:cNvPr id="81" name="Oval 9"/>
          <p:cNvSpPr>
            <a:spLocks noChangeArrowheads="1"/>
          </p:cNvSpPr>
          <p:nvPr/>
        </p:nvSpPr>
        <p:spPr bwMode="auto">
          <a:xfrm>
            <a:off x="7261225" y="3344863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kern="0" dirty="0">
                <a:solidFill>
                  <a:srgbClr val="FFFFFF"/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4</a:t>
            </a:r>
          </a:p>
        </p:txBody>
      </p:sp>
      <p:sp>
        <p:nvSpPr>
          <p:cNvPr id="273430" name="Text Box 10"/>
          <p:cNvSpPr txBox="1">
            <a:spLocks noChangeArrowheads="1"/>
          </p:cNvSpPr>
          <p:nvPr/>
        </p:nvSpPr>
        <p:spPr bwMode="auto">
          <a:xfrm>
            <a:off x="7477125" y="3273425"/>
            <a:ext cx="23749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lnSpc>
                <a:spcPct val="150000"/>
              </a:lnSpc>
            </a:pPr>
            <a:r>
              <a:rPr kumimoji="0" lang="en-US" altLang="ko-KR" sz="1000">
                <a:solidFill>
                  <a:srgbClr val="000000"/>
                </a:solidFill>
              </a:rPr>
              <a:t>DAS Mode / </a:t>
            </a:r>
            <a:r>
              <a:rPr kumimoji="0" lang="ru-RU" altLang="ko-KR" sz="1000">
                <a:solidFill>
                  <a:srgbClr val="000000"/>
                </a:solidFill>
              </a:rPr>
              <a:t>Стабилизатор чёрного</a:t>
            </a:r>
            <a:endParaRPr kumimoji="0" lang="ko-KR" altLang="en-US" sz="1000">
              <a:solidFill>
                <a:srgbClr val="000000"/>
              </a:solidFill>
            </a:endParaRPr>
          </a:p>
        </p:txBody>
      </p:sp>
      <p:sp>
        <p:nvSpPr>
          <p:cNvPr id="273431" name="Text Box 2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666163" y="198438"/>
            <a:ext cx="1182687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2041" tIns="46021" rIns="92041" bIns="46021">
            <a:spAutoFit/>
          </a:bodyPr>
          <a:lstStyle/>
          <a:p>
            <a:r>
              <a:rPr kumimoji="0" lang="en-US" altLang="ko-KR" sz="1500">
                <a:solidFill>
                  <a:srgbClr val="000000"/>
                </a:solidFill>
              </a:rPr>
              <a:t>29/25UM57</a:t>
            </a:r>
          </a:p>
        </p:txBody>
      </p:sp>
      <p:pic>
        <p:nvPicPr>
          <p:cNvPr id="273432" name="그림 1" descr="untitled.999.t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3875" y="1263650"/>
            <a:ext cx="2952750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3433" name="Text Box 12"/>
          <p:cNvSpPr txBox="1">
            <a:spLocks noChangeArrowheads="1"/>
          </p:cNvSpPr>
          <p:nvPr/>
        </p:nvSpPr>
        <p:spPr bwMode="auto">
          <a:xfrm>
            <a:off x="1666875" y="2852738"/>
            <a:ext cx="9144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0" lang="en-US" altLang="ko-KR" sz="1100">
                <a:solidFill>
                  <a:srgbClr val="000000"/>
                </a:solidFill>
              </a:rPr>
              <a:t>29/25UM57</a:t>
            </a:r>
          </a:p>
        </p:txBody>
      </p:sp>
      <p:pic>
        <p:nvPicPr>
          <p:cNvPr id="273434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21600" y="1989138"/>
            <a:ext cx="1062038" cy="720725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sp>
        <p:nvSpPr>
          <p:cNvPr id="273435" name="Text Box 71"/>
          <p:cNvSpPr txBox="1">
            <a:spLocks noChangeArrowheads="1"/>
          </p:cNvSpPr>
          <p:nvPr/>
        </p:nvSpPr>
        <p:spPr bwMode="auto">
          <a:xfrm>
            <a:off x="7118350" y="2708275"/>
            <a:ext cx="26384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ko-KR" altLang="en-US" sz="900" b="0">
                <a:solidFill>
                  <a:srgbClr val="000000"/>
                </a:solidFill>
              </a:rPr>
              <a:t> </a:t>
            </a:r>
            <a:r>
              <a:rPr kumimoji="0" lang="ru-RU" altLang="ko-KR" sz="900" b="0">
                <a:solidFill>
                  <a:srgbClr val="000000"/>
                </a:solidFill>
              </a:rPr>
              <a:t>Разделение экрана одним кликом</a:t>
            </a:r>
            <a:endParaRPr kumimoji="0" lang="en-US" altLang="ko-KR" sz="900" b="0">
              <a:solidFill>
                <a:srgbClr val="000000"/>
              </a:solidFill>
            </a:endParaRPr>
          </a:p>
          <a:p>
            <a:pPr latinLnBrk="1">
              <a:buFont typeface="Wingdings" pitchFamily="2" charset="2"/>
              <a:buNone/>
            </a:pPr>
            <a:r>
              <a:rPr kumimoji="0" lang="en-US" altLang="ko-KR" sz="900" b="0">
                <a:solidFill>
                  <a:srgbClr val="000000"/>
                </a:solidFill>
              </a:rPr>
              <a:t>   - </a:t>
            </a:r>
            <a:r>
              <a:rPr kumimoji="0" lang="ru-RU" altLang="ko-KR" sz="900" b="0">
                <a:solidFill>
                  <a:srgbClr val="000000"/>
                </a:solidFill>
              </a:rPr>
              <a:t>Несколько вариантов предустановленной </a:t>
            </a:r>
          </a:p>
          <a:p>
            <a:pPr latinLnBrk="1">
              <a:buFont typeface="Wingdings" pitchFamily="2" charset="2"/>
              <a:buNone/>
            </a:pPr>
            <a:r>
              <a:rPr kumimoji="0" lang="ru-RU" altLang="ko-KR" sz="900" b="0">
                <a:solidFill>
                  <a:srgbClr val="000000"/>
                </a:solidFill>
              </a:rPr>
              <a:t>разбивка экрана</a:t>
            </a:r>
            <a:endParaRPr kumimoji="0" lang="en-US" altLang="ko-KR" sz="900" b="0">
              <a:solidFill>
                <a:srgbClr val="000000"/>
              </a:solidFill>
            </a:endParaRPr>
          </a:p>
          <a:p>
            <a:pPr latinLnBrk="1">
              <a:buFont typeface="Wingdings" pitchFamily="2" charset="2"/>
              <a:buNone/>
            </a:pPr>
            <a:r>
              <a:rPr kumimoji="0" lang="en-US" altLang="ko-KR" sz="900" b="0">
                <a:solidFill>
                  <a:srgbClr val="000000"/>
                </a:solidFill>
              </a:rPr>
              <a:t>   - </a:t>
            </a:r>
            <a:r>
              <a:rPr kumimoji="0" lang="ru-RU" altLang="ko-KR" sz="900" b="0">
                <a:solidFill>
                  <a:srgbClr val="000000"/>
                </a:solidFill>
              </a:rPr>
              <a:t>Совместим с </a:t>
            </a:r>
            <a:r>
              <a:rPr kumimoji="0" lang="en-US" altLang="ko-KR" sz="900" b="0">
                <a:solidFill>
                  <a:srgbClr val="000000"/>
                </a:solidFill>
              </a:rPr>
              <a:t>Mac OS </a:t>
            </a:r>
          </a:p>
        </p:txBody>
      </p:sp>
      <p:sp>
        <p:nvSpPr>
          <p:cNvPr id="273436" name="TextBox 42"/>
          <p:cNvSpPr txBox="1">
            <a:spLocks noChangeArrowheads="1"/>
          </p:cNvSpPr>
          <p:nvPr/>
        </p:nvSpPr>
        <p:spPr bwMode="auto">
          <a:xfrm>
            <a:off x="4592638" y="4321175"/>
            <a:ext cx="26289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18" tIns="45618" rIns="91218" bIns="45618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en-US" altLang="ko-KR" sz="900" b="0">
                <a:solidFill>
                  <a:srgbClr val="000000"/>
                </a:solidFill>
              </a:rPr>
              <a:t> </a:t>
            </a:r>
            <a:r>
              <a:rPr kumimoji="0" lang="ru-RU" altLang="ko-KR" sz="900" b="0">
                <a:solidFill>
                  <a:srgbClr val="000000"/>
                </a:solidFill>
              </a:rPr>
              <a:t>3 предустановленных режима игры</a:t>
            </a:r>
          </a:p>
          <a:p>
            <a:pPr latinLnBrk="1">
              <a:buFont typeface="Wingdings" pitchFamily="2" charset="2"/>
              <a:buChar char="§"/>
            </a:pPr>
            <a:r>
              <a:rPr kumimoji="0" lang="en-US" altLang="ko-KR" sz="900" b="0">
                <a:solidFill>
                  <a:srgbClr val="000000"/>
                </a:solidFill>
              </a:rPr>
              <a:t> </a:t>
            </a:r>
            <a:r>
              <a:rPr kumimoji="0" lang="ru-RU" altLang="ko-KR" sz="900" b="0">
                <a:solidFill>
                  <a:srgbClr val="000000"/>
                </a:solidFill>
              </a:rPr>
              <a:t>Возможность создания своего режима игры</a:t>
            </a:r>
            <a:endParaRPr kumimoji="0" lang="en-US" altLang="ko-KR" sz="900" b="0">
              <a:solidFill>
                <a:srgbClr val="000000"/>
              </a:solidFill>
            </a:endParaRPr>
          </a:p>
          <a:p>
            <a:pPr latinLnBrk="1"/>
            <a:r>
              <a:rPr kumimoji="0" lang="en-US" altLang="ko-KR" sz="900" b="0">
                <a:solidFill>
                  <a:srgbClr val="000000"/>
                </a:solidFill>
              </a:rPr>
              <a:t>   - FPS, RTS, Gamer mode</a:t>
            </a:r>
          </a:p>
        </p:txBody>
      </p:sp>
      <p:sp>
        <p:nvSpPr>
          <p:cNvPr id="273437" name="TextBox 43"/>
          <p:cNvSpPr txBox="1">
            <a:spLocks noChangeArrowheads="1"/>
          </p:cNvSpPr>
          <p:nvPr/>
        </p:nvSpPr>
        <p:spPr bwMode="auto">
          <a:xfrm>
            <a:off x="7232650" y="4090988"/>
            <a:ext cx="2573338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45618" rIns="91218" bIns="45618">
            <a:spAutoFit/>
          </a:bodyPr>
          <a:lstStyle/>
          <a:p>
            <a:pPr latinLnBrk="1">
              <a:lnSpc>
                <a:spcPct val="130000"/>
              </a:lnSpc>
              <a:buFont typeface="Wingdings" pitchFamily="2" charset="2"/>
              <a:buChar char="§"/>
            </a:pPr>
            <a:r>
              <a:rPr kumimoji="0" lang="en-US" altLang="ko-KR" sz="900" b="0">
                <a:solidFill>
                  <a:srgbClr val="000000"/>
                </a:solidFill>
              </a:rPr>
              <a:t> </a:t>
            </a:r>
            <a:r>
              <a:rPr kumimoji="0" lang="ru-RU" altLang="ko-KR" sz="900" b="0">
                <a:solidFill>
                  <a:srgbClr val="000000"/>
                </a:solidFill>
              </a:rPr>
              <a:t>Режим </a:t>
            </a:r>
            <a:r>
              <a:rPr kumimoji="0" lang="en-US" altLang="ko-KR" sz="900" b="0">
                <a:solidFill>
                  <a:srgbClr val="000000"/>
                </a:solidFill>
              </a:rPr>
              <a:t>DAS (Dynamic Action Sync)</a:t>
            </a:r>
          </a:p>
          <a:p>
            <a:pPr latinLnBrk="1"/>
            <a:r>
              <a:rPr kumimoji="0" lang="en-US" altLang="ko-KR" sz="900" b="0">
                <a:solidFill>
                  <a:srgbClr val="000000"/>
                </a:solidFill>
              </a:rPr>
              <a:t>   - </a:t>
            </a:r>
            <a:r>
              <a:rPr kumimoji="0" lang="ru-RU" altLang="ko-KR" sz="900" b="0">
                <a:solidFill>
                  <a:srgbClr val="000000"/>
                </a:solidFill>
              </a:rPr>
              <a:t>команды поступают на экран без задержек</a:t>
            </a:r>
            <a:endParaRPr kumimoji="0" lang="en-US" altLang="ko-KR" sz="900" b="0">
              <a:solidFill>
                <a:srgbClr val="000000"/>
              </a:solidFill>
            </a:endParaRPr>
          </a:p>
        </p:txBody>
      </p:sp>
      <p:sp>
        <p:nvSpPr>
          <p:cNvPr id="273438" name="Text Box 10"/>
          <p:cNvSpPr txBox="1">
            <a:spLocks noChangeArrowheads="1"/>
          </p:cNvSpPr>
          <p:nvPr/>
        </p:nvSpPr>
        <p:spPr bwMode="auto">
          <a:xfrm>
            <a:off x="4953000" y="3278188"/>
            <a:ext cx="982663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lnSpc>
                <a:spcPct val="150000"/>
              </a:lnSpc>
            </a:pPr>
            <a:r>
              <a:rPr kumimoji="0" lang="en-US" altLang="ko-KR" sz="1100">
                <a:solidFill>
                  <a:srgbClr val="000000"/>
                </a:solidFill>
              </a:rPr>
              <a:t>Game</a:t>
            </a:r>
            <a:r>
              <a:rPr kumimoji="0" lang="ko-KR" altLang="en-US" sz="1100">
                <a:solidFill>
                  <a:srgbClr val="000000"/>
                </a:solidFill>
              </a:rPr>
              <a:t> </a:t>
            </a:r>
            <a:r>
              <a:rPr kumimoji="0" lang="en-US" altLang="ko-KR" sz="1100">
                <a:solidFill>
                  <a:srgbClr val="000000"/>
                </a:solidFill>
              </a:rPr>
              <a:t>Mode</a:t>
            </a:r>
            <a:endParaRPr kumimoji="0" lang="ko-KR" altLang="en-US" sz="1100">
              <a:solidFill>
                <a:srgbClr val="000000"/>
              </a:solidFill>
            </a:endParaRPr>
          </a:p>
        </p:txBody>
      </p:sp>
      <p:sp>
        <p:nvSpPr>
          <p:cNvPr id="273439" name="실행 단추: 뒤로 또는 이전 3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548813" y="6542088"/>
            <a:ext cx="217487" cy="217487"/>
          </a:xfrm>
          <a:prstGeom prst="actionButtonBackPrevious">
            <a:avLst/>
          </a:prstGeom>
          <a:solidFill>
            <a:srgbClr val="EAEAEA"/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lIns="91242" tIns="45629" rIns="91242" bIns="45629" anchor="ctr"/>
          <a:lstStyle/>
          <a:p>
            <a:pPr indent="1588" algn="ctr" latinLnBrk="1">
              <a:lnSpc>
                <a:spcPct val="110000"/>
              </a:lnSpc>
              <a:spcBef>
                <a:spcPct val="20000"/>
              </a:spcBef>
            </a:pPr>
            <a:endParaRPr kumimoji="0" lang="ko-KR" altLang="en-US" sz="1800" b="0">
              <a:solidFill>
                <a:srgbClr val="000000"/>
              </a:solidFill>
              <a:latin typeface="굴림"/>
              <a:ea typeface="굴림"/>
              <a:cs typeface="굴림"/>
            </a:endParaRPr>
          </a:p>
        </p:txBody>
      </p:sp>
      <p:pic>
        <p:nvPicPr>
          <p:cNvPr id="273440" name="Picture 2" descr="C:\Users\Administrator\Desktop\다이나믹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78675" y="3582988"/>
            <a:ext cx="11382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41" name="Picture 2" descr="C:\Users\Administrator\Desktop\블랙스태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66113" y="3486150"/>
            <a:ext cx="1404937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42" name="Picture 2" descr="C:\Users\Administrator\Desktop\게임모드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27638" y="3519488"/>
            <a:ext cx="1082675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3443" name="TextBox 39"/>
          <p:cNvSpPr txBox="1">
            <a:spLocks noChangeArrowheads="1"/>
          </p:cNvSpPr>
          <p:nvPr/>
        </p:nvSpPr>
        <p:spPr bwMode="auto">
          <a:xfrm>
            <a:off x="7242175" y="4437063"/>
            <a:ext cx="2298700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45618" rIns="91218" bIns="45618">
            <a:spAutoFit/>
          </a:bodyPr>
          <a:lstStyle/>
          <a:p>
            <a:pPr latinLnBrk="1">
              <a:lnSpc>
                <a:spcPct val="130000"/>
              </a:lnSpc>
              <a:buFont typeface="Wingdings" pitchFamily="2" charset="2"/>
              <a:buChar char="§"/>
            </a:pPr>
            <a:r>
              <a:rPr kumimoji="0" lang="en-US" altLang="ko-KR" sz="900" b="0">
                <a:solidFill>
                  <a:srgbClr val="000000"/>
                </a:solidFill>
              </a:rPr>
              <a:t> </a:t>
            </a:r>
            <a:r>
              <a:rPr kumimoji="0" lang="ru-RU" altLang="ko-KR" sz="900" b="0">
                <a:solidFill>
                  <a:srgbClr val="000000"/>
                </a:solidFill>
              </a:rPr>
              <a:t>Стабилизатор чёрного</a:t>
            </a:r>
            <a:endParaRPr kumimoji="0" lang="en-US" altLang="ko-KR" sz="900" b="0">
              <a:solidFill>
                <a:srgbClr val="000000"/>
              </a:solidFill>
            </a:endParaRPr>
          </a:p>
          <a:p>
            <a:pPr latinLnBrk="1"/>
            <a:r>
              <a:rPr kumimoji="0" lang="en-US" altLang="ko-KR" sz="900" b="0">
                <a:solidFill>
                  <a:srgbClr val="000000"/>
                </a:solidFill>
              </a:rPr>
              <a:t>   - </a:t>
            </a:r>
            <a:r>
              <a:rPr kumimoji="0" lang="ru-RU" altLang="ko-KR" sz="900" b="0">
                <a:solidFill>
                  <a:srgbClr val="000000"/>
                </a:solidFill>
              </a:rPr>
              <a:t>Улучшенная</a:t>
            </a:r>
            <a:r>
              <a:rPr kumimoji="0" lang="en-US" altLang="ko-KR" sz="900" b="0">
                <a:solidFill>
                  <a:srgbClr val="000000"/>
                </a:solidFill>
              </a:rPr>
              <a:t> </a:t>
            </a:r>
            <a:r>
              <a:rPr kumimoji="0" lang="ru-RU" altLang="ko-KR" sz="900" b="0">
                <a:solidFill>
                  <a:srgbClr val="000000"/>
                </a:solidFill>
              </a:rPr>
              <a:t>прорисовка тёмных сцен</a:t>
            </a:r>
            <a:endParaRPr kumimoji="0" lang="en-US" altLang="ko-KR" sz="900" b="0">
              <a:solidFill>
                <a:srgbClr val="000000"/>
              </a:solidFill>
            </a:endParaRPr>
          </a:p>
        </p:txBody>
      </p:sp>
      <p:sp>
        <p:nvSpPr>
          <p:cNvPr id="41" name="Text Box 1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44488" y="260648"/>
            <a:ext cx="2816079" cy="4006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05" tIns="46005" rIns="92005" bIns="46005">
            <a:spAutoFit/>
          </a:bodyPr>
          <a:lstStyle/>
          <a:p>
            <a:pPr>
              <a:defRPr/>
            </a:pP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Концепция продукта</a:t>
            </a:r>
            <a:endParaRPr lang="en-US" altLang="ko-KR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Text Box 100"/>
          <p:cNvSpPr txBox="1">
            <a:spLocks noChangeArrowheads="1"/>
          </p:cNvSpPr>
          <p:nvPr/>
        </p:nvSpPr>
        <p:spPr bwMode="auto">
          <a:xfrm>
            <a:off x="2328863" y="2994025"/>
            <a:ext cx="4397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ru-RU" altLang="ko-KR" sz="1000"/>
              <a:t>Категория</a:t>
            </a:r>
            <a:endParaRPr lang="ko-KR" altLang="ko-KR"/>
          </a:p>
        </p:txBody>
      </p:sp>
      <p:sp>
        <p:nvSpPr>
          <p:cNvPr id="190466" name="Text Box 100"/>
          <p:cNvSpPr txBox="1">
            <a:spLocks noChangeArrowheads="1"/>
          </p:cNvSpPr>
          <p:nvPr/>
        </p:nvSpPr>
        <p:spPr bwMode="auto">
          <a:xfrm>
            <a:off x="3186113" y="2994025"/>
            <a:ext cx="441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uk-UA" altLang="ko-KR" sz="1000"/>
              <a:t>Класс</a:t>
            </a:r>
            <a:endParaRPr lang="ko-KR" altLang="ko-KR"/>
          </a:p>
        </p:txBody>
      </p:sp>
      <p:sp>
        <p:nvSpPr>
          <p:cNvPr id="190467" name="Text Box 109"/>
          <p:cNvSpPr txBox="1">
            <a:spLocks noChangeArrowheads="1"/>
          </p:cNvSpPr>
          <p:nvPr/>
        </p:nvSpPr>
        <p:spPr bwMode="auto">
          <a:xfrm>
            <a:off x="3889375" y="2994025"/>
            <a:ext cx="439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uk-UA" altLang="ko-KR" sz="1000"/>
              <a:t>Год</a:t>
            </a:r>
            <a:endParaRPr lang="ko-KR" altLang="ko-KR" sz="1000"/>
          </a:p>
        </p:txBody>
      </p:sp>
      <p:sp>
        <p:nvSpPr>
          <p:cNvPr id="190468" name="Text Box 111"/>
          <p:cNvSpPr txBox="1">
            <a:spLocks noChangeArrowheads="1"/>
          </p:cNvSpPr>
          <p:nvPr/>
        </p:nvSpPr>
        <p:spPr bwMode="auto">
          <a:xfrm>
            <a:off x="5292725" y="2994025"/>
            <a:ext cx="439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ru-RU" altLang="ko-KR" sz="1000"/>
              <a:t>Опция </a:t>
            </a:r>
            <a:r>
              <a:rPr lang="en-US" altLang="ko-KR" sz="1000"/>
              <a:t>2</a:t>
            </a:r>
            <a:endParaRPr lang="ko-KR" altLang="ko-KR"/>
          </a:p>
        </p:txBody>
      </p:sp>
      <p:sp>
        <p:nvSpPr>
          <p:cNvPr id="190469" name="Oval 4"/>
          <p:cNvSpPr>
            <a:spLocks noChangeArrowheads="1"/>
          </p:cNvSpPr>
          <p:nvPr/>
        </p:nvSpPr>
        <p:spPr bwMode="auto">
          <a:xfrm>
            <a:off x="2451100" y="2867025"/>
            <a:ext cx="195263" cy="1793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6000" tIns="36000" rIns="36000" bIns="3600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/>
              <a:t>4</a:t>
            </a:r>
            <a:endParaRPr lang="ko-KR" altLang="ko-KR"/>
          </a:p>
        </p:txBody>
      </p:sp>
      <p:sp>
        <p:nvSpPr>
          <p:cNvPr id="190470" name="Oval 6"/>
          <p:cNvSpPr>
            <a:spLocks noChangeArrowheads="1"/>
          </p:cNvSpPr>
          <p:nvPr/>
        </p:nvSpPr>
        <p:spPr bwMode="auto">
          <a:xfrm>
            <a:off x="3355975" y="2867025"/>
            <a:ext cx="195263" cy="1793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6000" tIns="36000" rIns="36000" bIns="3600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/>
              <a:t>5</a:t>
            </a:r>
            <a:endParaRPr lang="ko-KR" altLang="ko-KR"/>
          </a:p>
        </p:txBody>
      </p:sp>
      <p:sp>
        <p:nvSpPr>
          <p:cNvPr id="190471" name="Oval 7"/>
          <p:cNvSpPr>
            <a:spLocks noChangeArrowheads="1"/>
          </p:cNvSpPr>
          <p:nvPr/>
        </p:nvSpPr>
        <p:spPr bwMode="auto">
          <a:xfrm>
            <a:off x="3929063" y="2867025"/>
            <a:ext cx="195262" cy="1793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6000" tIns="36000" rIns="36000" bIns="3600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/>
              <a:t>6</a:t>
            </a:r>
            <a:endParaRPr lang="ko-KR" altLang="ko-KR"/>
          </a:p>
        </p:txBody>
      </p:sp>
      <p:sp>
        <p:nvSpPr>
          <p:cNvPr id="190472" name="Oval 8"/>
          <p:cNvSpPr>
            <a:spLocks noChangeArrowheads="1"/>
          </p:cNvSpPr>
          <p:nvPr/>
        </p:nvSpPr>
        <p:spPr bwMode="auto">
          <a:xfrm>
            <a:off x="4662488" y="2867025"/>
            <a:ext cx="193675" cy="1793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6000" tIns="36000" rIns="36000" bIns="3600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/>
              <a:t>7</a:t>
            </a:r>
            <a:endParaRPr lang="ko-KR" altLang="ko-KR"/>
          </a:p>
        </p:txBody>
      </p:sp>
      <p:sp>
        <p:nvSpPr>
          <p:cNvPr id="190473" name="Oval 9"/>
          <p:cNvSpPr>
            <a:spLocks noChangeArrowheads="1"/>
          </p:cNvSpPr>
          <p:nvPr/>
        </p:nvSpPr>
        <p:spPr bwMode="auto">
          <a:xfrm>
            <a:off x="6240463" y="2867025"/>
            <a:ext cx="195262" cy="1793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6000" tIns="36000" rIns="36000" bIns="3600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/>
              <a:t>9</a:t>
            </a:r>
            <a:endParaRPr lang="ko-KR" altLang="ko-KR"/>
          </a:p>
        </p:txBody>
      </p:sp>
      <p:sp>
        <p:nvSpPr>
          <p:cNvPr id="190474" name="Oval 10"/>
          <p:cNvSpPr>
            <a:spLocks noChangeArrowheads="1"/>
          </p:cNvSpPr>
          <p:nvPr/>
        </p:nvSpPr>
        <p:spPr bwMode="auto">
          <a:xfrm>
            <a:off x="7197725" y="2867025"/>
            <a:ext cx="195263" cy="1793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6000" tIns="36000" rIns="36000" bIns="3600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/>
              <a:t>10</a:t>
            </a:r>
            <a:endParaRPr lang="ko-KR" altLang="ko-KR"/>
          </a:p>
        </p:txBody>
      </p:sp>
      <p:sp>
        <p:nvSpPr>
          <p:cNvPr id="190475" name="Oval 12"/>
          <p:cNvSpPr>
            <a:spLocks noChangeArrowheads="1"/>
          </p:cNvSpPr>
          <p:nvPr/>
        </p:nvSpPr>
        <p:spPr bwMode="auto">
          <a:xfrm>
            <a:off x="7802563" y="2867025"/>
            <a:ext cx="193675" cy="1793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6000" tIns="36000" rIns="36000" bIns="3600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/>
              <a:t>11</a:t>
            </a:r>
            <a:endParaRPr lang="ko-KR" altLang="ko-KR"/>
          </a:p>
        </p:txBody>
      </p:sp>
      <p:sp>
        <p:nvSpPr>
          <p:cNvPr id="190476" name="Oval 14"/>
          <p:cNvSpPr>
            <a:spLocks noChangeArrowheads="1"/>
          </p:cNvSpPr>
          <p:nvPr/>
        </p:nvSpPr>
        <p:spPr bwMode="auto">
          <a:xfrm>
            <a:off x="3914775" y="4687888"/>
            <a:ext cx="811213" cy="1809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ru-RU" altLang="ko-KR" sz="1000"/>
              <a:t>Опция</a:t>
            </a:r>
            <a:r>
              <a:rPr lang="en-US" altLang="ko-KR" sz="1000"/>
              <a:t> 2</a:t>
            </a:r>
            <a:endParaRPr lang="ko-KR" altLang="ko-KR" sz="1000"/>
          </a:p>
        </p:txBody>
      </p:sp>
      <p:graphicFrame>
        <p:nvGraphicFramePr>
          <p:cNvPr id="178" name="Group 281"/>
          <p:cNvGraphicFramePr>
            <a:graphicFrameLocks noGrp="1"/>
          </p:cNvGraphicFramePr>
          <p:nvPr/>
        </p:nvGraphicFramePr>
        <p:xfrm>
          <a:off x="4041775" y="4945063"/>
          <a:ext cx="1702594" cy="1464193"/>
        </p:xfrm>
        <a:graphic>
          <a:graphicData uri="http://schemas.openxmlformats.org/drawingml/2006/table">
            <a:tbl>
              <a:tblPr/>
              <a:tblGrid>
                <a:gridCol w="694482"/>
                <a:gridCol w="1008112"/>
              </a:tblGrid>
              <a:tr h="239713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Инициалы</a:t>
                      </a:r>
                      <a:endParaRPr kumimoji="1" lang="ko-KR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Тип</a:t>
                      </a:r>
                      <a:endParaRPr kumimoji="1" lang="en-US" altLang="ko-K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02648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Динамики</a:t>
                      </a:r>
                      <a:endParaRPr kumimoji="1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9504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Качество изображения</a:t>
                      </a:r>
                      <a:endParaRPr kumimoji="1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544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U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USB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216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Display port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135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Q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Время отклика</a:t>
                      </a:r>
                      <a:endParaRPr kumimoji="1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(2</a:t>
                      </a:r>
                      <a:r>
                        <a:rPr kumimoji="1" lang="ru-RU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 мс</a:t>
                      </a: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80" name="Group 284"/>
          <p:cNvGraphicFramePr>
            <a:graphicFrameLocks noGrp="1"/>
          </p:cNvGraphicFramePr>
          <p:nvPr/>
        </p:nvGraphicFramePr>
        <p:xfrm>
          <a:off x="2073275" y="4941888"/>
          <a:ext cx="1812820" cy="1627289"/>
        </p:xfrm>
        <a:graphic>
          <a:graphicData uri="http://schemas.openxmlformats.org/drawingml/2006/table">
            <a:tbl>
              <a:tblPr/>
              <a:tblGrid>
                <a:gridCol w="712338"/>
                <a:gridCol w="1100482"/>
              </a:tblGrid>
              <a:tr h="249988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Инициалы</a:t>
                      </a:r>
                      <a:endParaRPr kumimoji="1" lang="ko-KR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Тип</a:t>
                      </a:r>
                      <a:endParaRPr kumimoji="1" lang="en-US" altLang="ko-K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389907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A/D/H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Analog/DVI</a:t>
                      </a:r>
                    </a:p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HDMI</a:t>
                      </a:r>
                      <a:endParaRPr kumimoji="1" lang="en-US" altLang="ko-K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4B50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373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P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Pivot, </a:t>
                      </a:r>
                      <a:r>
                        <a:rPr kumimoji="1" lang="ru-RU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Регулировка высоты</a:t>
                      </a: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,</a:t>
                      </a:r>
                    </a:p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Поворот экрана</a:t>
                      </a:r>
                      <a:endParaRPr kumimoji="1" lang="en-US" altLang="ko-K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4B50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Touch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V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HDMI+DVI+D</a:t>
                      </a:r>
                      <a:r>
                        <a:rPr kumimoji="1" lang="ru-RU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-</a:t>
                      </a: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Sub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84" name="Group 286"/>
          <p:cNvGraphicFramePr>
            <a:graphicFrameLocks noGrp="1"/>
          </p:cNvGraphicFramePr>
          <p:nvPr/>
        </p:nvGraphicFramePr>
        <p:xfrm>
          <a:off x="7662863" y="4953000"/>
          <a:ext cx="2113888" cy="1298576"/>
        </p:xfrm>
        <a:graphic>
          <a:graphicData uri="http://schemas.openxmlformats.org/drawingml/2006/table">
            <a:tbl>
              <a:tblPr/>
              <a:tblGrid>
                <a:gridCol w="720081"/>
                <a:gridCol w="1393807"/>
              </a:tblGrid>
              <a:tr h="215900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Инициалы</a:t>
                      </a:r>
                      <a:endParaRPr kumimoji="1" lang="ko-KR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Тип</a:t>
                      </a:r>
                      <a:endParaRPr kumimoji="1" lang="en-US" altLang="ko-K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P</a:t>
                      </a:r>
                      <a:endParaRPr kumimoji="1" lang="ko-KR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Чёрный глянцевый</a:t>
                      </a:r>
                      <a:endParaRPr kumimoji="1" lang="ko-KR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B</a:t>
                      </a:r>
                      <a:endParaRPr kumimoji="1" lang="ko-KR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Чёрный матовый</a:t>
                      </a:r>
                      <a:endParaRPr kumimoji="1" lang="ko-KR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S</a:t>
                      </a:r>
                      <a:endParaRPr kumimoji="1" lang="ko-KR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Серебристый</a:t>
                      </a:r>
                      <a:endParaRPr kumimoji="1" lang="ko-KR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W</a:t>
                      </a:r>
                      <a:endParaRPr kumimoji="1" lang="ko-KR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Белый</a:t>
                      </a:r>
                      <a:endParaRPr kumimoji="1" lang="ko-KR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G</a:t>
                      </a:r>
                      <a:endParaRPr kumimoji="1" lang="ko-KR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Серый</a:t>
                      </a:r>
                      <a:endParaRPr kumimoji="1" lang="ko-KR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charset="-127"/>
                        <a:ea typeface="굴림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0543" name="Oval 209"/>
          <p:cNvSpPr>
            <a:spLocks noChangeArrowheads="1"/>
          </p:cNvSpPr>
          <p:nvPr/>
        </p:nvSpPr>
        <p:spPr bwMode="auto">
          <a:xfrm>
            <a:off x="2054225" y="4687888"/>
            <a:ext cx="812800" cy="1809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ru-RU" altLang="ko-KR" sz="1000"/>
              <a:t>Опция</a:t>
            </a:r>
            <a:r>
              <a:rPr lang="en-US" altLang="ko-KR" sz="1000"/>
              <a:t> 1</a:t>
            </a:r>
            <a:endParaRPr lang="ko-KR" altLang="ko-KR" sz="1000"/>
          </a:p>
        </p:txBody>
      </p:sp>
      <p:sp>
        <p:nvSpPr>
          <p:cNvPr id="190544" name="Oval 281"/>
          <p:cNvSpPr>
            <a:spLocks noChangeArrowheads="1"/>
          </p:cNvSpPr>
          <p:nvPr/>
        </p:nvSpPr>
        <p:spPr bwMode="auto">
          <a:xfrm>
            <a:off x="428625" y="4364038"/>
            <a:ext cx="1254125" cy="230187"/>
          </a:xfrm>
          <a:prstGeom prst="rect">
            <a:avLst/>
          </a:prstGeom>
          <a:solidFill>
            <a:srgbClr val="C61E5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2167" tIns="61083" rIns="122167" bIns="61083" anchor="ctr"/>
          <a:lstStyle/>
          <a:p>
            <a:pPr algn="ctr" defTabSz="957263" latinLnBrk="1">
              <a:spcBef>
                <a:spcPct val="50000"/>
              </a:spcBef>
              <a:buFontTx/>
              <a:buChar char="•"/>
            </a:pPr>
            <a:r>
              <a:rPr lang="ru-RU" altLang="ko-KR">
                <a:solidFill>
                  <a:schemeClr val="bg1"/>
                </a:solidFill>
              </a:rPr>
              <a:t>Монитор</a:t>
            </a:r>
            <a:endParaRPr lang="en-US" altLang="ko-KR">
              <a:solidFill>
                <a:schemeClr val="bg1"/>
              </a:solidFill>
            </a:endParaRPr>
          </a:p>
        </p:txBody>
      </p:sp>
      <p:sp>
        <p:nvSpPr>
          <p:cNvPr id="190545" name="Text Box 106"/>
          <p:cNvSpPr txBox="1">
            <a:spLocks noChangeArrowheads="1"/>
          </p:cNvSpPr>
          <p:nvPr/>
        </p:nvSpPr>
        <p:spPr bwMode="auto">
          <a:xfrm>
            <a:off x="6200775" y="2994025"/>
            <a:ext cx="441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ru-RU" altLang="ko-KR" sz="1000"/>
              <a:t>Цвет</a:t>
            </a:r>
            <a:endParaRPr lang="ko-KR" altLang="ko-KR"/>
          </a:p>
        </p:txBody>
      </p:sp>
      <p:sp>
        <p:nvSpPr>
          <p:cNvPr id="190546" name="Text Box 108"/>
          <p:cNvSpPr txBox="1">
            <a:spLocks noChangeArrowheads="1"/>
          </p:cNvSpPr>
          <p:nvPr/>
        </p:nvSpPr>
        <p:spPr bwMode="auto">
          <a:xfrm>
            <a:off x="7710488" y="2994025"/>
            <a:ext cx="441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ru-RU" altLang="ko-KR" sz="1000"/>
              <a:t>Шасси</a:t>
            </a:r>
            <a:endParaRPr lang="ko-KR" altLang="ko-KR"/>
          </a:p>
        </p:txBody>
      </p:sp>
      <p:sp>
        <p:nvSpPr>
          <p:cNvPr id="190547" name="Oval 209"/>
          <p:cNvSpPr>
            <a:spLocks noChangeArrowheads="1"/>
          </p:cNvSpPr>
          <p:nvPr/>
        </p:nvSpPr>
        <p:spPr bwMode="auto">
          <a:xfrm>
            <a:off x="5837238" y="4687888"/>
            <a:ext cx="812800" cy="1809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ru-RU" altLang="ko-KR" sz="1000"/>
              <a:t>Опция </a:t>
            </a:r>
            <a:r>
              <a:rPr lang="en-US" altLang="ko-KR" sz="1000"/>
              <a:t>1</a:t>
            </a:r>
            <a:endParaRPr lang="ko-KR" altLang="ko-KR" sz="1000"/>
          </a:p>
        </p:txBody>
      </p:sp>
      <p:graphicFrame>
        <p:nvGraphicFramePr>
          <p:cNvPr id="200" name="Group 283"/>
          <p:cNvGraphicFramePr>
            <a:graphicFrameLocks noGrp="1"/>
          </p:cNvGraphicFramePr>
          <p:nvPr/>
        </p:nvGraphicFramePr>
        <p:xfrm>
          <a:off x="5926138" y="5008563"/>
          <a:ext cx="1547812" cy="1154114"/>
        </p:xfrm>
        <a:graphic>
          <a:graphicData uri="http://schemas.openxmlformats.org/drawingml/2006/table">
            <a:tbl>
              <a:tblPr/>
              <a:tblGrid>
                <a:gridCol w="704247"/>
                <a:gridCol w="843565"/>
              </a:tblGrid>
              <a:tr h="207963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Инициалы</a:t>
                      </a:r>
                      <a:endParaRPr kumimoji="1" lang="ko-KR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Тип</a:t>
                      </a:r>
                      <a:endParaRPr kumimoji="1" lang="en-US" altLang="ko-K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Analog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Digital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V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DVB T2/C/S2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Smart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0568" name="Text Box 267"/>
          <p:cNvSpPr txBox="1">
            <a:spLocks noChangeArrowheads="1"/>
          </p:cNvSpPr>
          <p:nvPr/>
        </p:nvSpPr>
        <p:spPr bwMode="auto">
          <a:xfrm>
            <a:off x="6608763" y="4584700"/>
            <a:ext cx="7620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57263" latinLnBrk="1">
              <a:spcBef>
                <a:spcPct val="50000"/>
              </a:spcBef>
              <a:buFontTx/>
              <a:buChar char="•"/>
            </a:pPr>
            <a:r>
              <a:rPr lang="en-US" altLang="ko-KR" sz="1000"/>
              <a:t>  T</a:t>
            </a:r>
            <a:r>
              <a:rPr lang="ru-RU" altLang="ko-KR" sz="1000"/>
              <a:t>ип тюнера</a:t>
            </a:r>
            <a:endParaRPr lang="ko-KR" altLang="en-US" sz="1000"/>
          </a:p>
        </p:txBody>
      </p:sp>
      <p:sp>
        <p:nvSpPr>
          <p:cNvPr id="190569" name="Oval 281"/>
          <p:cNvSpPr>
            <a:spLocks noChangeArrowheads="1"/>
          </p:cNvSpPr>
          <p:nvPr/>
        </p:nvSpPr>
        <p:spPr bwMode="auto">
          <a:xfrm>
            <a:off x="5819775" y="4364038"/>
            <a:ext cx="1509713" cy="230187"/>
          </a:xfrm>
          <a:prstGeom prst="rect">
            <a:avLst/>
          </a:prstGeom>
          <a:solidFill>
            <a:srgbClr val="C61E5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2167" tIns="61083" rIns="122167" bIns="61083" anchor="ctr"/>
          <a:lstStyle/>
          <a:p>
            <a:pPr algn="ctr" defTabSz="957263" latinLnBrk="1">
              <a:spcBef>
                <a:spcPct val="50000"/>
              </a:spcBef>
              <a:buFontTx/>
              <a:buChar char="•"/>
            </a:pPr>
            <a:r>
              <a:rPr lang="ru-RU" altLang="ko-KR">
                <a:solidFill>
                  <a:schemeClr val="bg1"/>
                </a:solidFill>
              </a:rPr>
              <a:t>Персональный ТВ</a:t>
            </a:r>
            <a:endParaRPr lang="en-US" altLang="ko-KR">
              <a:solidFill>
                <a:schemeClr val="bg1"/>
              </a:solidFill>
            </a:endParaRPr>
          </a:p>
        </p:txBody>
      </p:sp>
      <p:sp>
        <p:nvSpPr>
          <p:cNvPr id="190570" name="Oval 281"/>
          <p:cNvSpPr>
            <a:spLocks noChangeArrowheads="1"/>
          </p:cNvSpPr>
          <p:nvPr/>
        </p:nvSpPr>
        <p:spPr bwMode="auto">
          <a:xfrm>
            <a:off x="273050" y="3363913"/>
            <a:ext cx="849313" cy="230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2167" tIns="61083" rIns="122167" bIns="61083" anchor="ctr"/>
          <a:lstStyle/>
          <a:p>
            <a:pPr algn="ctr" defTabSz="957263" latinLnBrk="1">
              <a:spcBef>
                <a:spcPct val="50000"/>
              </a:spcBef>
            </a:pPr>
            <a:r>
              <a:rPr lang="en-US" altLang="ko-KR" sz="1300"/>
              <a:t>MTV</a:t>
            </a:r>
          </a:p>
        </p:txBody>
      </p:sp>
      <p:sp>
        <p:nvSpPr>
          <p:cNvPr id="190571" name="Oval 281"/>
          <p:cNvSpPr>
            <a:spLocks noChangeArrowheads="1"/>
          </p:cNvSpPr>
          <p:nvPr/>
        </p:nvSpPr>
        <p:spPr bwMode="auto">
          <a:xfrm>
            <a:off x="273050" y="1325563"/>
            <a:ext cx="849313" cy="230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2167" tIns="61083" rIns="122167" bIns="61083" anchor="ctr"/>
          <a:lstStyle/>
          <a:p>
            <a:pPr algn="ctr" defTabSz="957263" latinLnBrk="1">
              <a:spcBef>
                <a:spcPct val="50000"/>
              </a:spcBef>
            </a:pPr>
            <a:r>
              <a:rPr lang="ru-RU" altLang="ko-KR" sz="1300"/>
              <a:t>Монитор</a:t>
            </a:r>
            <a:endParaRPr lang="en-US" altLang="ko-KR" sz="1300"/>
          </a:p>
        </p:txBody>
      </p:sp>
      <p:sp>
        <p:nvSpPr>
          <p:cNvPr id="190572" name="Oval 281"/>
          <p:cNvSpPr>
            <a:spLocks noChangeArrowheads="1"/>
          </p:cNvSpPr>
          <p:nvPr/>
        </p:nvSpPr>
        <p:spPr bwMode="auto">
          <a:xfrm>
            <a:off x="273050" y="1779588"/>
            <a:ext cx="849313" cy="230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2167" tIns="61083" rIns="122167" bIns="61083" anchor="ctr"/>
          <a:lstStyle/>
          <a:p>
            <a:pPr algn="ctr" defTabSz="957263" latinLnBrk="1">
              <a:spcBef>
                <a:spcPct val="50000"/>
              </a:spcBef>
            </a:pPr>
            <a:r>
              <a:rPr lang="en-US" altLang="ko-KR" sz="1300"/>
              <a:t>B2B</a:t>
            </a:r>
          </a:p>
        </p:txBody>
      </p:sp>
      <p:sp>
        <p:nvSpPr>
          <p:cNvPr id="190573" name="Oval 281"/>
          <p:cNvSpPr>
            <a:spLocks noChangeArrowheads="1"/>
          </p:cNvSpPr>
          <p:nvPr/>
        </p:nvSpPr>
        <p:spPr bwMode="auto">
          <a:xfrm>
            <a:off x="273050" y="2284413"/>
            <a:ext cx="849313" cy="230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2167" tIns="61083" rIns="122167" bIns="61083" anchor="ctr"/>
          <a:lstStyle/>
          <a:p>
            <a:pPr algn="ctr" defTabSz="957263" latinLnBrk="1">
              <a:spcBef>
                <a:spcPct val="50000"/>
              </a:spcBef>
            </a:pPr>
            <a:r>
              <a:rPr lang="en-US" altLang="ko-KR" sz="1300"/>
              <a:t>21:9</a:t>
            </a:r>
          </a:p>
        </p:txBody>
      </p:sp>
      <p:graphicFrame>
        <p:nvGraphicFramePr>
          <p:cNvPr id="188" name="Group 280"/>
          <p:cNvGraphicFramePr>
            <a:graphicFrameLocks noGrp="1"/>
          </p:cNvGraphicFramePr>
          <p:nvPr/>
        </p:nvGraphicFramePr>
        <p:xfrm>
          <a:off x="273050" y="4930775"/>
          <a:ext cx="1656184" cy="1349986"/>
        </p:xfrm>
        <a:graphic>
          <a:graphicData uri="http://schemas.openxmlformats.org/drawingml/2006/table">
            <a:tbl>
              <a:tblPr/>
              <a:tblGrid>
                <a:gridCol w="720080"/>
                <a:gridCol w="936104"/>
              </a:tblGrid>
              <a:tr h="356946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Инициалы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Тип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42802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P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IPS</a:t>
                      </a:r>
                      <a:r>
                        <a:rPr kumimoji="1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 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719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Персональный ТВ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719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B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B2B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4B50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719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С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cs typeface="+mn-cs"/>
                        </a:rPr>
                        <a:t>Curved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90594" name="그룹 205"/>
          <p:cNvGrpSpPr>
            <a:grpSpLocks/>
          </p:cNvGrpSpPr>
          <p:nvPr/>
        </p:nvGrpSpPr>
        <p:grpSpPr bwMode="auto">
          <a:xfrm>
            <a:off x="1520825" y="1260475"/>
            <a:ext cx="6708775" cy="1319213"/>
            <a:chOff x="1403648" y="1103090"/>
            <a:chExt cx="4894262" cy="1318120"/>
          </a:xfrm>
        </p:grpSpPr>
        <p:sp>
          <p:nvSpPr>
            <p:cNvPr id="190643" name="Rectangle 24"/>
            <p:cNvSpPr>
              <a:spLocks noChangeArrowheads="1"/>
            </p:cNvSpPr>
            <p:nvPr/>
          </p:nvSpPr>
          <p:spPr bwMode="auto">
            <a:xfrm>
              <a:off x="1907704" y="1556792"/>
              <a:ext cx="460372" cy="36036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en-US" altLang="ko-KR"/>
                <a:t>B</a:t>
              </a:r>
              <a:endParaRPr lang="ko-KR" altLang="ko-KR"/>
            </a:p>
          </p:txBody>
        </p:sp>
        <p:sp>
          <p:nvSpPr>
            <p:cNvPr id="190644" name="Rectangle 26"/>
            <p:cNvSpPr>
              <a:spLocks noChangeArrowheads="1"/>
            </p:cNvSpPr>
            <p:nvPr/>
          </p:nvSpPr>
          <p:spPr bwMode="auto">
            <a:xfrm>
              <a:off x="2527452" y="1556792"/>
              <a:ext cx="460372" cy="36036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en-US" altLang="ko-KR"/>
                <a:t>2</a:t>
              </a:r>
              <a:endParaRPr lang="ko-KR" altLang="ko-KR"/>
            </a:p>
          </p:txBody>
        </p:sp>
        <p:sp>
          <p:nvSpPr>
            <p:cNvPr id="190645" name="Rectangle 26"/>
            <p:cNvSpPr>
              <a:spLocks noChangeArrowheads="1"/>
            </p:cNvSpPr>
            <p:nvPr/>
          </p:nvSpPr>
          <p:spPr bwMode="auto">
            <a:xfrm>
              <a:off x="4087678" y="1556792"/>
              <a:ext cx="460372" cy="36036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en-US" altLang="ko-KR"/>
                <a:t>Y</a:t>
              </a:r>
              <a:endParaRPr lang="ko-KR" altLang="ko-KR"/>
            </a:p>
          </p:txBody>
        </p:sp>
        <p:sp>
          <p:nvSpPr>
            <p:cNvPr id="190646" name="Rectangle 24"/>
            <p:cNvSpPr>
              <a:spLocks noChangeArrowheads="1"/>
            </p:cNvSpPr>
            <p:nvPr/>
          </p:nvSpPr>
          <p:spPr bwMode="auto">
            <a:xfrm>
              <a:off x="1907704" y="2060848"/>
              <a:ext cx="460372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ru-RU" altLang="ko-KR"/>
                <a:t>С</a:t>
              </a:r>
              <a:endParaRPr lang="ko-KR" altLang="ko-KR"/>
            </a:p>
          </p:txBody>
        </p:sp>
        <p:sp>
          <p:nvSpPr>
            <p:cNvPr id="190647" name="Rectangle 26"/>
            <p:cNvSpPr>
              <a:spLocks noChangeArrowheads="1"/>
            </p:cNvSpPr>
            <p:nvPr/>
          </p:nvSpPr>
          <p:spPr bwMode="auto">
            <a:xfrm>
              <a:off x="2527452" y="2060848"/>
              <a:ext cx="460372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ru-RU" altLang="ko-KR"/>
                <a:t>9</a:t>
              </a:r>
              <a:endParaRPr lang="ko-KR" altLang="ko-KR"/>
            </a:p>
          </p:txBody>
        </p:sp>
        <p:sp>
          <p:nvSpPr>
            <p:cNvPr id="190648" name="Rectangle 26"/>
            <p:cNvSpPr>
              <a:spLocks noChangeArrowheads="1"/>
            </p:cNvSpPr>
            <p:nvPr/>
          </p:nvSpPr>
          <p:spPr bwMode="auto">
            <a:xfrm>
              <a:off x="3535564" y="2060848"/>
              <a:ext cx="460372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en-US" altLang="ko-KR"/>
                <a:t>N</a:t>
              </a:r>
              <a:endParaRPr lang="ko-KR" altLang="ko-KR"/>
            </a:p>
          </p:txBody>
        </p:sp>
        <p:sp>
          <p:nvSpPr>
            <p:cNvPr id="190649" name="Rectangle 24"/>
            <p:cNvSpPr>
              <a:spLocks noChangeArrowheads="1"/>
            </p:cNvSpPr>
            <p:nvPr/>
          </p:nvSpPr>
          <p:spPr bwMode="auto">
            <a:xfrm>
              <a:off x="1907704" y="1103090"/>
              <a:ext cx="460372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en-US" altLang="ko-KR"/>
                <a:t>P</a:t>
              </a:r>
              <a:endParaRPr lang="ko-KR" altLang="ko-KR"/>
            </a:p>
          </p:txBody>
        </p:sp>
        <p:sp>
          <p:nvSpPr>
            <p:cNvPr id="190650" name="Rectangle 25"/>
            <p:cNvSpPr>
              <a:spLocks noChangeArrowheads="1"/>
            </p:cNvSpPr>
            <p:nvPr/>
          </p:nvSpPr>
          <p:spPr bwMode="auto">
            <a:xfrm>
              <a:off x="2527452" y="1103090"/>
              <a:ext cx="460372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en-US" altLang="ko-KR"/>
                <a:t>6</a:t>
              </a:r>
              <a:endParaRPr lang="ko-KR" altLang="ko-KR"/>
            </a:p>
          </p:txBody>
        </p:sp>
        <p:sp>
          <p:nvSpPr>
            <p:cNvPr id="190651" name="Rectangle 27"/>
            <p:cNvSpPr>
              <a:spLocks noChangeArrowheads="1"/>
            </p:cNvSpPr>
            <p:nvPr/>
          </p:nvSpPr>
          <p:spPr bwMode="auto">
            <a:xfrm>
              <a:off x="3535564" y="1103090"/>
              <a:ext cx="460372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en-US" altLang="ko-KR"/>
                <a:t>H</a:t>
              </a:r>
              <a:endParaRPr lang="ko-KR" altLang="ko-KR"/>
            </a:p>
          </p:txBody>
        </p:sp>
        <p:sp>
          <p:nvSpPr>
            <p:cNvPr id="190652" name="Rectangle 29"/>
            <p:cNvSpPr>
              <a:spLocks noChangeArrowheads="1"/>
            </p:cNvSpPr>
            <p:nvPr/>
          </p:nvSpPr>
          <p:spPr bwMode="auto">
            <a:xfrm>
              <a:off x="5333482" y="1556792"/>
              <a:ext cx="460372" cy="36036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en-US" altLang="ko-KR"/>
                <a:t>B</a:t>
              </a:r>
              <a:endParaRPr lang="ko-KR" altLang="ko-KR"/>
            </a:p>
          </p:txBody>
        </p:sp>
        <p:sp>
          <p:nvSpPr>
            <p:cNvPr id="147" name="Rectangle 29"/>
            <p:cNvSpPr>
              <a:spLocks noChangeArrowheads="1"/>
            </p:cNvSpPr>
            <p:nvPr/>
          </p:nvSpPr>
          <p:spPr bwMode="auto">
            <a:xfrm>
              <a:off x="5836974" y="1556739"/>
              <a:ext cx="460936" cy="360064"/>
            </a:xfrm>
            <a:prstGeom prst="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prstDash val="sysDot"/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ko-KR" dirty="0">
                <a:latin typeface="Arial" pitchFamily="34" charset="0"/>
                <a:ea typeface="돋움" pitchFamily="50" charset="-127"/>
                <a:cs typeface="Arial" pitchFamily="34" charset="0"/>
              </a:endParaRPr>
            </a:p>
          </p:txBody>
        </p:sp>
        <p:sp>
          <p:nvSpPr>
            <p:cNvPr id="149" name="Rectangle 28"/>
            <p:cNvSpPr>
              <a:spLocks noChangeArrowheads="1"/>
            </p:cNvSpPr>
            <p:nvPr/>
          </p:nvSpPr>
          <p:spPr bwMode="auto">
            <a:xfrm>
              <a:off x="4068508" y="2061146"/>
              <a:ext cx="459778" cy="360064"/>
            </a:xfrm>
            <a:prstGeom prst="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prstDash val="sysDot"/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ko-KR" dirty="0">
                <a:latin typeface="Arial" pitchFamily="34" charset="0"/>
                <a:ea typeface="돋움" pitchFamily="50" charset="-127"/>
                <a:cs typeface="Arial" pitchFamily="34" charset="0"/>
              </a:endParaRPr>
            </a:p>
          </p:txBody>
        </p:sp>
        <p:sp>
          <p:nvSpPr>
            <p:cNvPr id="190655" name="Rectangle 29"/>
            <p:cNvSpPr>
              <a:spLocks noChangeArrowheads="1"/>
            </p:cNvSpPr>
            <p:nvPr/>
          </p:nvSpPr>
          <p:spPr bwMode="auto">
            <a:xfrm>
              <a:off x="4687692" y="1556794"/>
              <a:ext cx="460372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en-US" altLang="ko-KR"/>
                <a:t>-</a:t>
              </a:r>
              <a:endParaRPr lang="ko-KR" altLang="ko-KR"/>
            </a:p>
          </p:txBody>
        </p:sp>
        <p:sp>
          <p:nvSpPr>
            <p:cNvPr id="190656" name="Rectangle 29"/>
            <p:cNvSpPr>
              <a:spLocks noChangeArrowheads="1"/>
            </p:cNvSpPr>
            <p:nvPr/>
          </p:nvSpPr>
          <p:spPr bwMode="auto">
            <a:xfrm>
              <a:off x="5333482" y="2060848"/>
              <a:ext cx="460372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en-US" altLang="ko-KR"/>
                <a:t>P</a:t>
              </a:r>
              <a:endParaRPr lang="ko-KR" altLang="ko-KR"/>
            </a:p>
          </p:txBody>
        </p:sp>
        <p:sp>
          <p:nvSpPr>
            <p:cNvPr id="152" name="Rectangle 29"/>
            <p:cNvSpPr>
              <a:spLocks noChangeArrowheads="1"/>
            </p:cNvSpPr>
            <p:nvPr/>
          </p:nvSpPr>
          <p:spPr bwMode="auto">
            <a:xfrm>
              <a:off x="5836974" y="2061146"/>
              <a:ext cx="460936" cy="360064"/>
            </a:xfrm>
            <a:prstGeom prst="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prstDash val="sysDot"/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ko-KR" dirty="0">
                <a:latin typeface="Arial" pitchFamily="34" charset="0"/>
                <a:ea typeface="돋움" pitchFamily="50" charset="-127"/>
                <a:cs typeface="Arial" pitchFamily="34" charset="0"/>
              </a:endParaRPr>
            </a:p>
          </p:txBody>
        </p:sp>
        <p:sp>
          <p:nvSpPr>
            <p:cNvPr id="190658" name="Rectangle 28"/>
            <p:cNvSpPr>
              <a:spLocks noChangeArrowheads="1"/>
            </p:cNvSpPr>
            <p:nvPr/>
          </p:nvSpPr>
          <p:spPr bwMode="auto">
            <a:xfrm>
              <a:off x="4067944" y="1103090"/>
              <a:ext cx="460372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en-US" altLang="ko-KR"/>
                <a:t>Q</a:t>
              </a:r>
              <a:endParaRPr lang="ko-KR" altLang="ko-KR"/>
            </a:p>
          </p:txBody>
        </p:sp>
        <p:sp>
          <p:nvSpPr>
            <p:cNvPr id="190659" name="Rectangle 29"/>
            <p:cNvSpPr>
              <a:spLocks noChangeArrowheads="1"/>
            </p:cNvSpPr>
            <p:nvPr/>
          </p:nvSpPr>
          <p:spPr bwMode="auto">
            <a:xfrm>
              <a:off x="5333481" y="1103090"/>
              <a:ext cx="460372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en-US" altLang="ko-KR"/>
                <a:t>P</a:t>
              </a:r>
              <a:endParaRPr lang="ko-KR" altLang="ko-KR"/>
            </a:p>
          </p:txBody>
        </p:sp>
        <p:sp>
          <p:nvSpPr>
            <p:cNvPr id="165" name="Rectangle 29"/>
            <p:cNvSpPr>
              <a:spLocks noChangeArrowheads="1"/>
            </p:cNvSpPr>
            <p:nvPr/>
          </p:nvSpPr>
          <p:spPr bwMode="auto">
            <a:xfrm>
              <a:off x="5836974" y="1103090"/>
              <a:ext cx="460936" cy="360064"/>
            </a:xfrm>
            <a:prstGeom prst="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prstDash val="sysDot"/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ko-KR" dirty="0">
                <a:latin typeface="Arial" pitchFamily="34" charset="0"/>
                <a:ea typeface="돋움" pitchFamily="50" charset="-127"/>
                <a:cs typeface="Arial" pitchFamily="34" charset="0"/>
              </a:endParaRPr>
            </a:p>
          </p:txBody>
        </p:sp>
        <p:sp>
          <p:nvSpPr>
            <p:cNvPr id="190661" name="Rectangle 29"/>
            <p:cNvSpPr>
              <a:spLocks noChangeArrowheads="1"/>
            </p:cNvSpPr>
            <p:nvPr/>
          </p:nvSpPr>
          <p:spPr bwMode="auto">
            <a:xfrm>
              <a:off x="4687692" y="1103090"/>
              <a:ext cx="460372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en-US" altLang="ko-KR"/>
                <a:t>-</a:t>
              </a:r>
              <a:endParaRPr lang="ko-KR" altLang="ko-KR"/>
            </a:p>
          </p:txBody>
        </p:sp>
        <p:sp>
          <p:nvSpPr>
            <p:cNvPr id="190662" name="Rectangle 26"/>
            <p:cNvSpPr>
              <a:spLocks noChangeArrowheads="1"/>
            </p:cNvSpPr>
            <p:nvPr/>
          </p:nvSpPr>
          <p:spPr bwMode="auto">
            <a:xfrm>
              <a:off x="3031508" y="2060848"/>
              <a:ext cx="460372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ru-RU" altLang="ko-KR"/>
                <a:t>7</a:t>
              </a:r>
              <a:endParaRPr lang="ko-KR" altLang="ko-KR"/>
            </a:p>
          </p:txBody>
        </p:sp>
        <p:sp>
          <p:nvSpPr>
            <p:cNvPr id="190663" name="Rectangle 26"/>
            <p:cNvSpPr>
              <a:spLocks noChangeArrowheads="1"/>
            </p:cNvSpPr>
            <p:nvPr/>
          </p:nvSpPr>
          <p:spPr bwMode="auto">
            <a:xfrm>
              <a:off x="3031508" y="1556792"/>
              <a:ext cx="460372" cy="36036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ru-RU" altLang="ko-KR"/>
                <a:t>7</a:t>
              </a:r>
              <a:endParaRPr lang="ko-KR" altLang="ko-KR"/>
            </a:p>
          </p:txBody>
        </p:sp>
        <p:sp>
          <p:nvSpPr>
            <p:cNvPr id="190664" name="Rectangle 25"/>
            <p:cNvSpPr>
              <a:spLocks noChangeArrowheads="1"/>
            </p:cNvSpPr>
            <p:nvPr/>
          </p:nvSpPr>
          <p:spPr bwMode="auto">
            <a:xfrm>
              <a:off x="3031508" y="1103090"/>
              <a:ext cx="460372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ru-RU" altLang="ko-KR"/>
                <a:t>7</a:t>
              </a:r>
              <a:endParaRPr lang="ko-KR" altLang="ko-KR"/>
            </a:p>
          </p:txBody>
        </p:sp>
        <p:sp>
          <p:nvSpPr>
            <p:cNvPr id="190665" name="Rectangle 26"/>
            <p:cNvSpPr>
              <a:spLocks noChangeArrowheads="1"/>
            </p:cNvSpPr>
            <p:nvPr/>
          </p:nvSpPr>
          <p:spPr bwMode="auto">
            <a:xfrm>
              <a:off x="3535564" y="1556792"/>
              <a:ext cx="460372" cy="36036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en-US" altLang="ko-KR"/>
                <a:t>P</a:t>
              </a:r>
              <a:endParaRPr lang="ko-KR" altLang="ko-KR"/>
            </a:p>
          </p:txBody>
        </p:sp>
        <p:sp>
          <p:nvSpPr>
            <p:cNvPr id="190666" name="Rectangle 29"/>
            <p:cNvSpPr>
              <a:spLocks noChangeArrowheads="1"/>
            </p:cNvSpPr>
            <p:nvPr/>
          </p:nvSpPr>
          <p:spPr bwMode="auto">
            <a:xfrm>
              <a:off x="4687692" y="2060848"/>
              <a:ext cx="460372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en-US" altLang="ko-KR"/>
                <a:t>-</a:t>
              </a:r>
              <a:endParaRPr lang="ko-KR" altLang="ko-KR"/>
            </a:p>
          </p:txBody>
        </p:sp>
        <p:sp>
          <p:nvSpPr>
            <p:cNvPr id="190667" name="Rectangle 24"/>
            <p:cNvSpPr>
              <a:spLocks noChangeArrowheads="1"/>
            </p:cNvSpPr>
            <p:nvPr/>
          </p:nvSpPr>
          <p:spPr bwMode="auto">
            <a:xfrm>
              <a:off x="1403648" y="1556792"/>
              <a:ext cx="460372" cy="36036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en-US" altLang="ko-KR"/>
                <a:t>M</a:t>
              </a:r>
              <a:endParaRPr lang="ko-KR" altLang="ko-KR"/>
            </a:p>
          </p:txBody>
        </p:sp>
        <p:sp>
          <p:nvSpPr>
            <p:cNvPr id="190668" name="Rectangle 24"/>
            <p:cNvSpPr>
              <a:spLocks noChangeArrowheads="1"/>
            </p:cNvSpPr>
            <p:nvPr/>
          </p:nvSpPr>
          <p:spPr bwMode="auto">
            <a:xfrm>
              <a:off x="1403648" y="2060848"/>
              <a:ext cx="460372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en-US" altLang="ko-KR"/>
                <a:t>U</a:t>
              </a:r>
              <a:endParaRPr lang="ko-KR" altLang="ko-KR"/>
            </a:p>
          </p:txBody>
        </p:sp>
        <p:sp>
          <p:nvSpPr>
            <p:cNvPr id="190669" name="Rectangle 24"/>
            <p:cNvSpPr>
              <a:spLocks noChangeArrowheads="1"/>
            </p:cNvSpPr>
            <p:nvPr/>
          </p:nvSpPr>
          <p:spPr bwMode="auto">
            <a:xfrm>
              <a:off x="1403648" y="1103090"/>
              <a:ext cx="460372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en-US" altLang="ko-KR"/>
                <a:t>M</a:t>
              </a:r>
              <a:endParaRPr lang="ko-KR" altLang="ko-KR"/>
            </a:p>
          </p:txBody>
        </p:sp>
      </p:grpSp>
      <p:sp>
        <p:nvSpPr>
          <p:cNvPr id="190595" name="Text Box 100"/>
          <p:cNvSpPr txBox="1">
            <a:spLocks noChangeArrowheads="1"/>
          </p:cNvSpPr>
          <p:nvPr/>
        </p:nvSpPr>
        <p:spPr bwMode="auto">
          <a:xfrm>
            <a:off x="1549400" y="2994025"/>
            <a:ext cx="441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ru-RU" altLang="ko-KR" sz="1000"/>
              <a:t>Продукт</a:t>
            </a:r>
            <a:r>
              <a:rPr lang="en-US" altLang="ko-KR" sz="1000"/>
              <a:t>t</a:t>
            </a:r>
            <a:endParaRPr lang="ko-KR" altLang="ko-KR"/>
          </a:p>
        </p:txBody>
      </p:sp>
      <p:sp>
        <p:nvSpPr>
          <p:cNvPr id="190596" name="Oval 4"/>
          <p:cNvSpPr>
            <a:spLocks noChangeArrowheads="1"/>
          </p:cNvSpPr>
          <p:nvPr/>
        </p:nvSpPr>
        <p:spPr bwMode="auto">
          <a:xfrm>
            <a:off x="1673225" y="2867025"/>
            <a:ext cx="193675" cy="1793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6000" tIns="36000" rIns="36000" bIns="3600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/>
              <a:t>3</a:t>
            </a:r>
            <a:endParaRPr lang="ko-KR" altLang="ko-KR"/>
          </a:p>
        </p:txBody>
      </p:sp>
      <p:sp>
        <p:nvSpPr>
          <p:cNvPr id="190597" name="Oval 9"/>
          <p:cNvSpPr>
            <a:spLocks noChangeArrowheads="1"/>
          </p:cNvSpPr>
          <p:nvPr/>
        </p:nvSpPr>
        <p:spPr bwMode="auto">
          <a:xfrm>
            <a:off x="5381625" y="2867025"/>
            <a:ext cx="195263" cy="1793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6000" tIns="36000" rIns="36000" bIns="3600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/>
              <a:t>8</a:t>
            </a:r>
            <a:endParaRPr lang="ko-KR" altLang="ko-KR"/>
          </a:p>
        </p:txBody>
      </p:sp>
      <p:sp>
        <p:nvSpPr>
          <p:cNvPr id="190598" name="Text Box 100"/>
          <p:cNvSpPr txBox="1">
            <a:spLocks noChangeArrowheads="1"/>
          </p:cNvSpPr>
          <p:nvPr/>
        </p:nvSpPr>
        <p:spPr bwMode="auto">
          <a:xfrm>
            <a:off x="2216150" y="976313"/>
            <a:ext cx="649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ru-RU" altLang="ko-KR" sz="1000"/>
              <a:t>Особенности</a:t>
            </a:r>
            <a:endParaRPr lang="ko-KR" altLang="ko-KR"/>
          </a:p>
        </p:txBody>
      </p:sp>
      <p:sp>
        <p:nvSpPr>
          <p:cNvPr id="190599" name="Text Box 100"/>
          <p:cNvSpPr txBox="1">
            <a:spLocks noChangeArrowheads="1"/>
          </p:cNvSpPr>
          <p:nvPr/>
        </p:nvSpPr>
        <p:spPr bwMode="auto">
          <a:xfrm>
            <a:off x="3159125" y="976313"/>
            <a:ext cx="439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uk-UA" altLang="ko-KR" sz="1000"/>
              <a:t>Класс</a:t>
            </a:r>
            <a:endParaRPr lang="ko-KR" altLang="ko-KR"/>
          </a:p>
        </p:txBody>
      </p:sp>
      <p:sp>
        <p:nvSpPr>
          <p:cNvPr id="190600" name="Text Box 109"/>
          <p:cNvSpPr txBox="1">
            <a:spLocks noChangeArrowheads="1"/>
          </p:cNvSpPr>
          <p:nvPr/>
        </p:nvSpPr>
        <p:spPr bwMode="auto">
          <a:xfrm>
            <a:off x="3859213" y="976313"/>
            <a:ext cx="4397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uk-UA" altLang="ko-KR" sz="1000"/>
              <a:t>Год</a:t>
            </a:r>
            <a:endParaRPr lang="ko-KR" altLang="ko-KR"/>
          </a:p>
        </p:txBody>
      </p:sp>
      <p:sp>
        <p:nvSpPr>
          <p:cNvPr id="190601" name="Text Box 111"/>
          <p:cNvSpPr txBox="1">
            <a:spLocks noChangeArrowheads="1"/>
          </p:cNvSpPr>
          <p:nvPr/>
        </p:nvSpPr>
        <p:spPr bwMode="auto">
          <a:xfrm>
            <a:off x="4533900" y="976313"/>
            <a:ext cx="439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uk-UA" altLang="ko-KR" sz="1000"/>
              <a:t>Опция </a:t>
            </a:r>
            <a:r>
              <a:rPr lang="en-US" altLang="ko-KR" sz="1000"/>
              <a:t>1</a:t>
            </a:r>
            <a:endParaRPr lang="ko-KR" altLang="ko-KR"/>
          </a:p>
        </p:txBody>
      </p:sp>
      <p:sp>
        <p:nvSpPr>
          <p:cNvPr id="190602" name="Oval 4"/>
          <p:cNvSpPr>
            <a:spLocks noChangeArrowheads="1"/>
          </p:cNvSpPr>
          <p:nvPr/>
        </p:nvSpPr>
        <p:spPr bwMode="auto">
          <a:xfrm>
            <a:off x="2374900" y="762000"/>
            <a:ext cx="195263" cy="1793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6000" tIns="36000" rIns="36000" bIns="3600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/>
              <a:t>4</a:t>
            </a:r>
            <a:endParaRPr lang="ko-KR" altLang="ko-KR"/>
          </a:p>
        </p:txBody>
      </p:sp>
      <p:sp>
        <p:nvSpPr>
          <p:cNvPr id="190603" name="Oval 6"/>
          <p:cNvSpPr>
            <a:spLocks noChangeArrowheads="1"/>
          </p:cNvSpPr>
          <p:nvPr/>
        </p:nvSpPr>
        <p:spPr bwMode="auto">
          <a:xfrm>
            <a:off x="3355975" y="762000"/>
            <a:ext cx="195263" cy="1793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6000" tIns="36000" rIns="36000" bIns="3600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/>
              <a:t>5</a:t>
            </a:r>
            <a:endParaRPr lang="ko-KR" altLang="ko-KR"/>
          </a:p>
        </p:txBody>
      </p:sp>
      <p:sp>
        <p:nvSpPr>
          <p:cNvPr id="190604" name="Oval 7"/>
          <p:cNvSpPr>
            <a:spLocks noChangeArrowheads="1"/>
          </p:cNvSpPr>
          <p:nvPr/>
        </p:nvSpPr>
        <p:spPr bwMode="auto">
          <a:xfrm>
            <a:off x="3900488" y="762000"/>
            <a:ext cx="193675" cy="1793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6000" tIns="36000" rIns="36000" bIns="3600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/>
              <a:t>6</a:t>
            </a:r>
            <a:endParaRPr lang="ko-KR" altLang="ko-KR"/>
          </a:p>
        </p:txBody>
      </p:sp>
      <p:sp>
        <p:nvSpPr>
          <p:cNvPr id="190605" name="Oval 8"/>
          <p:cNvSpPr>
            <a:spLocks noChangeArrowheads="1"/>
          </p:cNvSpPr>
          <p:nvPr/>
        </p:nvSpPr>
        <p:spPr bwMode="auto">
          <a:xfrm>
            <a:off x="4605338" y="762000"/>
            <a:ext cx="193675" cy="1793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6000" tIns="36000" rIns="36000" bIns="3600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/>
              <a:t>7</a:t>
            </a:r>
            <a:endParaRPr lang="ko-KR" altLang="ko-KR"/>
          </a:p>
        </p:txBody>
      </p:sp>
      <p:sp>
        <p:nvSpPr>
          <p:cNvPr id="190606" name="Oval 9"/>
          <p:cNvSpPr>
            <a:spLocks noChangeArrowheads="1"/>
          </p:cNvSpPr>
          <p:nvPr/>
        </p:nvSpPr>
        <p:spPr bwMode="auto">
          <a:xfrm>
            <a:off x="6240463" y="762000"/>
            <a:ext cx="195262" cy="1793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6000" tIns="36000" rIns="36000" bIns="3600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/>
              <a:t>9</a:t>
            </a:r>
            <a:endParaRPr lang="ko-KR" altLang="ko-KR"/>
          </a:p>
        </p:txBody>
      </p:sp>
      <p:sp>
        <p:nvSpPr>
          <p:cNvPr id="190607" name="Oval 10"/>
          <p:cNvSpPr>
            <a:spLocks noChangeArrowheads="1"/>
          </p:cNvSpPr>
          <p:nvPr/>
        </p:nvSpPr>
        <p:spPr bwMode="auto">
          <a:xfrm>
            <a:off x="7067550" y="762000"/>
            <a:ext cx="195263" cy="1793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6000" tIns="36000" rIns="36000" bIns="3600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/>
              <a:t>10</a:t>
            </a:r>
            <a:endParaRPr lang="ko-KR" altLang="ko-KR"/>
          </a:p>
        </p:txBody>
      </p:sp>
      <p:sp>
        <p:nvSpPr>
          <p:cNvPr id="190608" name="Oval 12"/>
          <p:cNvSpPr>
            <a:spLocks noChangeArrowheads="1"/>
          </p:cNvSpPr>
          <p:nvPr/>
        </p:nvSpPr>
        <p:spPr bwMode="auto">
          <a:xfrm>
            <a:off x="7773988" y="762000"/>
            <a:ext cx="195262" cy="1793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6000" tIns="36000" rIns="36000" bIns="3600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/>
              <a:t>11</a:t>
            </a:r>
            <a:endParaRPr lang="ko-KR" altLang="ko-KR"/>
          </a:p>
        </p:txBody>
      </p:sp>
      <p:sp>
        <p:nvSpPr>
          <p:cNvPr id="190609" name="Text Box 99"/>
          <p:cNvSpPr txBox="1">
            <a:spLocks noChangeArrowheads="1"/>
          </p:cNvSpPr>
          <p:nvPr/>
        </p:nvSpPr>
        <p:spPr bwMode="auto">
          <a:xfrm>
            <a:off x="5235575" y="976313"/>
            <a:ext cx="441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ru-RU" altLang="ko-KR" sz="1000"/>
              <a:t>Опция </a:t>
            </a:r>
            <a:r>
              <a:rPr lang="en-US" altLang="ko-KR" sz="1000"/>
              <a:t>2</a:t>
            </a:r>
            <a:endParaRPr lang="ko-KR" altLang="ko-KR"/>
          </a:p>
        </p:txBody>
      </p:sp>
      <p:sp>
        <p:nvSpPr>
          <p:cNvPr id="190610" name="Text Box 106"/>
          <p:cNvSpPr txBox="1">
            <a:spLocks noChangeArrowheads="1"/>
          </p:cNvSpPr>
          <p:nvPr/>
        </p:nvSpPr>
        <p:spPr bwMode="auto">
          <a:xfrm>
            <a:off x="6978650" y="976313"/>
            <a:ext cx="439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ru-RU" altLang="ko-KR" sz="1000"/>
              <a:t>Цвет</a:t>
            </a:r>
            <a:endParaRPr lang="ko-KR" altLang="ko-KR"/>
          </a:p>
        </p:txBody>
      </p:sp>
      <p:sp>
        <p:nvSpPr>
          <p:cNvPr id="190611" name="Text Box 108"/>
          <p:cNvSpPr txBox="1">
            <a:spLocks noChangeArrowheads="1"/>
          </p:cNvSpPr>
          <p:nvPr/>
        </p:nvSpPr>
        <p:spPr bwMode="auto">
          <a:xfrm>
            <a:off x="7683500" y="976313"/>
            <a:ext cx="439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ru-RU" altLang="ko-KR" sz="1000"/>
              <a:t>Шасси</a:t>
            </a:r>
            <a:endParaRPr lang="ko-KR" altLang="ko-KR"/>
          </a:p>
        </p:txBody>
      </p:sp>
      <p:sp>
        <p:nvSpPr>
          <p:cNvPr id="190612" name="Text Box 100"/>
          <p:cNvSpPr txBox="1">
            <a:spLocks noChangeArrowheads="1"/>
          </p:cNvSpPr>
          <p:nvPr/>
        </p:nvSpPr>
        <p:spPr bwMode="auto">
          <a:xfrm>
            <a:off x="1423988" y="976313"/>
            <a:ext cx="5667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ru-RU" altLang="ko-KR" sz="1000"/>
              <a:t>Категория</a:t>
            </a:r>
            <a:endParaRPr lang="ko-KR" altLang="ko-KR"/>
          </a:p>
        </p:txBody>
      </p:sp>
      <p:sp>
        <p:nvSpPr>
          <p:cNvPr id="190613" name="Oval 4"/>
          <p:cNvSpPr>
            <a:spLocks noChangeArrowheads="1"/>
          </p:cNvSpPr>
          <p:nvPr/>
        </p:nvSpPr>
        <p:spPr bwMode="auto">
          <a:xfrm>
            <a:off x="1673225" y="762000"/>
            <a:ext cx="193675" cy="1793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6000" tIns="36000" rIns="36000" bIns="3600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/>
              <a:t>3</a:t>
            </a:r>
            <a:endParaRPr lang="ko-KR" altLang="ko-KR"/>
          </a:p>
        </p:txBody>
      </p:sp>
      <p:sp>
        <p:nvSpPr>
          <p:cNvPr id="190614" name="Oval 9"/>
          <p:cNvSpPr>
            <a:spLocks noChangeArrowheads="1"/>
          </p:cNvSpPr>
          <p:nvPr/>
        </p:nvSpPr>
        <p:spPr bwMode="auto">
          <a:xfrm>
            <a:off x="5402263" y="762000"/>
            <a:ext cx="193675" cy="1793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6000" tIns="36000" rIns="36000" bIns="3600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/>
              <a:t>8</a:t>
            </a:r>
            <a:endParaRPr lang="ko-KR" altLang="ko-KR"/>
          </a:p>
        </p:txBody>
      </p:sp>
      <p:sp>
        <p:nvSpPr>
          <p:cNvPr id="190615" name="Text Box 108"/>
          <p:cNvSpPr txBox="1">
            <a:spLocks noChangeArrowheads="1"/>
          </p:cNvSpPr>
          <p:nvPr/>
        </p:nvSpPr>
        <p:spPr bwMode="auto">
          <a:xfrm>
            <a:off x="7059613" y="2994025"/>
            <a:ext cx="4397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ru-RU" altLang="ko-KR" sz="1000"/>
              <a:t>Регион</a:t>
            </a:r>
            <a:endParaRPr lang="ko-KR" altLang="ko-KR"/>
          </a:p>
        </p:txBody>
      </p:sp>
      <p:cxnSp>
        <p:nvCxnSpPr>
          <p:cNvPr id="176" name="직선 연결선 175"/>
          <p:cNvCxnSpPr/>
          <p:nvPr/>
        </p:nvCxnSpPr>
        <p:spPr>
          <a:xfrm>
            <a:off x="739775" y="2722563"/>
            <a:ext cx="8504238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617" name="Oval 281"/>
          <p:cNvSpPr>
            <a:spLocks noChangeArrowheads="1"/>
          </p:cNvSpPr>
          <p:nvPr/>
        </p:nvSpPr>
        <p:spPr bwMode="auto">
          <a:xfrm>
            <a:off x="273050" y="3795713"/>
            <a:ext cx="849313" cy="230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2167" tIns="61083" rIns="122167" bIns="61083" anchor="ctr"/>
          <a:lstStyle/>
          <a:p>
            <a:pPr algn="ctr" defTabSz="957263" latinLnBrk="1">
              <a:spcBef>
                <a:spcPct val="50000"/>
              </a:spcBef>
            </a:pPr>
            <a:r>
              <a:rPr lang="en-US" altLang="ko-KR" sz="1300"/>
              <a:t>21:9 MTV</a:t>
            </a:r>
          </a:p>
        </p:txBody>
      </p:sp>
      <p:grpSp>
        <p:nvGrpSpPr>
          <p:cNvPr id="190618" name="그룹 206"/>
          <p:cNvGrpSpPr>
            <a:grpSpLocks/>
          </p:cNvGrpSpPr>
          <p:nvPr/>
        </p:nvGrpSpPr>
        <p:grpSpPr bwMode="auto">
          <a:xfrm>
            <a:off x="1520825" y="3298825"/>
            <a:ext cx="6786563" cy="792163"/>
            <a:chOff x="1403648" y="3140642"/>
            <a:chExt cx="4896544" cy="792736"/>
          </a:xfrm>
        </p:grpSpPr>
        <p:sp>
          <p:nvSpPr>
            <p:cNvPr id="190625" name="Rectangle 24"/>
            <p:cNvSpPr>
              <a:spLocks noChangeArrowheads="1"/>
            </p:cNvSpPr>
            <p:nvPr/>
          </p:nvSpPr>
          <p:spPr bwMode="auto">
            <a:xfrm>
              <a:off x="1907704" y="3140642"/>
              <a:ext cx="460372" cy="36036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en-US" altLang="ko-KR"/>
                <a:t>T</a:t>
              </a:r>
              <a:endParaRPr lang="ko-KR" altLang="ko-KR"/>
            </a:p>
          </p:txBody>
        </p:sp>
        <p:sp>
          <p:nvSpPr>
            <p:cNvPr id="190626" name="Rectangle 26"/>
            <p:cNvSpPr>
              <a:spLocks noChangeArrowheads="1"/>
            </p:cNvSpPr>
            <p:nvPr/>
          </p:nvSpPr>
          <p:spPr bwMode="auto">
            <a:xfrm>
              <a:off x="2527452" y="3140642"/>
              <a:ext cx="460372" cy="36036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en-US" altLang="ko-KR"/>
                <a:t>7</a:t>
              </a:r>
              <a:endParaRPr lang="ko-KR" altLang="ko-KR"/>
            </a:p>
          </p:txBody>
        </p:sp>
        <p:sp>
          <p:nvSpPr>
            <p:cNvPr id="190627" name="Rectangle 26"/>
            <p:cNvSpPr>
              <a:spLocks noChangeArrowheads="1"/>
            </p:cNvSpPr>
            <p:nvPr/>
          </p:nvSpPr>
          <p:spPr bwMode="auto">
            <a:xfrm>
              <a:off x="3535564" y="3140642"/>
              <a:ext cx="460372" cy="36036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en-US" altLang="ko-KR"/>
                <a:t>D</a:t>
              </a:r>
              <a:endParaRPr lang="ko-KR" altLang="ko-KR"/>
            </a:p>
          </p:txBody>
        </p:sp>
        <p:sp>
          <p:nvSpPr>
            <p:cNvPr id="190628" name="Rectangle 29"/>
            <p:cNvSpPr>
              <a:spLocks noChangeArrowheads="1"/>
            </p:cNvSpPr>
            <p:nvPr/>
          </p:nvSpPr>
          <p:spPr bwMode="auto">
            <a:xfrm>
              <a:off x="4694733" y="3140642"/>
              <a:ext cx="460372" cy="36036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en-US" altLang="ko-KR"/>
                <a:t>P</a:t>
              </a:r>
              <a:endParaRPr lang="ko-KR" altLang="ko-KR"/>
            </a:p>
          </p:txBody>
        </p:sp>
        <p:sp>
          <p:nvSpPr>
            <p:cNvPr id="190629" name="Rectangle 29"/>
            <p:cNvSpPr>
              <a:spLocks noChangeArrowheads="1"/>
            </p:cNvSpPr>
            <p:nvPr/>
          </p:nvSpPr>
          <p:spPr bwMode="auto">
            <a:xfrm>
              <a:off x="5335764" y="3140642"/>
              <a:ext cx="460372" cy="36036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en-US" altLang="ko-KR"/>
                <a:t>Z</a:t>
              </a:r>
              <a:endParaRPr lang="ko-KR" altLang="ko-KR"/>
            </a:p>
          </p:txBody>
        </p:sp>
        <p:sp>
          <p:nvSpPr>
            <p:cNvPr id="190630" name="Rectangle 29"/>
            <p:cNvSpPr>
              <a:spLocks noChangeArrowheads="1"/>
            </p:cNvSpPr>
            <p:nvPr/>
          </p:nvSpPr>
          <p:spPr bwMode="auto">
            <a:xfrm>
              <a:off x="5839820" y="3140642"/>
              <a:ext cx="460372" cy="36036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en-US" altLang="ko-KR"/>
                <a:t>R</a:t>
              </a:r>
              <a:endParaRPr lang="ko-KR" altLang="ko-KR"/>
            </a:p>
          </p:txBody>
        </p:sp>
        <p:sp>
          <p:nvSpPr>
            <p:cNvPr id="190631" name="Rectangle 26"/>
            <p:cNvSpPr>
              <a:spLocks noChangeArrowheads="1"/>
            </p:cNvSpPr>
            <p:nvPr/>
          </p:nvSpPr>
          <p:spPr bwMode="auto">
            <a:xfrm>
              <a:off x="3031508" y="3140642"/>
              <a:ext cx="460372" cy="36036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uk-UA" altLang="ko-KR"/>
                <a:t>7</a:t>
              </a:r>
              <a:endParaRPr lang="ko-KR" altLang="ko-KR"/>
            </a:p>
          </p:txBody>
        </p:sp>
        <p:sp>
          <p:nvSpPr>
            <p:cNvPr id="190632" name="Rectangle 29"/>
            <p:cNvSpPr>
              <a:spLocks noChangeArrowheads="1"/>
            </p:cNvSpPr>
            <p:nvPr/>
          </p:nvSpPr>
          <p:spPr bwMode="auto">
            <a:xfrm>
              <a:off x="4067944" y="3140644"/>
              <a:ext cx="460372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en-US" altLang="ko-KR"/>
                <a:t>-</a:t>
              </a:r>
              <a:endParaRPr lang="ko-KR" altLang="ko-KR"/>
            </a:p>
          </p:txBody>
        </p:sp>
        <p:sp>
          <p:nvSpPr>
            <p:cNvPr id="190633" name="Rectangle 24"/>
            <p:cNvSpPr>
              <a:spLocks noChangeArrowheads="1"/>
            </p:cNvSpPr>
            <p:nvPr/>
          </p:nvSpPr>
          <p:spPr bwMode="auto">
            <a:xfrm>
              <a:off x="1403648" y="3140642"/>
              <a:ext cx="460372" cy="36036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en-US" altLang="ko-KR"/>
                <a:t>M</a:t>
              </a:r>
              <a:endParaRPr lang="ko-KR" altLang="ko-KR"/>
            </a:p>
          </p:txBody>
        </p:sp>
        <p:sp>
          <p:nvSpPr>
            <p:cNvPr id="190634" name="Rectangle 24"/>
            <p:cNvSpPr>
              <a:spLocks noChangeArrowheads="1"/>
            </p:cNvSpPr>
            <p:nvPr/>
          </p:nvSpPr>
          <p:spPr bwMode="auto">
            <a:xfrm>
              <a:off x="1907704" y="3573016"/>
              <a:ext cx="460372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en-US" altLang="ko-KR"/>
                <a:t>T</a:t>
              </a:r>
              <a:endParaRPr lang="ko-KR" altLang="ko-KR"/>
            </a:p>
          </p:txBody>
        </p:sp>
        <p:sp>
          <p:nvSpPr>
            <p:cNvPr id="190635" name="Rectangle 26"/>
            <p:cNvSpPr>
              <a:spLocks noChangeArrowheads="1"/>
            </p:cNvSpPr>
            <p:nvPr/>
          </p:nvSpPr>
          <p:spPr bwMode="auto">
            <a:xfrm>
              <a:off x="2527452" y="3573016"/>
              <a:ext cx="460372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en-US" altLang="ko-KR"/>
                <a:t>6</a:t>
              </a:r>
              <a:endParaRPr lang="ko-KR" altLang="ko-KR"/>
            </a:p>
          </p:txBody>
        </p:sp>
        <p:sp>
          <p:nvSpPr>
            <p:cNvPr id="190636" name="Rectangle 26"/>
            <p:cNvSpPr>
              <a:spLocks noChangeArrowheads="1"/>
            </p:cNvSpPr>
            <p:nvPr/>
          </p:nvSpPr>
          <p:spPr bwMode="auto">
            <a:xfrm>
              <a:off x="3535564" y="3573016"/>
              <a:ext cx="460372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en-US" altLang="ko-KR"/>
                <a:t>D</a:t>
              </a:r>
              <a:endParaRPr lang="ko-KR" altLang="ko-KR"/>
            </a:p>
          </p:txBody>
        </p:sp>
        <p:sp>
          <p:nvSpPr>
            <p:cNvPr id="190" name="Rectangle 28"/>
            <p:cNvSpPr>
              <a:spLocks noChangeArrowheads="1"/>
            </p:cNvSpPr>
            <p:nvPr/>
          </p:nvSpPr>
          <p:spPr bwMode="auto">
            <a:xfrm>
              <a:off x="4067826" y="3572754"/>
              <a:ext cx="460447" cy="360624"/>
            </a:xfrm>
            <a:prstGeom prst="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prstDash val="sysDot"/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ko-KR" dirty="0">
                <a:latin typeface="Arial" pitchFamily="34" charset="0"/>
                <a:ea typeface="돋움" pitchFamily="50" charset="-127"/>
                <a:cs typeface="Arial" pitchFamily="34" charset="0"/>
              </a:endParaRPr>
            </a:p>
          </p:txBody>
        </p:sp>
        <p:sp>
          <p:nvSpPr>
            <p:cNvPr id="190638" name="Rectangle 29"/>
            <p:cNvSpPr>
              <a:spLocks noChangeArrowheads="1"/>
            </p:cNvSpPr>
            <p:nvPr/>
          </p:nvSpPr>
          <p:spPr bwMode="auto">
            <a:xfrm>
              <a:off x="4687692" y="3573016"/>
              <a:ext cx="460372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en-US" altLang="ko-KR"/>
                <a:t>-</a:t>
              </a:r>
              <a:endParaRPr lang="ko-KR" altLang="ko-KR"/>
            </a:p>
          </p:txBody>
        </p:sp>
        <p:sp>
          <p:nvSpPr>
            <p:cNvPr id="190639" name="Rectangle 29"/>
            <p:cNvSpPr>
              <a:spLocks noChangeArrowheads="1"/>
            </p:cNvSpPr>
            <p:nvPr/>
          </p:nvSpPr>
          <p:spPr bwMode="auto">
            <a:xfrm>
              <a:off x="5333482" y="3573016"/>
              <a:ext cx="460372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en-US" altLang="ko-KR"/>
                <a:t>P</a:t>
              </a:r>
              <a:endParaRPr lang="ko-KR" altLang="ko-KR"/>
            </a:p>
          </p:txBody>
        </p:sp>
        <p:sp>
          <p:nvSpPr>
            <p:cNvPr id="203" name="Rectangle 29"/>
            <p:cNvSpPr>
              <a:spLocks noChangeArrowheads="1"/>
            </p:cNvSpPr>
            <p:nvPr/>
          </p:nvSpPr>
          <p:spPr bwMode="auto">
            <a:xfrm>
              <a:off x="5837454" y="3572754"/>
              <a:ext cx="460447" cy="360624"/>
            </a:xfrm>
            <a:prstGeom prst="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prstDash val="sysDot"/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  <a:defRPr/>
              </a:pPr>
              <a:endParaRPr lang="ko-KR" altLang="ko-KR" dirty="0">
                <a:latin typeface="Arial" pitchFamily="34" charset="0"/>
                <a:ea typeface="돋움" pitchFamily="50" charset="-127"/>
                <a:cs typeface="Arial" pitchFamily="34" charset="0"/>
              </a:endParaRPr>
            </a:p>
          </p:txBody>
        </p:sp>
        <p:sp>
          <p:nvSpPr>
            <p:cNvPr id="190641" name="Rectangle 26"/>
            <p:cNvSpPr>
              <a:spLocks noChangeArrowheads="1"/>
            </p:cNvSpPr>
            <p:nvPr/>
          </p:nvSpPr>
          <p:spPr bwMode="auto">
            <a:xfrm>
              <a:off x="3031508" y="3573016"/>
              <a:ext cx="460372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uk-UA" altLang="ko-KR"/>
                <a:t>7</a:t>
              </a:r>
              <a:endParaRPr lang="ko-KR" altLang="ko-KR"/>
            </a:p>
          </p:txBody>
        </p:sp>
        <p:sp>
          <p:nvSpPr>
            <p:cNvPr id="190642" name="Rectangle 24"/>
            <p:cNvSpPr>
              <a:spLocks noChangeArrowheads="1"/>
            </p:cNvSpPr>
            <p:nvPr/>
          </p:nvSpPr>
          <p:spPr bwMode="auto">
            <a:xfrm>
              <a:off x="1403648" y="3573016"/>
              <a:ext cx="460372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8416" tIns="34208" rIns="68416" bIns="34208" anchor="ctr"/>
            <a:lstStyle/>
            <a:p>
              <a:pPr algn="ctr" latinLnBrk="1">
                <a:spcBef>
                  <a:spcPct val="50000"/>
                </a:spcBef>
              </a:pPr>
              <a:r>
                <a:rPr lang="en-US" altLang="ko-KR"/>
                <a:t>U</a:t>
              </a:r>
              <a:endParaRPr lang="ko-KR" altLang="ko-KR"/>
            </a:p>
          </p:txBody>
        </p:sp>
      </p:grpSp>
      <p:sp>
        <p:nvSpPr>
          <p:cNvPr id="190619" name="Oval 209"/>
          <p:cNvSpPr>
            <a:spLocks noChangeArrowheads="1"/>
          </p:cNvSpPr>
          <p:nvPr/>
        </p:nvSpPr>
        <p:spPr bwMode="auto">
          <a:xfrm>
            <a:off x="7839075" y="4691063"/>
            <a:ext cx="811213" cy="1809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ru-RU" altLang="ko-KR" sz="1000"/>
              <a:t>Цвет</a:t>
            </a:r>
            <a:endParaRPr lang="ko-KR" altLang="ko-KR" sz="1000"/>
          </a:p>
        </p:txBody>
      </p:sp>
      <p:sp>
        <p:nvSpPr>
          <p:cNvPr id="190620" name="Oval 209"/>
          <p:cNvSpPr>
            <a:spLocks noChangeArrowheads="1"/>
          </p:cNvSpPr>
          <p:nvPr/>
        </p:nvSpPr>
        <p:spPr bwMode="auto">
          <a:xfrm>
            <a:off x="506413" y="4667250"/>
            <a:ext cx="917575" cy="2016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ru-RU" altLang="ko-KR" sz="1000"/>
              <a:t>Особенности</a:t>
            </a:r>
            <a:endParaRPr lang="ko-KR" altLang="ko-KR" sz="1000"/>
          </a:p>
        </p:txBody>
      </p:sp>
      <p:cxnSp>
        <p:nvCxnSpPr>
          <p:cNvPr id="210" name="직선 연결선 209"/>
          <p:cNvCxnSpPr/>
          <p:nvPr/>
        </p:nvCxnSpPr>
        <p:spPr>
          <a:xfrm>
            <a:off x="739775" y="4235450"/>
            <a:ext cx="8504238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622" name="Text Box 111"/>
          <p:cNvSpPr txBox="1">
            <a:spLocks noChangeArrowheads="1"/>
          </p:cNvSpPr>
          <p:nvPr/>
        </p:nvSpPr>
        <p:spPr bwMode="auto">
          <a:xfrm>
            <a:off x="4591050" y="2994025"/>
            <a:ext cx="439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ru-RU" altLang="ko-KR" sz="1000"/>
              <a:t>Опция </a:t>
            </a:r>
            <a:r>
              <a:rPr lang="en-US" altLang="ko-KR" sz="1000"/>
              <a:t>1</a:t>
            </a:r>
            <a:endParaRPr lang="ko-KR" altLang="ko-KR"/>
          </a:p>
        </p:txBody>
      </p:sp>
      <p:sp>
        <p:nvSpPr>
          <p:cNvPr id="115" name="Text Box 2"/>
          <p:cNvSpPr txBox="1">
            <a:spLocks noChangeArrowheads="1"/>
          </p:cNvSpPr>
          <p:nvPr/>
        </p:nvSpPr>
        <p:spPr bwMode="auto">
          <a:xfrm>
            <a:off x="272480" y="260648"/>
            <a:ext cx="5418897" cy="46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 latinLnBrk="1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201</a:t>
            </a: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5</a:t>
            </a:r>
            <a:r>
              <a:rPr lang="ko-KR" altLang="en-US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  </a:t>
            </a:r>
            <a:r>
              <a:rPr lang="en-US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- </a:t>
            </a: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структура наименования моделей</a:t>
            </a:r>
            <a:endParaRPr lang="ko-KR" altLang="en-US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  <p:sp>
        <p:nvSpPr>
          <p:cNvPr id="190624" name="Oval 4"/>
          <p:cNvSpPr>
            <a:spLocks noChangeArrowheads="1"/>
          </p:cNvSpPr>
          <p:nvPr/>
        </p:nvSpPr>
        <p:spPr bwMode="auto">
          <a:xfrm>
            <a:off x="1497013" y="4652963"/>
            <a:ext cx="195262" cy="1793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6000" tIns="36000" rIns="36000" bIns="3600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/>
              <a:t>4</a:t>
            </a:r>
            <a:endParaRPr lang="ko-KR" altLang="ko-K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3" name="그림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3" y="4032250"/>
            <a:ext cx="3302000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34" name="그림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9963" y="4011613"/>
            <a:ext cx="3197225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35" name="그림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1563" y="3948113"/>
            <a:ext cx="332581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22625" y="3425825"/>
            <a:ext cx="720725" cy="2905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r>
              <a:rPr lang="en-US" sz="1292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MP77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81738" y="3425825"/>
            <a:ext cx="719137" cy="2905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r>
              <a:rPr lang="en-US" sz="1292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MP67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9450" y="6165850"/>
            <a:ext cx="720725" cy="2905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r>
              <a:rPr lang="en-US" sz="1292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MP57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08525" y="6165850"/>
            <a:ext cx="720725" cy="2905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r>
              <a:rPr lang="en-US" sz="1292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MP47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56488" y="6165850"/>
            <a:ext cx="720725" cy="2905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r>
              <a:rPr lang="en-US" sz="1292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돋움" pitchFamily="50" charset="-127"/>
                <a:cs typeface="Arial" pitchFamily="34" charset="0"/>
              </a:rPr>
              <a:t>MP37</a:t>
            </a:r>
          </a:p>
        </p:txBody>
      </p:sp>
      <p:cxnSp>
        <p:nvCxnSpPr>
          <p:cNvPr id="4" name="직선 연결선 3"/>
          <p:cNvCxnSpPr/>
          <p:nvPr/>
        </p:nvCxnSpPr>
        <p:spPr>
          <a:xfrm>
            <a:off x="2460438" y="3408363"/>
            <a:ext cx="2228111" cy="0"/>
          </a:xfrm>
          <a:prstGeom prst="line">
            <a:avLst/>
          </a:prstGeom>
          <a:ln w="22225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5000">
                  <a:schemeClr val="bg1">
                    <a:lumMod val="65000"/>
                  </a:schemeClr>
                </a:gs>
                <a:gs pos="80000">
                  <a:schemeClr val="tx1">
                    <a:lumMod val="65000"/>
                    <a:lumOff val="3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/>
        </p:nvCxnSpPr>
        <p:spPr>
          <a:xfrm>
            <a:off x="5479559" y="3408363"/>
            <a:ext cx="2228111" cy="0"/>
          </a:xfrm>
          <a:prstGeom prst="line">
            <a:avLst/>
          </a:prstGeom>
          <a:ln w="22225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5000">
                  <a:schemeClr val="bg1">
                    <a:lumMod val="65000"/>
                  </a:schemeClr>
                </a:gs>
                <a:gs pos="80000">
                  <a:schemeClr val="tx1">
                    <a:lumMod val="65000"/>
                    <a:lumOff val="3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>
            <a:off x="1150078" y="6156325"/>
            <a:ext cx="2228111" cy="0"/>
          </a:xfrm>
          <a:prstGeom prst="line">
            <a:avLst/>
          </a:prstGeom>
          <a:ln w="22225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5000">
                  <a:schemeClr val="bg1">
                    <a:lumMod val="65000"/>
                  </a:schemeClr>
                </a:gs>
                <a:gs pos="80000">
                  <a:schemeClr val="tx1">
                    <a:lumMod val="65000"/>
                    <a:lumOff val="3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/>
        </p:nvCxnSpPr>
        <p:spPr>
          <a:xfrm>
            <a:off x="3951921" y="6156325"/>
            <a:ext cx="2228111" cy="0"/>
          </a:xfrm>
          <a:prstGeom prst="line">
            <a:avLst/>
          </a:prstGeom>
          <a:ln w="22225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5000">
                  <a:schemeClr val="bg1">
                    <a:lumMod val="65000"/>
                  </a:schemeClr>
                </a:gs>
                <a:gs pos="80000">
                  <a:schemeClr val="tx1">
                    <a:lumMod val="65000"/>
                    <a:lumOff val="3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>
          <a:xfrm>
            <a:off x="6728431" y="6156325"/>
            <a:ext cx="2228111" cy="0"/>
          </a:xfrm>
          <a:prstGeom prst="line">
            <a:avLst/>
          </a:prstGeom>
          <a:ln w="22225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5000">
                  <a:schemeClr val="bg1">
                    <a:lumMod val="65000"/>
                  </a:schemeClr>
                </a:gs>
                <a:gs pos="80000">
                  <a:schemeClr val="tx1">
                    <a:lumMod val="65000"/>
                    <a:lumOff val="3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4447" name="그림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4225" y="1341438"/>
            <a:ext cx="3040063" cy="215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48" name="그림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2213" y="1293813"/>
            <a:ext cx="32448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직사각형 5"/>
          <p:cNvSpPr/>
          <p:nvPr/>
        </p:nvSpPr>
        <p:spPr>
          <a:xfrm>
            <a:off x="344488" y="188640"/>
            <a:ext cx="7132762" cy="960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5721" bIns="45721" anchor="ctr"/>
          <a:lstStyle/>
          <a:p>
            <a:pPr latinLnBrk="1">
              <a:spcBef>
                <a:spcPct val="50000"/>
              </a:spcBef>
              <a:defRPr/>
            </a:pPr>
            <a:r>
              <a:rPr lang="en-US" altLang="ko-KR" sz="3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</a:rPr>
              <a:t>IPS </a:t>
            </a:r>
            <a:r>
              <a:rPr lang="ru-RU" altLang="ko-KR" sz="3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</a:rPr>
              <a:t>мониторы </a:t>
            </a:r>
            <a:r>
              <a:rPr lang="en-US" altLang="ko-KR" sz="3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</a:rPr>
              <a:t>LG </a:t>
            </a:r>
            <a:endParaRPr lang="en-US" altLang="ko-KR" sz="3000" dirty="0">
              <a:solidFill>
                <a:srgbClr val="80808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2175" y="1844675"/>
            <a:ext cx="1120775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5458" name="그룹 63"/>
          <p:cNvGrpSpPr>
            <a:grpSpLocks/>
          </p:cNvGrpSpPr>
          <p:nvPr/>
        </p:nvGrpSpPr>
        <p:grpSpPr bwMode="auto">
          <a:xfrm>
            <a:off x="7256463" y="3738563"/>
            <a:ext cx="1728787" cy="869950"/>
            <a:chOff x="849266" y="1686294"/>
            <a:chExt cx="7420993" cy="3768576"/>
          </a:xfrm>
        </p:grpSpPr>
        <p:pic>
          <p:nvPicPr>
            <p:cNvPr id="275491" name="Picture 2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0642" t="24655" r="2" b="18742"/>
            <a:stretch>
              <a:fillRect/>
            </a:stretch>
          </p:blipFill>
          <p:spPr bwMode="auto">
            <a:xfrm flipH="1">
              <a:off x="1987205" y="1686294"/>
              <a:ext cx="1670373" cy="2600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5492" name="Picture 10" descr="http://www.designdownloader.com/item/pngl/router_f017/router_f017-20120119084330-00005.pn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09306" y="3558502"/>
              <a:ext cx="1440160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5493" name="Picture 8" descr="http://clipartist.info/SVG/2011/December/wireless_icon-555px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5400000">
              <a:off x="2903245" y="4096811"/>
              <a:ext cx="1008112" cy="795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5494" name="Picture 8" descr="http://clipartist.info/SVG/2011/December/wireless_icon-555px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9266" y="3126454"/>
              <a:ext cx="1008112" cy="795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9" name="구부러진 연결선 68"/>
            <p:cNvCxnSpPr/>
            <p:nvPr/>
          </p:nvCxnSpPr>
          <p:spPr bwMode="auto">
            <a:xfrm flipV="1">
              <a:off x="5537645" y="2924147"/>
              <a:ext cx="749595" cy="185676"/>
            </a:xfrm>
            <a:prstGeom prst="curvedConnector3">
              <a:avLst>
                <a:gd name="adj1" fmla="val 50000"/>
              </a:avLst>
            </a:prstGeom>
            <a:noFill/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75496" name="Picture 13" descr="http://eshop.partnet.lt/content/images/thumbs/0443466_lg-23mp65hq-23w-ips-dsub-dvi-h.jpe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517" r="16451" b="10081"/>
            <a:stretch>
              <a:fillRect/>
            </a:stretch>
          </p:blipFill>
          <p:spPr bwMode="auto">
            <a:xfrm>
              <a:off x="6105128" y="2194049"/>
              <a:ext cx="2165131" cy="1831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5497" name="Picture 11" descr="http://eshop.partnet.lt/content/images/thumbs/0390236_lg-23mp65hq-p-5842-cm-23.jpe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06" t="6448" r="4120" b="6734"/>
            <a:stretch>
              <a:fillRect/>
            </a:stretch>
          </p:blipFill>
          <p:spPr bwMode="auto">
            <a:xfrm>
              <a:off x="3636579" y="2196662"/>
              <a:ext cx="2154621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75498" name="그룹 71"/>
            <p:cNvGrpSpPr>
              <a:grpSpLocks/>
            </p:cNvGrpSpPr>
            <p:nvPr/>
          </p:nvGrpSpPr>
          <p:grpSpPr bwMode="auto">
            <a:xfrm>
              <a:off x="4685536" y="3912036"/>
              <a:ext cx="2571720" cy="1542834"/>
              <a:chOff x="4685536" y="3912036"/>
              <a:chExt cx="2571720" cy="1542834"/>
            </a:xfrm>
          </p:grpSpPr>
          <p:grpSp>
            <p:nvGrpSpPr>
              <p:cNvPr id="275499" name="그룹 51"/>
              <p:cNvGrpSpPr>
                <a:grpSpLocks/>
              </p:cNvGrpSpPr>
              <p:nvPr/>
            </p:nvGrpSpPr>
            <p:grpSpPr bwMode="auto">
              <a:xfrm>
                <a:off x="5388891" y="4125310"/>
                <a:ext cx="1161854" cy="590327"/>
                <a:chOff x="5223497" y="4125310"/>
                <a:chExt cx="1161854" cy="590327"/>
              </a:xfrm>
            </p:grpSpPr>
            <p:pic>
              <p:nvPicPr>
                <p:cNvPr id="275506" name="Picture 4" descr="http://cdn.ndtv.com/tech/images/gadgets/lg-g2-white-big.jpg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lum bright="-20000"/>
                </a:blip>
                <a:srcRect l="19305" t="6342" r="53413" b="17889"/>
                <a:stretch>
                  <a:fillRect/>
                </a:stretch>
              </p:blipFill>
              <p:spPr bwMode="auto">
                <a:xfrm rot="-5400000">
                  <a:off x="5509260" y="3839547"/>
                  <a:ext cx="590327" cy="11618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75507" name="직사각형 80"/>
                <p:cNvSpPr>
                  <a:spLocks noChangeArrowheads="1"/>
                </p:cNvSpPr>
                <p:nvPr/>
              </p:nvSpPr>
              <p:spPr bwMode="auto">
                <a:xfrm>
                  <a:off x="5291523" y="4130041"/>
                  <a:ext cx="1012457" cy="566544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lIns="91405" tIns="45703" rIns="91405" bIns="45703"/>
                <a:lstStyle/>
                <a:p>
                  <a:pPr defTabSz="266700" latinLnBrk="1">
                    <a:lnSpc>
                      <a:spcPct val="120000"/>
                    </a:lnSpc>
                    <a:tabLst>
                      <a:tab pos="88900" algn="l"/>
                    </a:tabLst>
                  </a:pPr>
                  <a:endParaRPr lang="ko-KR" altLang="en-US" sz="1100" b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75500" name="그룹 71"/>
              <p:cNvGrpSpPr>
                <a:grpSpLocks/>
              </p:cNvGrpSpPr>
              <p:nvPr/>
            </p:nvGrpSpPr>
            <p:grpSpPr bwMode="auto">
              <a:xfrm>
                <a:off x="5479188" y="4235668"/>
                <a:ext cx="1001790" cy="395947"/>
                <a:chOff x="5580795" y="4365104"/>
                <a:chExt cx="4633680" cy="1831413"/>
              </a:xfrm>
            </p:grpSpPr>
            <p:cxnSp>
              <p:nvCxnSpPr>
                <p:cNvPr id="77" name="구부러진 연결선 76"/>
                <p:cNvCxnSpPr/>
                <p:nvPr/>
              </p:nvCxnSpPr>
              <p:spPr bwMode="auto">
                <a:xfrm flipV="1">
                  <a:off x="7458681" y="5105868"/>
                  <a:ext cx="756475" cy="190852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pic>
              <p:nvPicPr>
                <p:cNvPr id="275504" name="Picture 13" descr="http://eshop.partnet.lt/content/images/thumbs/0443466_lg-23mp65hq-23w-ips-dsub-dvi-h.jpeg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5517" r="16451" b="10081"/>
                <a:stretch>
                  <a:fillRect/>
                </a:stretch>
              </p:blipFill>
              <p:spPr bwMode="auto">
                <a:xfrm>
                  <a:off x="8049344" y="4365104"/>
                  <a:ext cx="2165131" cy="1831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5505" name="Picture 11" descr="http://eshop.partnet.lt/content/images/thumbs/0390236_lg-23mp65hq-p-5842-cm-23.jpeg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5206" t="6448" r="4120" b="6734"/>
                <a:stretch>
                  <a:fillRect/>
                </a:stretch>
              </p:blipFill>
              <p:spPr bwMode="auto">
                <a:xfrm>
                  <a:off x="5580795" y="4367717"/>
                  <a:ext cx="2154621" cy="1828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275501" name="Picture 2" descr="isolated female hands touch or click to something - stock photo"/>
              <p:cNvPicPr>
                <a:picLocks noChangeAspect="1" noChangeArrowheads="1"/>
              </p:cNvPicPr>
              <p:nvPr/>
            </p:nvPicPr>
            <p:blipFill>
              <a:blip r:embed="rId15" cstate="print">
                <a:clrChange>
                  <a:clrFrom>
                    <a:srgbClr val="F6FFFC"/>
                  </a:clrFrom>
                  <a:clrTo>
                    <a:srgbClr val="F6FFFC">
                      <a:alpha val="0"/>
                    </a:srgbClr>
                  </a:clrTo>
                </a:clrChange>
              </a:blip>
              <a:srcRect l="62654" t="7555" r="7919" b="56995"/>
              <a:stretch>
                <a:fillRect/>
              </a:stretch>
            </p:blipFill>
            <p:spPr bwMode="auto">
              <a:xfrm>
                <a:off x="6239745" y="3912036"/>
                <a:ext cx="1017511" cy="1500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5502" name="Picture 2" descr="isolated female hands touch or click to something - stock photo"/>
              <p:cNvPicPr>
                <a:picLocks noChangeAspect="1" noChangeArrowheads="1"/>
              </p:cNvPicPr>
              <p:nvPr/>
            </p:nvPicPr>
            <p:blipFill>
              <a:blip r:embed="rId15" cstate="print">
                <a:clrChange>
                  <a:clrFrom>
                    <a:srgbClr val="F6FFFC"/>
                  </a:clrFrom>
                  <a:clrTo>
                    <a:srgbClr val="F6FFFC">
                      <a:alpha val="0"/>
                    </a:srgbClr>
                  </a:clrTo>
                </a:clrChange>
              </a:blip>
              <a:srcRect l="62654" t="7555" r="7919" b="56995"/>
              <a:stretch>
                <a:fillRect/>
              </a:stretch>
            </p:blipFill>
            <p:spPr bwMode="auto">
              <a:xfrm flipH="1">
                <a:off x="4685536" y="3954076"/>
                <a:ext cx="1017511" cy="1500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75459" name="AutoShape 2"/>
          <p:cNvSpPr>
            <a:spLocks noChangeArrowheads="1"/>
          </p:cNvSpPr>
          <p:nvPr/>
        </p:nvSpPr>
        <p:spPr bwMode="auto">
          <a:xfrm>
            <a:off x="512763" y="787400"/>
            <a:ext cx="2695575" cy="360363"/>
          </a:xfrm>
          <a:prstGeom prst="roundRect">
            <a:avLst>
              <a:gd name="adj" fmla="val 45421"/>
            </a:avLst>
          </a:prstGeom>
          <a:solidFill>
            <a:srgbClr val="A5002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defTabSz="977900" latinLnBrk="1"/>
            <a:endParaRPr kumimoji="0" lang="ko-KR" altLang="en-US" b="0">
              <a:solidFill>
                <a:srgbClr val="000000"/>
              </a:solidFill>
            </a:endParaRPr>
          </a:p>
        </p:txBody>
      </p:sp>
      <p:sp>
        <p:nvSpPr>
          <p:cNvPr id="275460" name="Text Box 5"/>
          <p:cNvSpPr txBox="1">
            <a:spLocks noChangeArrowheads="1"/>
          </p:cNvSpPr>
          <p:nvPr/>
        </p:nvSpPr>
        <p:spPr bwMode="auto">
          <a:xfrm>
            <a:off x="1208088" y="798513"/>
            <a:ext cx="14112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0" lang="ru-RU" altLang="ko-KR" sz="1600">
                <a:solidFill>
                  <a:srgbClr val="FFFFFF"/>
                </a:solidFill>
              </a:rPr>
              <a:t>Серия </a:t>
            </a:r>
            <a:r>
              <a:rPr kumimoji="0" lang="en-US" altLang="ko-KR" sz="1600">
                <a:solidFill>
                  <a:srgbClr val="FFFFFF"/>
                </a:solidFill>
              </a:rPr>
              <a:t>MP77</a:t>
            </a:r>
            <a:endParaRPr kumimoji="0" lang="ko-KR" altLang="en-US" sz="1600">
              <a:solidFill>
                <a:srgbClr val="FFFFFF"/>
              </a:solidFill>
            </a:endParaRPr>
          </a:p>
        </p:txBody>
      </p:sp>
      <p:sp>
        <p:nvSpPr>
          <p:cNvPr id="275461" name="Rectangle 17"/>
          <p:cNvSpPr>
            <a:spLocks noChangeArrowheads="1"/>
          </p:cNvSpPr>
          <p:nvPr/>
        </p:nvSpPr>
        <p:spPr bwMode="auto">
          <a:xfrm>
            <a:off x="4538663" y="4689475"/>
            <a:ext cx="1625600" cy="290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  <a:buFont typeface="Wingdings" pitchFamily="2" charset="2"/>
              <a:buNone/>
            </a:pPr>
            <a:r>
              <a:rPr kumimoji="0" lang="ko-KR" altLang="en-US" sz="1300">
                <a:solidFill>
                  <a:srgbClr val="000000"/>
                </a:solidFill>
              </a:rPr>
              <a:t>■ </a:t>
            </a:r>
            <a:r>
              <a:rPr kumimoji="0" lang="en-US" altLang="ko-KR" sz="1300">
                <a:solidFill>
                  <a:srgbClr val="000000"/>
                </a:solidFill>
              </a:rPr>
              <a:t>Specification</a:t>
            </a:r>
          </a:p>
        </p:txBody>
      </p:sp>
      <p:sp>
        <p:nvSpPr>
          <p:cNvPr id="275462" name="Rectangle 20"/>
          <p:cNvSpPr>
            <a:spLocks noChangeArrowheads="1"/>
          </p:cNvSpPr>
          <p:nvPr/>
        </p:nvSpPr>
        <p:spPr bwMode="auto">
          <a:xfrm>
            <a:off x="4491038" y="1125538"/>
            <a:ext cx="4311650" cy="292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  <a:buFont typeface="Wingdings" pitchFamily="2" charset="2"/>
              <a:buNone/>
            </a:pPr>
            <a:r>
              <a:rPr kumimoji="0" lang="ko-KR" altLang="en-US" sz="1300">
                <a:solidFill>
                  <a:srgbClr val="000000"/>
                </a:solidFill>
              </a:rPr>
              <a:t>■ </a:t>
            </a:r>
            <a:r>
              <a:rPr kumimoji="0" lang="ru-RU" altLang="ko-KR" sz="1300">
                <a:solidFill>
                  <a:srgbClr val="000000"/>
                </a:solidFill>
              </a:rPr>
              <a:t>Уникальные характеристики</a:t>
            </a:r>
            <a:endParaRPr kumimoji="0" lang="ko-KR" altLang="en-US" sz="1300" b="0">
              <a:solidFill>
                <a:srgbClr val="000000"/>
              </a:solidFill>
            </a:endParaRPr>
          </a:p>
        </p:txBody>
      </p:sp>
      <p:sp>
        <p:nvSpPr>
          <p:cNvPr id="275463" name="Oval 9"/>
          <p:cNvSpPr>
            <a:spLocks noChangeArrowheads="1"/>
          </p:cNvSpPr>
          <p:nvPr/>
        </p:nvSpPr>
        <p:spPr bwMode="auto">
          <a:xfrm>
            <a:off x="4637088" y="153828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kumimoji="0" lang="en-US" altLang="ko-KR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75464" name="Text Box 10"/>
          <p:cNvSpPr txBox="1">
            <a:spLocks noChangeArrowheads="1"/>
          </p:cNvSpPr>
          <p:nvPr/>
        </p:nvSpPr>
        <p:spPr bwMode="auto">
          <a:xfrm>
            <a:off x="4848225" y="1514475"/>
            <a:ext cx="15716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0" lang="en-US" altLang="ko-KR" sz="1100">
                <a:solidFill>
                  <a:srgbClr val="000000"/>
                </a:solidFill>
              </a:rPr>
              <a:t>New Cinema Screen </a:t>
            </a:r>
          </a:p>
        </p:txBody>
      </p:sp>
      <p:sp>
        <p:nvSpPr>
          <p:cNvPr id="275465" name="Oval 11"/>
          <p:cNvSpPr>
            <a:spLocks noChangeArrowheads="1"/>
          </p:cNvSpPr>
          <p:nvPr/>
        </p:nvSpPr>
        <p:spPr bwMode="auto">
          <a:xfrm>
            <a:off x="7199313" y="153828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kumimoji="0" lang="en-US" altLang="ko-KR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75466" name="Oval 9"/>
          <p:cNvSpPr>
            <a:spLocks noChangeArrowheads="1"/>
          </p:cNvSpPr>
          <p:nvPr/>
        </p:nvSpPr>
        <p:spPr bwMode="auto">
          <a:xfrm>
            <a:off x="4629150" y="3027363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kumimoji="0" lang="en-US" altLang="ko-KR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75467" name="AutoShape 18"/>
          <p:cNvSpPr>
            <a:spLocks noChangeArrowheads="1"/>
          </p:cNvSpPr>
          <p:nvPr/>
        </p:nvSpPr>
        <p:spPr bwMode="auto">
          <a:xfrm>
            <a:off x="4583113" y="1458913"/>
            <a:ext cx="5151437" cy="3208337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80000" rIns="36000" anchor="ctr"/>
          <a:lstStyle/>
          <a:p>
            <a:pPr marL="88900" indent="-88900">
              <a:lnSpc>
                <a:spcPct val="120000"/>
              </a:lnSpc>
            </a:pPr>
            <a:endParaRPr kumimoji="0" lang="en-US" altLang="ko-KR" b="0">
              <a:solidFill>
                <a:srgbClr val="000000"/>
              </a:solidFill>
            </a:endParaRPr>
          </a:p>
        </p:txBody>
      </p:sp>
      <p:sp>
        <p:nvSpPr>
          <p:cNvPr id="275468" name="Line 21"/>
          <p:cNvSpPr>
            <a:spLocks noChangeShapeType="1"/>
          </p:cNvSpPr>
          <p:nvPr/>
        </p:nvSpPr>
        <p:spPr bwMode="auto">
          <a:xfrm>
            <a:off x="7159625" y="1503363"/>
            <a:ext cx="0" cy="3148012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5469" name="Line 21"/>
          <p:cNvSpPr>
            <a:spLocks noChangeShapeType="1"/>
          </p:cNvSpPr>
          <p:nvPr/>
        </p:nvSpPr>
        <p:spPr bwMode="auto">
          <a:xfrm rot="5400000">
            <a:off x="7161213" y="419100"/>
            <a:ext cx="0" cy="5111750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5470" name="Text Box 10"/>
          <p:cNvSpPr txBox="1">
            <a:spLocks noChangeArrowheads="1"/>
          </p:cNvSpPr>
          <p:nvPr/>
        </p:nvSpPr>
        <p:spPr bwMode="auto">
          <a:xfrm>
            <a:off x="7402513" y="1473200"/>
            <a:ext cx="14128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lnSpc>
                <a:spcPct val="150000"/>
              </a:lnSpc>
            </a:pPr>
            <a:r>
              <a:rPr kumimoji="0" lang="ru-RU" altLang="ko-KR" sz="1100">
                <a:solidFill>
                  <a:srgbClr val="000000"/>
                </a:solidFill>
              </a:rPr>
              <a:t>Стерео динамики</a:t>
            </a:r>
            <a:endParaRPr kumimoji="0" lang="ko-KR" altLang="en-US" sz="1100">
              <a:solidFill>
                <a:srgbClr val="000000"/>
              </a:solidFill>
            </a:endParaRPr>
          </a:p>
        </p:txBody>
      </p:sp>
      <p:sp>
        <p:nvSpPr>
          <p:cNvPr id="275471" name="Oval 9"/>
          <p:cNvSpPr>
            <a:spLocks noChangeArrowheads="1"/>
          </p:cNvSpPr>
          <p:nvPr/>
        </p:nvSpPr>
        <p:spPr bwMode="auto">
          <a:xfrm>
            <a:off x="7175500" y="304323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kumimoji="0" lang="en-US" altLang="ko-KR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275472" name="Text Box 10"/>
          <p:cNvSpPr txBox="1">
            <a:spLocks noChangeArrowheads="1"/>
          </p:cNvSpPr>
          <p:nvPr/>
        </p:nvSpPr>
        <p:spPr bwMode="auto">
          <a:xfrm>
            <a:off x="7348538" y="2957513"/>
            <a:ext cx="17653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lnSpc>
                <a:spcPct val="150000"/>
              </a:lnSpc>
            </a:pPr>
            <a:r>
              <a:rPr kumimoji="0" lang="ru-RU" altLang="ko-KR" sz="1100">
                <a:solidFill>
                  <a:srgbClr val="000000"/>
                </a:solidFill>
              </a:rPr>
              <a:t>Функция </a:t>
            </a:r>
            <a:r>
              <a:rPr kumimoji="0" lang="en-US" altLang="ko-KR" sz="1100">
                <a:solidFill>
                  <a:srgbClr val="000000"/>
                </a:solidFill>
              </a:rPr>
              <a:t>Color Cloning</a:t>
            </a:r>
            <a:endParaRPr kumimoji="0" lang="ko-KR" altLang="en-US" sz="1100">
              <a:solidFill>
                <a:srgbClr val="000000"/>
              </a:solidFill>
            </a:endParaRPr>
          </a:p>
        </p:txBody>
      </p:sp>
      <p:sp>
        <p:nvSpPr>
          <p:cNvPr id="275473" name="Text Box 10"/>
          <p:cNvSpPr txBox="1">
            <a:spLocks noChangeArrowheads="1"/>
          </p:cNvSpPr>
          <p:nvPr/>
        </p:nvSpPr>
        <p:spPr bwMode="auto">
          <a:xfrm>
            <a:off x="4851400" y="2954338"/>
            <a:ext cx="17018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ru-RU" altLang="ko-KR" sz="1100">
                <a:solidFill>
                  <a:srgbClr val="000000"/>
                </a:solidFill>
              </a:rPr>
              <a:t>Функция </a:t>
            </a:r>
            <a:r>
              <a:rPr lang="en-US" altLang="ko-KR" sz="1100">
                <a:solidFill>
                  <a:srgbClr val="000000"/>
                </a:solidFill>
              </a:rPr>
              <a:t>Color Wizard</a:t>
            </a:r>
          </a:p>
        </p:txBody>
      </p:sp>
      <p:sp>
        <p:nvSpPr>
          <p:cNvPr id="275474" name="Text Box 72"/>
          <p:cNvSpPr txBox="1">
            <a:spLocks noChangeArrowheads="1"/>
          </p:cNvSpPr>
          <p:nvPr/>
        </p:nvSpPr>
        <p:spPr bwMode="auto">
          <a:xfrm>
            <a:off x="4592638" y="3284538"/>
            <a:ext cx="2427287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en-US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 </a:t>
            </a:r>
            <a:r>
              <a:rPr kumimoji="0" lang="ru-RU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Для людей, страдающих </a:t>
            </a:r>
          </a:p>
          <a:p>
            <a:pPr latinLnBrk="1"/>
            <a:r>
              <a:rPr kumimoji="0" lang="ru-RU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цветовой слепотой - для различения </a:t>
            </a:r>
          </a:p>
          <a:p>
            <a:pPr latinLnBrk="1"/>
            <a:r>
              <a:rPr kumimoji="0" lang="ru-RU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зелёного/красного цветов</a:t>
            </a:r>
            <a:endParaRPr kumimoji="0" lang="en-US" altLang="ko-KR" sz="1000" b="0">
              <a:solidFill>
                <a:srgbClr val="000000"/>
              </a:solidFill>
              <a:ea typeface="맑은 고딕"/>
              <a:cs typeface="맑은 고딕"/>
            </a:endParaRPr>
          </a:p>
        </p:txBody>
      </p:sp>
      <p:sp>
        <p:nvSpPr>
          <p:cNvPr id="275475" name="Text Box 72"/>
          <p:cNvSpPr txBox="1">
            <a:spLocks noChangeArrowheads="1"/>
          </p:cNvSpPr>
          <p:nvPr/>
        </p:nvSpPr>
        <p:spPr bwMode="auto">
          <a:xfrm>
            <a:off x="7353300" y="3270250"/>
            <a:ext cx="24955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en-US" altLang="ko-KR" sz="1000" b="0">
                <a:solidFill>
                  <a:srgbClr val="000000"/>
                </a:solidFill>
              </a:rPr>
              <a:t> </a:t>
            </a:r>
            <a:r>
              <a:rPr kumimoji="0" lang="ru-RU" altLang="ko-KR" sz="1000" b="0">
                <a:solidFill>
                  <a:srgbClr val="000000"/>
                </a:solidFill>
              </a:rPr>
              <a:t>настройка одинаковой цветопередачи на 2 мониторах через мобильное приложение.</a:t>
            </a:r>
            <a:endParaRPr kumimoji="0" lang="en-US" altLang="ko-KR" sz="1000" b="0">
              <a:solidFill>
                <a:srgbClr val="000000"/>
              </a:solidFill>
            </a:endParaRPr>
          </a:p>
        </p:txBody>
      </p:sp>
      <p:sp>
        <p:nvSpPr>
          <p:cNvPr id="275476" name="Text Box 72"/>
          <p:cNvSpPr txBox="1">
            <a:spLocks noChangeArrowheads="1"/>
          </p:cNvSpPr>
          <p:nvPr/>
        </p:nvSpPr>
        <p:spPr bwMode="auto">
          <a:xfrm>
            <a:off x="4881563" y="1771650"/>
            <a:ext cx="17684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en-US" altLang="ko-KR" sz="1100" b="0">
                <a:solidFill>
                  <a:srgbClr val="000000"/>
                </a:solidFill>
              </a:rPr>
              <a:t> Neo blade </a:t>
            </a:r>
            <a:r>
              <a:rPr kumimoji="0" lang="ru-RU" altLang="ko-KR" sz="1100" b="0">
                <a:solidFill>
                  <a:srgbClr val="000000"/>
                </a:solidFill>
              </a:rPr>
              <a:t>добавлен в </a:t>
            </a:r>
            <a:endParaRPr kumimoji="0" lang="en-US" altLang="ko-KR" sz="1100" b="0">
              <a:solidFill>
                <a:srgbClr val="000000"/>
              </a:solidFill>
            </a:endParaRPr>
          </a:p>
        </p:txBody>
      </p:sp>
      <p:sp>
        <p:nvSpPr>
          <p:cNvPr id="275477" name="Rectangle 3"/>
          <p:cNvSpPr>
            <a:spLocks noChangeArrowheads="1"/>
          </p:cNvSpPr>
          <p:nvPr/>
        </p:nvSpPr>
        <p:spPr bwMode="auto">
          <a:xfrm>
            <a:off x="4452938" y="838200"/>
            <a:ext cx="4171950" cy="30797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76213" indent="-176213" algn="ctr" defTabSz="684213" eaLnBrk="0" hangingPunct="0"/>
            <a:r>
              <a:rPr lang="en-US" altLang="ko-KR" sz="2000">
                <a:solidFill>
                  <a:srgbClr val="A50021"/>
                </a:solidFill>
              </a:rPr>
              <a:t>New CINEMA screen IPS </a:t>
            </a:r>
            <a:r>
              <a:rPr lang="uk-UA" altLang="ko-KR" sz="2000">
                <a:solidFill>
                  <a:srgbClr val="A50021"/>
                </a:solidFill>
              </a:rPr>
              <a:t>Монитор</a:t>
            </a:r>
            <a:endParaRPr lang="ko-KR" altLang="en-US" sz="2000">
              <a:solidFill>
                <a:srgbClr val="A50021"/>
              </a:solidFill>
            </a:endParaRPr>
          </a:p>
        </p:txBody>
      </p:sp>
      <p:sp>
        <p:nvSpPr>
          <p:cNvPr id="275478" name="TextBox 58"/>
          <p:cNvSpPr txBox="1">
            <a:spLocks noChangeArrowheads="1"/>
          </p:cNvSpPr>
          <p:nvPr/>
        </p:nvSpPr>
        <p:spPr bwMode="auto">
          <a:xfrm>
            <a:off x="4881563" y="1951038"/>
            <a:ext cx="95567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en-US" altLang="ko-KR" sz="1000" b="0">
                <a:solidFill>
                  <a:srgbClr val="000000"/>
                </a:solidFill>
              </a:rPr>
              <a:t>23.8” </a:t>
            </a:r>
          </a:p>
          <a:p>
            <a:pPr latinLnBrk="1"/>
            <a:r>
              <a:rPr lang="ru-RU" altLang="ko-KR" sz="1000" b="0">
                <a:solidFill>
                  <a:srgbClr val="000000"/>
                </a:solidFill>
              </a:rPr>
              <a:t>Вкл.</a:t>
            </a:r>
            <a:r>
              <a:rPr lang="en-US" altLang="ko-KR" sz="1000" b="0">
                <a:solidFill>
                  <a:srgbClr val="000000"/>
                </a:solidFill>
              </a:rPr>
              <a:t>: 5.6mm</a:t>
            </a:r>
          </a:p>
          <a:p>
            <a:pPr latinLnBrk="1"/>
            <a:r>
              <a:rPr lang="ru-RU" altLang="ko-KR" sz="1000" b="0">
                <a:solidFill>
                  <a:srgbClr val="000000"/>
                </a:solidFill>
              </a:rPr>
              <a:t>Выкл</a:t>
            </a:r>
            <a:r>
              <a:rPr lang="en-US" altLang="ko-KR" sz="1000" b="0">
                <a:solidFill>
                  <a:srgbClr val="000000"/>
                </a:solidFill>
              </a:rPr>
              <a:t>: 3.5mm</a:t>
            </a:r>
            <a:endParaRPr lang="ko-KR" altLang="en-US" sz="1000" b="0">
              <a:solidFill>
                <a:srgbClr val="000000"/>
              </a:solidFill>
            </a:endParaRPr>
          </a:p>
        </p:txBody>
      </p:sp>
      <p:sp>
        <p:nvSpPr>
          <p:cNvPr id="275479" name="Text Box 72"/>
          <p:cNvSpPr txBox="1">
            <a:spLocks noChangeArrowheads="1"/>
          </p:cNvSpPr>
          <p:nvPr/>
        </p:nvSpPr>
        <p:spPr bwMode="auto">
          <a:xfrm>
            <a:off x="7353300" y="1727200"/>
            <a:ext cx="220821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ru-RU" altLang="ko-KR" sz="1100" b="0">
                <a:solidFill>
                  <a:srgbClr val="000000"/>
                </a:solidFill>
              </a:rPr>
              <a:t> Компактные динамики </a:t>
            </a:r>
            <a:r>
              <a:rPr kumimoji="0" lang="en-US" altLang="ko-KR" sz="1100" b="0">
                <a:solidFill>
                  <a:srgbClr val="000000"/>
                </a:solidFill>
              </a:rPr>
              <a:t>5W x 2</a:t>
            </a:r>
          </a:p>
        </p:txBody>
      </p:sp>
      <p:sp>
        <p:nvSpPr>
          <p:cNvPr id="275480" name="Text Box 14"/>
          <p:cNvSpPr txBox="1">
            <a:spLocks noChangeArrowheads="1"/>
          </p:cNvSpPr>
          <p:nvPr/>
        </p:nvSpPr>
        <p:spPr bwMode="auto">
          <a:xfrm>
            <a:off x="79375" y="3427413"/>
            <a:ext cx="4441825" cy="291306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lIns="68416" tIns="34208" rIns="68416" bIns="34208" anchor="ctr">
            <a:spAutoFit/>
          </a:bodyPr>
          <a:lstStyle/>
          <a:p>
            <a:pPr marL="228600" indent="-228600" defTabSz="684213" eaLnBrk="0" hangingPunct="0">
              <a:lnSpc>
                <a:spcPct val="110000"/>
              </a:lnSpc>
              <a:spcBef>
                <a:spcPct val="70000"/>
              </a:spcBef>
              <a:buFontTx/>
              <a:buAutoNum type="arabicPeriod"/>
            </a:pPr>
            <a:r>
              <a:rPr lang="ru-RU" altLang="ko-KR" sz="1100">
                <a:solidFill>
                  <a:srgbClr val="000000"/>
                </a:solidFill>
                <a:sym typeface="돋움체"/>
              </a:rPr>
              <a:t>Дизайн </a:t>
            </a:r>
            <a:r>
              <a:rPr lang="en-US" altLang="ko-KR" sz="1100">
                <a:solidFill>
                  <a:srgbClr val="000000"/>
                </a:solidFill>
                <a:sym typeface="돋움체"/>
              </a:rPr>
              <a:t>Neo blade CINEMA screen</a:t>
            </a: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/>
            </a:r>
            <a:br>
              <a:rPr lang="en-US" altLang="ko-KR" sz="1100" b="0">
                <a:solidFill>
                  <a:srgbClr val="000000"/>
                </a:solidFill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</a:rPr>
              <a:t>- </a:t>
            </a:r>
            <a:r>
              <a:rPr lang="ru-RU" altLang="ko-KR" sz="1100" b="0">
                <a:solidFill>
                  <a:srgbClr val="000000"/>
                </a:solidFill>
              </a:rPr>
              <a:t>Эффект полного погружения при просмотре контента</a:t>
            </a:r>
            <a:r>
              <a:rPr lang="en-US" altLang="ko-KR" sz="1100" b="0">
                <a:solidFill>
                  <a:srgbClr val="000000"/>
                </a:solidFill>
              </a:rPr>
              <a:t/>
            </a:r>
            <a:br>
              <a:rPr lang="en-US" altLang="ko-KR" sz="1100" b="0">
                <a:solidFill>
                  <a:srgbClr val="000000"/>
                </a:solidFill>
              </a:rPr>
            </a:br>
            <a:r>
              <a:rPr lang="en-US" altLang="ko-KR" sz="1100" b="0">
                <a:solidFill>
                  <a:srgbClr val="000000"/>
                </a:solidFill>
              </a:rPr>
              <a:t>- </a:t>
            </a:r>
            <a:r>
              <a:rPr lang="ru-RU" altLang="ko-KR" sz="1100" b="0">
                <a:solidFill>
                  <a:srgbClr val="000000"/>
                </a:solidFill>
              </a:rPr>
              <a:t>Прозрачный стенд </a:t>
            </a:r>
            <a:r>
              <a:rPr lang="en-US" altLang="ko-KR" sz="1100" b="0">
                <a:solidFill>
                  <a:srgbClr val="000000"/>
                </a:solidFill>
              </a:rPr>
              <a:t>&amp; </a:t>
            </a:r>
            <a:r>
              <a:rPr lang="ru-RU" altLang="ko-KR" sz="1100" b="0">
                <a:solidFill>
                  <a:srgbClr val="000000"/>
                </a:solidFill>
              </a:rPr>
              <a:t>настенное крепление</a:t>
            </a:r>
            <a:endParaRPr lang="en-US" altLang="ko-KR" sz="1100" b="0">
              <a:solidFill>
                <a:srgbClr val="000000"/>
              </a:solidFill>
              <a:sym typeface="돋움체"/>
            </a:endParaRPr>
          </a:p>
          <a:p>
            <a:pPr marL="228600" indent="-228600" defTabSz="684213" eaLnBrk="0" hangingPunct="0">
              <a:lnSpc>
                <a:spcPct val="110000"/>
              </a:lnSpc>
              <a:spcBef>
                <a:spcPct val="70000"/>
              </a:spcBef>
              <a:buFontTx/>
              <a:buAutoNum type="arabicPeriod"/>
            </a:pPr>
            <a:r>
              <a:rPr lang="en-US" altLang="ko-KR" sz="1100">
                <a:solidFill>
                  <a:srgbClr val="000000"/>
                </a:solidFill>
                <a:sym typeface="돋움체"/>
              </a:rPr>
              <a:t>IPS </a:t>
            </a:r>
            <a:r>
              <a:rPr lang="ru-RU" altLang="ko-KR" sz="1100">
                <a:solidFill>
                  <a:srgbClr val="000000"/>
                </a:solidFill>
                <a:sym typeface="돋움체"/>
              </a:rPr>
              <a:t>технология – исключительное качество изображения</a:t>
            </a:r>
            <a:r>
              <a:rPr lang="en-US" altLang="ko-KR" sz="1100">
                <a:solidFill>
                  <a:srgbClr val="000000"/>
                </a:solidFill>
                <a:sym typeface="돋움체"/>
              </a:rPr>
              <a:t/>
            </a:r>
            <a:br>
              <a:rPr lang="en-US" altLang="ko-KR" sz="1100">
                <a:solidFill>
                  <a:srgbClr val="000000"/>
                </a:solidFill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- AH-IPS: 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корректная цветопередача и широкие углы обзора</a:t>
            </a:r>
            <a:r>
              <a:rPr lang="ru-RU" altLang="ko-KR" sz="1100">
                <a:sym typeface="돋움체"/>
              </a:rPr>
              <a:t> </a:t>
            </a: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/>
            </a:r>
            <a:br>
              <a:rPr lang="en-US" altLang="ko-KR" sz="1100" b="0">
                <a:solidFill>
                  <a:srgbClr val="000000"/>
                </a:solidFill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- 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Настройка цветности</a:t>
            </a: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: 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заводская калибровка цвета </a:t>
            </a: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/>
            </a:r>
            <a:br>
              <a:rPr lang="en-US" altLang="ko-KR" sz="1100" b="0">
                <a:solidFill>
                  <a:srgbClr val="000000"/>
                </a:solidFill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 - 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Режим </a:t>
            </a: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Reader: 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комфорт для глаз за счёт снижения цветовой температуры и сокращения синего спектра </a:t>
            </a: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/>
            </a:r>
            <a:br>
              <a:rPr lang="en-US" altLang="ko-KR" sz="1100" b="0">
                <a:solidFill>
                  <a:srgbClr val="000000"/>
                </a:solidFill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- 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Функция </a:t>
            </a: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Flicker Safe : 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изображение без мерцания, меньше усталость глаз (сертификат </a:t>
            </a: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TUV)</a:t>
            </a:r>
          </a:p>
          <a:p>
            <a:pPr marL="228600" indent="-228600" defTabSz="684213" eaLnBrk="0" hangingPunct="0">
              <a:lnSpc>
                <a:spcPct val="110000"/>
              </a:lnSpc>
              <a:spcBef>
                <a:spcPct val="70000"/>
              </a:spcBef>
              <a:buFontTx/>
              <a:buAutoNum type="arabicPeriod"/>
            </a:pPr>
            <a:r>
              <a:rPr lang="ru-RU" altLang="ko-KR" sz="1100">
                <a:solidFill>
                  <a:srgbClr val="000000"/>
                </a:solidFill>
                <a:sym typeface="돋움체"/>
              </a:rPr>
              <a:t>Мультимедийность</a:t>
            </a: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/>
            </a:r>
            <a:br>
              <a:rPr lang="en-US" altLang="ko-KR" sz="1100" b="0">
                <a:solidFill>
                  <a:srgbClr val="000000"/>
                </a:solidFill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- 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Динамики </a:t>
            </a: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5Wx2 </a:t>
            </a:r>
            <a:br>
              <a:rPr lang="en-US" altLang="ko-KR" sz="1100" b="0">
                <a:solidFill>
                  <a:srgbClr val="000000"/>
                </a:solidFill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- 2 x HDMI </a:t>
            </a:r>
            <a:br>
              <a:rPr lang="en-US" altLang="ko-KR" sz="1100" b="0">
                <a:solidFill>
                  <a:srgbClr val="000000"/>
                </a:solidFill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- Picture Mode &gt;&gt; Game : 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Лучшая визуализация в играх</a:t>
            </a:r>
            <a:endParaRPr lang="en-US" altLang="ko-KR" sz="1100" b="0">
              <a:solidFill>
                <a:srgbClr val="000000"/>
              </a:solidFill>
              <a:sym typeface="돋움체"/>
            </a:endParaRPr>
          </a:p>
        </p:txBody>
      </p:sp>
      <p:pic>
        <p:nvPicPr>
          <p:cNvPr id="275481" name="그림 90" descr="11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616825" y="2084388"/>
            <a:ext cx="1622425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482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097463" y="3848100"/>
            <a:ext cx="15525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5483" name="AutoShape 18"/>
          <p:cNvSpPr>
            <a:spLocks noChangeArrowheads="1"/>
          </p:cNvSpPr>
          <p:nvPr/>
        </p:nvSpPr>
        <p:spPr bwMode="auto">
          <a:xfrm>
            <a:off x="4592638" y="4941888"/>
            <a:ext cx="5141912" cy="1439862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08000" rIns="36000" anchor="ctr"/>
          <a:lstStyle/>
          <a:p>
            <a:pPr marL="88900" indent="-88900" eaLnBrk="0" hangingPunct="0">
              <a:lnSpc>
                <a:spcPct val="120000"/>
              </a:lnSpc>
              <a:buFontTx/>
              <a:buChar char="•"/>
            </a:pPr>
            <a:r>
              <a:rPr lang="uk-UA" altLang="ko-KR" sz="1100" b="0">
                <a:solidFill>
                  <a:srgbClr val="000000"/>
                </a:solidFill>
              </a:rPr>
              <a:t>Панель</a:t>
            </a:r>
            <a:r>
              <a:rPr lang="en-US" altLang="ko-KR" sz="1100" b="0">
                <a:solidFill>
                  <a:srgbClr val="000000"/>
                </a:solidFill>
              </a:rPr>
              <a:t>: 27 / 23.8’’ Neo Blade CINEMA screen</a:t>
            </a:r>
          </a:p>
          <a:p>
            <a:pPr marL="88900" indent="-88900" eaLnBrk="0" hangingPunct="0">
              <a:lnSpc>
                <a:spcPct val="120000"/>
              </a:lnSpc>
              <a:buFontTx/>
              <a:buChar char="•"/>
            </a:pPr>
            <a:r>
              <a:rPr lang="en-US" altLang="ko-KR" sz="1100" b="0">
                <a:solidFill>
                  <a:srgbClr val="000000"/>
                </a:solidFill>
              </a:rPr>
              <a:t>Spec : 178/178, </a:t>
            </a: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GTG 5ms, 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динамики </a:t>
            </a: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5W x2</a:t>
            </a:r>
            <a:endParaRPr lang="en-US" altLang="ko-KR" sz="1100" b="0">
              <a:solidFill>
                <a:srgbClr val="000000"/>
              </a:solidFill>
            </a:endParaRPr>
          </a:p>
          <a:p>
            <a:pPr marL="88900" indent="-88900" eaLnBrk="0" hangingPunct="0">
              <a:lnSpc>
                <a:spcPct val="120000"/>
              </a:lnSpc>
              <a:buFontTx/>
              <a:buChar char="•"/>
            </a:pPr>
            <a:r>
              <a:rPr lang="ru-RU" altLang="ko-KR" sz="1100" b="0">
                <a:solidFill>
                  <a:srgbClr val="000000"/>
                </a:solidFill>
              </a:rPr>
              <a:t>Интерфейс</a:t>
            </a:r>
            <a:r>
              <a:rPr lang="en-US" altLang="ko-KR" sz="1100" b="0">
                <a:solidFill>
                  <a:srgbClr val="000000"/>
                </a:solidFill>
              </a:rPr>
              <a:t>: D-Sub, HDMIx2, </a:t>
            </a: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Audio-in/ Head Phone out</a:t>
            </a:r>
          </a:p>
          <a:p>
            <a:pPr marL="88900" indent="-88900" eaLnBrk="0" hangingPunct="0">
              <a:lnSpc>
                <a:spcPct val="120000"/>
              </a:lnSpc>
              <a:buFontTx/>
              <a:buChar char="•"/>
            </a:pPr>
            <a:r>
              <a:rPr lang="ru-RU" altLang="ko-KR" sz="1100" b="0">
                <a:solidFill>
                  <a:srgbClr val="000000"/>
                </a:solidFill>
              </a:rPr>
              <a:t>Особенности</a:t>
            </a:r>
            <a:r>
              <a:rPr lang="en-US" altLang="ko-KR" sz="1100" b="0">
                <a:solidFill>
                  <a:srgbClr val="000000"/>
                </a:solidFill>
              </a:rPr>
              <a:t> : </a:t>
            </a:r>
            <a:r>
              <a:rPr lang="ru-RU" altLang="ko-KR" sz="1100" b="0">
                <a:solidFill>
                  <a:srgbClr val="000000"/>
                </a:solidFill>
              </a:rPr>
              <a:t>заводская калибровка цвета</a:t>
            </a:r>
            <a:r>
              <a:rPr lang="en-US" altLang="ko-KR" sz="1100" b="0">
                <a:solidFill>
                  <a:srgbClr val="000000"/>
                </a:solidFill>
              </a:rPr>
              <a:t>, </a:t>
            </a:r>
            <a:r>
              <a:rPr lang="ru-RU" altLang="ko-KR" sz="1100" b="0">
                <a:solidFill>
                  <a:srgbClr val="000000"/>
                </a:solidFill>
              </a:rPr>
              <a:t>функции </a:t>
            </a:r>
            <a:r>
              <a:rPr lang="en-US" altLang="ko-KR" sz="1100" b="0">
                <a:solidFill>
                  <a:srgbClr val="000000"/>
                </a:solidFill>
              </a:rPr>
              <a:t>Color Wizard, Color Cloning, Flicker Safe, Reader mode, Smart energy saving, SUPER+ Resolution, 4-Screen Split, Picture Mode &gt;&gt; Game</a:t>
            </a:r>
          </a:p>
        </p:txBody>
      </p:sp>
      <p:sp>
        <p:nvSpPr>
          <p:cNvPr id="53" name="실행 단추: 앞으로 또는 다음 52">
            <a:hlinkClick r:id="rId18" action="ppaction://hlinksldjump" highlightClick="1"/>
          </p:cNvPr>
          <p:cNvSpPr/>
          <p:nvPr>
            <p:custDataLst>
              <p:tags r:id="rId1"/>
            </p:custDataLst>
          </p:nvPr>
        </p:nvSpPr>
        <p:spPr>
          <a:xfrm>
            <a:off x="9345613" y="3021013"/>
            <a:ext cx="223837" cy="201612"/>
          </a:xfrm>
          <a:prstGeom prst="actionButtonForwardNex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latinLnBrk="1">
              <a:defRPr/>
            </a:pPr>
            <a:endParaRPr lang="ko-KR" altLang="ko-KR" sz="1800" b="0" kern="0">
              <a:solidFill>
                <a:srgbClr val="000000"/>
              </a:solidFill>
              <a:latin typeface="Arial" pitchFamily="34" charset="0"/>
              <a:ea typeface="돋움" pitchFamily="50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54" name="실행 단추: 앞으로 또는 다음 53">
            <a:hlinkClick r:id="" action="ppaction://noaction" highlightClick="1"/>
          </p:cNvPr>
          <p:cNvSpPr/>
          <p:nvPr>
            <p:custDataLst>
              <p:tags r:id="rId2"/>
            </p:custDataLst>
          </p:nvPr>
        </p:nvSpPr>
        <p:spPr>
          <a:xfrm>
            <a:off x="6761163" y="3057525"/>
            <a:ext cx="223837" cy="201613"/>
          </a:xfrm>
          <a:prstGeom prst="actionButtonForwardNex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latinLnBrk="1">
              <a:defRPr/>
            </a:pPr>
            <a:endParaRPr lang="ko-KR" altLang="ko-KR" sz="1800" b="0" kern="0">
              <a:solidFill>
                <a:srgbClr val="000000"/>
              </a:solidFill>
              <a:latin typeface="Arial" pitchFamily="34" charset="0"/>
              <a:ea typeface="돋움" pitchFamily="50" charset="-127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275486" name="그림 63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748713" y="4076700"/>
            <a:ext cx="1028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487" name="스크린샷 2014-08-08 오후 1.56.16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905375" y="2584450"/>
            <a:ext cx="630238" cy="3429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275488" name="실행 단추: 뒤로 또는 이전 3">
            <a:hlinkClick r:id="rId2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548813" y="6542088"/>
            <a:ext cx="217487" cy="217487"/>
          </a:xfrm>
          <a:prstGeom prst="actionButtonBackPrevious">
            <a:avLst/>
          </a:prstGeom>
          <a:solidFill>
            <a:srgbClr val="EAEAEA"/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lIns="91242" tIns="45629" rIns="91242" bIns="45629" anchor="ctr"/>
          <a:lstStyle/>
          <a:p>
            <a:pPr indent="1588" algn="ctr" latinLnBrk="1">
              <a:lnSpc>
                <a:spcPct val="110000"/>
              </a:lnSpc>
              <a:spcBef>
                <a:spcPct val="20000"/>
              </a:spcBef>
            </a:pPr>
            <a:endParaRPr kumimoji="0" lang="ko-KR" altLang="en-US" sz="1800" b="0">
              <a:solidFill>
                <a:srgbClr val="000000"/>
              </a:solidFill>
              <a:latin typeface="굴림"/>
              <a:ea typeface="굴림"/>
              <a:cs typeface="굴림"/>
            </a:endParaRPr>
          </a:p>
        </p:txBody>
      </p:sp>
      <p:pic>
        <p:nvPicPr>
          <p:cNvPr id="275489" name="그림 55"/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15925" y="836613"/>
            <a:ext cx="3097213" cy="263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Text Box 1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44488" y="260648"/>
            <a:ext cx="2816079" cy="4006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05" tIns="46005" rIns="92005" bIns="46005">
            <a:spAutoFit/>
          </a:bodyPr>
          <a:lstStyle/>
          <a:p>
            <a:pPr>
              <a:defRPr/>
            </a:pP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Концепция продукта</a:t>
            </a:r>
            <a:endParaRPr lang="en-US" altLang="ko-KR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1" name="그림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875" y="1341438"/>
            <a:ext cx="991552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82" name="Picture 1" descr="C:\Users\이태영\Desktop\크리스탈플롯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6600" y="5038725"/>
            <a:ext cx="6794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483" name="Text Box 5"/>
          <p:cNvSpPr txBox="1">
            <a:spLocks noChangeArrowheads="1"/>
          </p:cNvSpPr>
          <p:nvPr/>
        </p:nvSpPr>
        <p:spPr bwMode="auto">
          <a:xfrm>
            <a:off x="7545388" y="817563"/>
            <a:ext cx="2333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defTabSz="912813" latinLnBrk="1">
              <a:spcBef>
                <a:spcPct val="50000"/>
              </a:spcBef>
            </a:pPr>
            <a:r>
              <a:rPr lang="ru-RU" altLang="ko-KR" sz="2800">
                <a:solidFill>
                  <a:srgbClr val="CC0066"/>
                </a:solidFill>
              </a:rPr>
              <a:t>Серия </a:t>
            </a:r>
            <a:r>
              <a:rPr lang="en-US" altLang="ko-KR" sz="2800">
                <a:solidFill>
                  <a:srgbClr val="CC0066"/>
                </a:solidFill>
              </a:rPr>
              <a:t>MP77</a:t>
            </a:r>
            <a:endParaRPr lang="ko-KR" altLang="en-US" sz="2800">
              <a:solidFill>
                <a:srgbClr val="CC0066"/>
              </a:solidFill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8131" y="332656"/>
            <a:ext cx="1105739" cy="4006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05" tIns="46005" rIns="92005" bIns="46005">
            <a:spAutoFit/>
          </a:bodyPr>
          <a:lstStyle/>
          <a:p>
            <a:pPr eaLnBrk="0" latinLnBrk="1" hangingPunct="0">
              <a:defRPr/>
            </a:pP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Дизайн</a:t>
            </a:r>
            <a:endParaRPr lang="en-US" altLang="ko-KR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  <p:cxnSp>
        <p:nvCxnSpPr>
          <p:cNvPr id="20" name="직선 연결선 19"/>
          <p:cNvCxnSpPr/>
          <p:nvPr/>
        </p:nvCxnSpPr>
        <p:spPr>
          <a:xfrm>
            <a:off x="398667" y="683494"/>
            <a:ext cx="1674013" cy="0"/>
          </a:xfrm>
          <a:prstGeom prst="line">
            <a:avLst/>
          </a:prstGeom>
          <a:ln w="22225" cap="rnd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5000">
                  <a:schemeClr val="bg1">
                    <a:lumMod val="65000"/>
                  </a:schemeClr>
                </a:gs>
                <a:gs pos="80000">
                  <a:schemeClr val="tx1">
                    <a:lumMod val="65000"/>
                    <a:lumOff val="3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487" name="그림 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1300163"/>
            <a:ext cx="839788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4225" y="3976688"/>
            <a:ext cx="122872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7506" name="그룹 63"/>
          <p:cNvGrpSpPr>
            <a:grpSpLocks/>
          </p:cNvGrpSpPr>
          <p:nvPr/>
        </p:nvGrpSpPr>
        <p:grpSpPr bwMode="auto">
          <a:xfrm>
            <a:off x="7256463" y="2205038"/>
            <a:ext cx="1728787" cy="869950"/>
            <a:chOff x="849266" y="1686294"/>
            <a:chExt cx="7420993" cy="3768576"/>
          </a:xfrm>
        </p:grpSpPr>
        <p:pic>
          <p:nvPicPr>
            <p:cNvPr id="277536" name="Picture 2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0642" t="24655" r="2" b="18742"/>
            <a:stretch>
              <a:fillRect/>
            </a:stretch>
          </p:blipFill>
          <p:spPr bwMode="auto">
            <a:xfrm flipH="1">
              <a:off x="1987205" y="1686294"/>
              <a:ext cx="1670373" cy="2600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537" name="Picture 10" descr="http://www.designdownloader.com/item/pngl/router_f017/router_f017-20120119084330-00005.pn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09306" y="3558502"/>
              <a:ext cx="1440160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538" name="Picture 8" descr="http://clipartist.info/SVG/2011/December/wireless_icon-555px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5400000">
              <a:off x="2903245" y="4096811"/>
              <a:ext cx="1008112" cy="795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539" name="Picture 8" descr="http://clipartist.info/SVG/2011/December/wireless_icon-555px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49266" y="3126454"/>
              <a:ext cx="1008112" cy="795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9" name="구부러진 연결선 68"/>
            <p:cNvCxnSpPr/>
            <p:nvPr/>
          </p:nvCxnSpPr>
          <p:spPr bwMode="auto">
            <a:xfrm flipV="1">
              <a:off x="5537645" y="2924147"/>
              <a:ext cx="749595" cy="185676"/>
            </a:xfrm>
            <a:prstGeom prst="curvedConnector3">
              <a:avLst>
                <a:gd name="adj1" fmla="val 50000"/>
              </a:avLst>
            </a:prstGeom>
            <a:noFill/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77541" name="Picture 13" descr="http://eshop.partnet.lt/content/images/thumbs/0443466_lg-23mp65hq-23w-ips-dsub-dvi-h.jpe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517" r="16451" b="10081"/>
            <a:stretch>
              <a:fillRect/>
            </a:stretch>
          </p:blipFill>
          <p:spPr bwMode="auto">
            <a:xfrm>
              <a:off x="6105128" y="2194049"/>
              <a:ext cx="2165131" cy="1831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542" name="Picture 11" descr="http://eshop.partnet.lt/content/images/thumbs/0390236_lg-23mp65hq-p-5842-cm-23.jpe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06" t="6448" r="4120" b="6734"/>
            <a:stretch>
              <a:fillRect/>
            </a:stretch>
          </p:blipFill>
          <p:spPr bwMode="auto">
            <a:xfrm>
              <a:off x="3636579" y="2196662"/>
              <a:ext cx="2154621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77543" name="그룹 71"/>
            <p:cNvGrpSpPr>
              <a:grpSpLocks/>
            </p:cNvGrpSpPr>
            <p:nvPr/>
          </p:nvGrpSpPr>
          <p:grpSpPr bwMode="auto">
            <a:xfrm>
              <a:off x="4685536" y="3912036"/>
              <a:ext cx="2571720" cy="1542834"/>
              <a:chOff x="4685536" y="3912036"/>
              <a:chExt cx="2571720" cy="1542834"/>
            </a:xfrm>
          </p:grpSpPr>
          <p:grpSp>
            <p:nvGrpSpPr>
              <p:cNvPr id="277544" name="그룹 51"/>
              <p:cNvGrpSpPr>
                <a:grpSpLocks/>
              </p:cNvGrpSpPr>
              <p:nvPr/>
            </p:nvGrpSpPr>
            <p:grpSpPr bwMode="auto">
              <a:xfrm>
                <a:off x="5388891" y="4125310"/>
                <a:ext cx="1161854" cy="590327"/>
                <a:chOff x="5223497" y="4125310"/>
                <a:chExt cx="1161854" cy="590327"/>
              </a:xfrm>
            </p:grpSpPr>
            <p:pic>
              <p:nvPicPr>
                <p:cNvPr id="277551" name="Picture 4" descr="http://cdn.ndtv.com/tech/images/gadgets/lg-g2-white-big.jp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bright="-20000"/>
                </a:blip>
                <a:srcRect l="19305" t="6342" r="53413" b="17889"/>
                <a:stretch>
                  <a:fillRect/>
                </a:stretch>
              </p:blipFill>
              <p:spPr bwMode="auto">
                <a:xfrm rot="-5400000">
                  <a:off x="5509260" y="3839547"/>
                  <a:ext cx="590327" cy="11618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77552" name="직사각형 80"/>
                <p:cNvSpPr>
                  <a:spLocks noChangeArrowheads="1"/>
                </p:cNvSpPr>
                <p:nvPr/>
              </p:nvSpPr>
              <p:spPr bwMode="auto">
                <a:xfrm>
                  <a:off x="5291523" y="4130041"/>
                  <a:ext cx="1012457" cy="566544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lIns="91405" tIns="45703" rIns="91405" bIns="45703"/>
                <a:lstStyle/>
                <a:p>
                  <a:pPr defTabSz="266700" latinLnBrk="1">
                    <a:lnSpc>
                      <a:spcPct val="120000"/>
                    </a:lnSpc>
                    <a:tabLst>
                      <a:tab pos="88900" algn="l"/>
                    </a:tabLst>
                  </a:pPr>
                  <a:endParaRPr lang="ko-KR" altLang="en-US" sz="1100" b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77545" name="그룹 71"/>
              <p:cNvGrpSpPr>
                <a:grpSpLocks/>
              </p:cNvGrpSpPr>
              <p:nvPr/>
            </p:nvGrpSpPr>
            <p:grpSpPr bwMode="auto">
              <a:xfrm>
                <a:off x="5479188" y="4235668"/>
                <a:ext cx="1001790" cy="395947"/>
                <a:chOff x="5580795" y="4365104"/>
                <a:chExt cx="4633680" cy="1831413"/>
              </a:xfrm>
            </p:grpSpPr>
            <p:cxnSp>
              <p:nvCxnSpPr>
                <p:cNvPr id="77" name="구부러진 연결선 76"/>
                <p:cNvCxnSpPr/>
                <p:nvPr/>
              </p:nvCxnSpPr>
              <p:spPr bwMode="auto">
                <a:xfrm flipV="1">
                  <a:off x="7458681" y="5105868"/>
                  <a:ext cx="756475" cy="190852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pic>
              <p:nvPicPr>
                <p:cNvPr id="277549" name="Picture 13" descr="http://eshop.partnet.lt/content/images/thumbs/0443466_lg-23mp65hq-23w-ips-dsub-dvi-h.jpeg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5517" r="16451" b="10081"/>
                <a:stretch>
                  <a:fillRect/>
                </a:stretch>
              </p:blipFill>
              <p:spPr bwMode="auto">
                <a:xfrm>
                  <a:off x="8049344" y="4365104"/>
                  <a:ext cx="2165131" cy="1831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550" name="Picture 11" descr="http://eshop.partnet.lt/content/images/thumbs/0390236_lg-23mp65hq-p-5842-cm-23.jpeg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5206" t="6448" r="4120" b="6734"/>
                <a:stretch>
                  <a:fillRect/>
                </a:stretch>
              </p:blipFill>
              <p:spPr bwMode="auto">
                <a:xfrm>
                  <a:off x="5580795" y="4367717"/>
                  <a:ext cx="2154621" cy="1828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277546" name="Picture 2" descr="isolated female hands touch or click to something - stock photo"/>
              <p:cNvPicPr>
                <a:picLocks noChangeAspect="1" noChangeArrowheads="1"/>
              </p:cNvPicPr>
              <p:nvPr/>
            </p:nvPicPr>
            <p:blipFill>
              <a:blip r:embed="rId13" cstate="print">
                <a:clrChange>
                  <a:clrFrom>
                    <a:srgbClr val="F6FFFC"/>
                  </a:clrFrom>
                  <a:clrTo>
                    <a:srgbClr val="F6FFFC">
                      <a:alpha val="0"/>
                    </a:srgbClr>
                  </a:clrTo>
                </a:clrChange>
              </a:blip>
              <a:srcRect l="62654" t="7555" r="7919" b="56995"/>
              <a:stretch>
                <a:fillRect/>
              </a:stretch>
            </p:blipFill>
            <p:spPr bwMode="auto">
              <a:xfrm>
                <a:off x="6239745" y="3912036"/>
                <a:ext cx="1017511" cy="1500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7547" name="Picture 2" descr="isolated female hands touch or click to something - stock photo"/>
              <p:cNvPicPr>
                <a:picLocks noChangeAspect="1" noChangeArrowheads="1"/>
              </p:cNvPicPr>
              <p:nvPr/>
            </p:nvPicPr>
            <p:blipFill>
              <a:blip r:embed="rId13" cstate="print">
                <a:clrChange>
                  <a:clrFrom>
                    <a:srgbClr val="F6FFFC"/>
                  </a:clrFrom>
                  <a:clrTo>
                    <a:srgbClr val="F6FFFC">
                      <a:alpha val="0"/>
                    </a:srgbClr>
                  </a:clrTo>
                </a:clrChange>
              </a:blip>
              <a:srcRect l="62654" t="7555" r="7919" b="56995"/>
              <a:stretch>
                <a:fillRect/>
              </a:stretch>
            </p:blipFill>
            <p:spPr bwMode="auto">
              <a:xfrm flipH="1">
                <a:off x="4685536" y="3954076"/>
                <a:ext cx="1017511" cy="1500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77507" name="AutoShape 2"/>
          <p:cNvSpPr>
            <a:spLocks noChangeArrowheads="1"/>
          </p:cNvSpPr>
          <p:nvPr/>
        </p:nvSpPr>
        <p:spPr bwMode="auto">
          <a:xfrm>
            <a:off x="512763" y="787400"/>
            <a:ext cx="2695575" cy="360363"/>
          </a:xfrm>
          <a:prstGeom prst="roundRect">
            <a:avLst>
              <a:gd name="adj" fmla="val 45421"/>
            </a:avLst>
          </a:prstGeom>
          <a:solidFill>
            <a:srgbClr val="A5002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defTabSz="977900" latinLnBrk="1"/>
            <a:endParaRPr kumimoji="0" lang="ko-KR" altLang="en-US" b="0">
              <a:solidFill>
                <a:srgbClr val="000000"/>
              </a:solidFill>
            </a:endParaRPr>
          </a:p>
        </p:txBody>
      </p:sp>
      <p:sp>
        <p:nvSpPr>
          <p:cNvPr id="277508" name="Text Box 5"/>
          <p:cNvSpPr txBox="1">
            <a:spLocks noChangeArrowheads="1"/>
          </p:cNvSpPr>
          <p:nvPr/>
        </p:nvSpPr>
        <p:spPr bwMode="auto">
          <a:xfrm>
            <a:off x="1208088" y="798513"/>
            <a:ext cx="14112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0" lang="ru-RU" altLang="ko-KR" sz="1600">
                <a:solidFill>
                  <a:srgbClr val="FFFFFF"/>
                </a:solidFill>
              </a:rPr>
              <a:t>Серия </a:t>
            </a:r>
            <a:r>
              <a:rPr kumimoji="0" lang="en-US" altLang="ko-KR" sz="1600">
                <a:solidFill>
                  <a:srgbClr val="FFFFFF"/>
                </a:solidFill>
              </a:rPr>
              <a:t>MP67</a:t>
            </a:r>
            <a:endParaRPr kumimoji="0" lang="ko-KR" altLang="en-US" sz="1600">
              <a:solidFill>
                <a:srgbClr val="FFFFFF"/>
              </a:solidFill>
            </a:endParaRPr>
          </a:p>
        </p:txBody>
      </p:sp>
      <p:sp>
        <p:nvSpPr>
          <p:cNvPr id="277509" name="Rectangle 17"/>
          <p:cNvSpPr>
            <a:spLocks noChangeArrowheads="1"/>
          </p:cNvSpPr>
          <p:nvPr/>
        </p:nvSpPr>
        <p:spPr bwMode="auto">
          <a:xfrm>
            <a:off x="4538663" y="4689475"/>
            <a:ext cx="1625600" cy="290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  <a:buFont typeface="Wingdings" pitchFamily="2" charset="2"/>
              <a:buNone/>
            </a:pPr>
            <a:r>
              <a:rPr kumimoji="0" lang="ko-KR" altLang="en-US" sz="1300">
                <a:solidFill>
                  <a:srgbClr val="000000"/>
                </a:solidFill>
              </a:rPr>
              <a:t>■ </a:t>
            </a:r>
            <a:r>
              <a:rPr kumimoji="0" lang="uk-UA" altLang="ko-KR" sz="1300">
                <a:solidFill>
                  <a:srgbClr val="000000"/>
                </a:solidFill>
              </a:rPr>
              <a:t>Спецификации</a:t>
            </a:r>
            <a:endParaRPr kumimoji="0" lang="en-US" altLang="ko-KR" sz="1300">
              <a:solidFill>
                <a:srgbClr val="000000"/>
              </a:solidFill>
            </a:endParaRPr>
          </a:p>
        </p:txBody>
      </p:sp>
      <p:sp>
        <p:nvSpPr>
          <p:cNvPr id="277510" name="Rectangle 20"/>
          <p:cNvSpPr>
            <a:spLocks noChangeArrowheads="1"/>
          </p:cNvSpPr>
          <p:nvPr/>
        </p:nvSpPr>
        <p:spPr bwMode="auto">
          <a:xfrm>
            <a:off x="4491038" y="1125538"/>
            <a:ext cx="4311650" cy="292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  <a:buFont typeface="Wingdings" pitchFamily="2" charset="2"/>
              <a:buNone/>
            </a:pPr>
            <a:r>
              <a:rPr kumimoji="0" lang="ko-KR" altLang="en-US" sz="1300">
                <a:solidFill>
                  <a:srgbClr val="000000"/>
                </a:solidFill>
              </a:rPr>
              <a:t>■ </a:t>
            </a:r>
            <a:r>
              <a:rPr kumimoji="0" lang="ru-RU" altLang="ko-KR" sz="1300">
                <a:solidFill>
                  <a:srgbClr val="000000"/>
                </a:solidFill>
              </a:rPr>
              <a:t>Уникальные характеристики</a:t>
            </a:r>
            <a:endParaRPr kumimoji="0" lang="ko-KR" altLang="en-US" sz="1300" b="0">
              <a:solidFill>
                <a:srgbClr val="000000"/>
              </a:solidFill>
            </a:endParaRPr>
          </a:p>
        </p:txBody>
      </p:sp>
      <p:sp>
        <p:nvSpPr>
          <p:cNvPr id="277511" name="Oval 9"/>
          <p:cNvSpPr>
            <a:spLocks noChangeArrowheads="1"/>
          </p:cNvSpPr>
          <p:nvPr/>
        </p:nvSpPr>
        <p:spPr bwMode="auto">
          <a:xfrm>
            <a:off x="4637088" y="153828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kumimoji="0" lang="en-US" altLang="ko-KR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77512" name="Oval 11"/>
          <p:cNvSpPr>
            <a:spLocks noChangeArrowheads="1"/>
          </p:cNvSpPr>
          <p:nvPr/>
        </p:nvSpPr>
        <p:spPr bwMode="auto">
          <a:xfrm>
            <a:off x="7199313" y="153828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kumimoji="0" lang="en-US" altLang="ko-KR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77513" name="Oval 9"/>
          <p:cNvSpPr>
            <a:spLocks noChangeArrowheads="1"/>
          </p:cNvSpPr>
          <p:nvPr/>
        </p:nvSpPr>
        <p:spPr bwMode="auto">
          <a:xfrm>
            <a:off x="4629150" y="319563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kumimoji="0" lang="en-US" altLang="ko-KR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77514" name="AutoShape 18"/>
          <p:cNvSpPr>
            <a:spLocks noChangeArrowheads="1"/>
          </p:cNvSpPr>
          <p:nvPr/>
        </p:nvSpPr>
        <p:spPr bwMode="auto">
          <a:xfrm>
            <a:off x="4583113" y="1458913"/>
            <a:ext cx="5151437" cy="3208337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80000" rIns="36000" anchor="ctr"/>
          <a:lstStyle/>
          <a:p>
            <a:pPr marL="88900" indent="-88900">
              <a:lnSpc>
                <a:spcPct val="120000"/>
              </a:lnSpc>
            </a:pPr>
            <a:endParaRPr kumimoji="0" lang="en-US" altLang="ko-KR" b="0">
              <a:solidFill>
                <a:srgbClr val="000000"/>
              </a:solidFill>
            </a:endParaRPr>
          </a:p>
        </p:txBody>
      </p:sp>
      <p:sp>
        <p:nvSpPr>
          <p:cNvPr id="277515" name="Line 21"/>
          <p:cNvSpPr>
            <a:spLocks noChangeShapeType="1"/>
          </p:cNvSpPr>
          <p:nvPr/>
        </p:nvSpPr>
        <p:spPr bwMode="auto">
          <a:xfrm>
            <a:off x="7159625" y="1503363"/>
            <a:ext cx="0" cy="3148012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516" name="Line 21"/>
          <p:cNvSpPr>
            <a:spLocks noChangeShapeType="1"/>
          </p:cNvSpPr>
          <p:nvPr/>
        </p:nvSpPr>
        <p:spPr bwMode="auto">
          <a:xfrm rot="5400000">
            <a:off x="7161213" y="585788"/>
            <a:ext cx="0" cy="5111750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517" name="Text Box 10"/>
          <p:cNvSpPr txBox="1">
            <a:spLocks noChangeArrowheads="1"/>
          </p:cNvSpPr>
          <p:nvPr/>
        </p:nvSpPr>
        <p:spPr bwMode="auto">
          <a:xfrm>
            <a:off x="7385050" y="3149600"/>
            <a:ext cx="2505075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lnSpc>
                <a:spcPct val="150000"/>
              </a:lnSpc>
            </a:pPr>
            <a:r>
              <a:rPr kumimoji="0" lang="ru-RU" altLang="ko-KR" sz="1000">
                <a:solidFill>
                  <a:srgbClr val="000000"/>
                </a:solidFill>
              </a:rPr>
              <a:t>Функции </a:t>
            </a:r>
            <a:r>
              <a:rPr kumimoji="0" lang="en-US" altLang="ko-KR" sz="1000">
                <a:solidFill>
                  <a:srgbClr val="000000"/>
                </a:solidFill>
              </a:rPr>
              <a:t>4-Screen Split &amp; Flicker Safe</a:t>
            </a:r>
            <a:endParaRPr kumimoji="0" lang="ko-KR" altLang="en-US" sz="1000">
              <a:solidFill>
                <a:srgbClr val="000000"/>
              </a:solidFill>
            </a:endParaRPr>
          </a:p>
        </p:txBody>
      </p:sp>
      <p:sp>
        <p:nvSpPr>
          <p:cNvPr id="277518" name="Oval 9"/>
          <p:cNvSpPr>
            <a:spLocks noChangeArrowheads="1"/>
          </p:cNvSpPr>
          <p:nvPr/>
        </p:nvSpPr>
        <p:spPr bwMode="auto">
          <a:xfrm>
            <a:off x="7199313" y="3213100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kumimoji="0" lang="en-US" altLang="ko-KR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277519" name="Text Box 10"/>
          <p:cNvSpPr txBox="1">
            <a:spLocks noChangeArrowheads="1"/>
          </p:cNvSpPr>
          <p:nvPr/>
        </p:nvSpPr>
        <p:spPr bwMode="auto">
          <a:xfrm>
            <a:off x="7412038" y="1481138"/>
            <a:ext cx="18034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lnSpc>
                <a:spcPct val="150000"/>
              </a:lnSpc>
            </a:pPr>
            <a:r>
              <a:rPr kumimoji="0" lang="ru-RU" altLang="ko-KR" sz="1100">
                <a:solidFill>
                  <a:srgbClr val="000000"/>
                </a:solidFill>
              </a:rPr>
              <a:t>Функция </a:t>
            </a:r>
            <a:r>
              <a:rPr kumimoji="0" lang="en-US" altLang="ko-KR" sz="1100">
                <a:solidFill>
                  <a:srgbClr val="000000"/>
                </a:solidFill>
              </a:rPr>
              <a:t>Color Cloning</a:t>
            </a:r>
            <a:endParaRPr kumimoji="0" lang="ko-KR" altLang="en-US" sz="1100">
              <a:solidFill>
                <a:srgbClr val="000000"/>
              </a:solidFill>
            </a:endParaRPr>
          </a:p>
        </p:txBody>
      </p:sp>
      <p:sp>
        <p:nvSpPr>
          <p:cNvPr id="277520" name="Text Box 10"/>
          <p:cNvSpPr txBox="1">
            <a:spLocks noChangeArrowheads="1"/>
          </p:cNvSpPr>
          <p:nvPr/>
        </p:nvSpPr>
        <p:spPr bwMode="auto">
          <a:xfrm>
            <a:off x="4851400" y="1477963"/>
            <a:ext cx="17399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ru-RU" altLang="ko-KR" sz="1100">
                <a:solidFill>
                  <a:srgbClr val="000000"/>
                </a:solidFill>
              </a:rPr>
              <a:t>Функция  </a:t>
            </a:r>
            <a:r>
              <a:rPr lang="en-US" altLang="ko-KR" sz="1100">
                <a:solidFill>
                  <a:srgbClr val="000000"/>
                </a:solidFill>
              </a:rPr>
              <a:t>Color Wizard</a:t>
            </a:r>
          </a:p>
        </p:txBody>
      </p:sp>
      <p:sp>
        <p:nvSpPr>
          <p:cNvPr id="277521" name="Text Box 72"/>
          <p:cNvSpPr txBox="1">
            <a:spLocks noChangeArrowheads="1"/>
          </p:cNvSpPr>
          <p:nvPr/>
        </p:nvSpPr>
        <p:spPr bwMode="auto">
          <a:xfrm>
            <a:off x="7424738" y="1793875"/>
            <a:ext cx="256857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en-US" altLang="ko-KR" sz="1000" b="0">
                <a:solidFill>
                  <a:srgbClr val="000000"/>
                </a:solidFill>
              </a:rPr>
              <a:t> </a:t>
            </a:r>
            <a:r>
              <a:rPr kumimoji="0" lang="ru-RU" altLang="ko-KR" sz="1000" b="0">
                <a:solidFill>
                  <a:srgbClr val="000000"/>
                </a:solidFill>
              </a:rPr>
              <a:t>настройка одинаковой цветопередачи на 2 мониторах через мобильное приложение.</a:t>
            </a:r>
            <a:endParaRPr kumimoji="0" lang="en-US" altLang="ko-KR" sz="1000" b="0">
              <a:solidFill>
                <a:srgbClr val="000000"/>
              </a:solidFill>
            </a:endParaRPr>
          </a:p>
        </p:txBody>
      </p:sp>
      <p:sp>
        <p:nvSpPr>
          <p:cNvPr id="277522" name="Rectangle 3"/>
          <p:cNvSpPr>
            <a:spLocks noChangeArrowheads="1"/>
          </p:cNvSpPr>
          <p:nvPr/>
        </p:nvSpPr>
        <p:spPr bwMode="auto">
          <a:xfrm>
            <a:off x="4389438" y="787400"/>
            <a:ext cx="5243512" cy="30797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76213" indent="-176213" algn="ctr" defTabSz="684213" eaLnBrk="0" hangingPunct="0"/>
            <a:r>
              <a:rPr lang="en-US" altLang="ko-KR" sz="2000">
                <a:solidFill>
                  <a:srgbClr val="A50021"/>
                </a:solidFill>
              </a:rPr>
              <a:t>IPS </a:t>
            </a:r>
            <a:r>
              <a:rPr lang="ru-RU" altLang="ko-KR" sz="2000">
                <a:solidFill>
                  <a:srgbClr val="A50021"/>
                </a:solidFill>
              </a:rPr>
              <a:t>монитор с дизайном </a:t>
            </a:r>
            <a:r>
              <a:rPr lang="en-US" altLang="ko-KR" sz="2000">
                <a:solidFill>
                  <a:srgbClr val="A50021"/>
                </a:solidFill>
              </a:rPr>
              <a:t>CINEMA screen</a:t>
            </a:r>
            <a:endParaRPr lang="ko-KR" altLang="en-US" sz="2000">
              <a:solidFill>
                <a:srgbClr val="A50021"/>
              </a:solidFill>
            </a:endParaRPr>
          </a:p>
        </p:txBody>
      </p:sp>
      <p:sp>
        <p:nvSpPr>
          <p:cNvPr id="277523" name="Text Box 72"/>
          <p:cNvSpPr txBox="1">
            <a:spLocks noChangeArrowheads="1"/>
          </p:cNvSpPr>
          <p:nvPr/>
        </p:nvSpPr>
        <p:spPr bwMode="auto">
          <a:xfrm>
            <a:off x="7400925" y="3440113"/>
            <a:ext cx="25654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en-US" altLang="ko-KR" sz="1000" b="0">
                <a:solidFill>
                  <a:srgbClr val="000000"/>
                </a:solidFill>
              </a:rPr>
              <a:t> 4-Screen split </a:t>
            </a:r>
            <a:r>
              <a:rPr kumimoji="0" lang="ru-RU" altLang="ko-KR" sz="1000" b="0">
                <a:solidFill>
                  <a:srgbClr val="000000"/>
                </a:solidFill>
              </a:rPr>
              <a:t>для мультизадачности</a:t>
            </a:r>
            <a:endParaRPr kumimoji="0" lang="en-US" altLang="ko-KR" sz="1000" b="0">
              <a:solidFill>
                <a:srgbClr val="000000"/>
              </a:solidFill>
            </a:endParaRPr>
          </a:p>
          <a:p>
            <a:pPr latinLnBrk="1">
              <a:buFont typeface="Wingdings" pitchFamily="2" charset="2"/>
              <a:buChar char="§"/>
            </a:pPr>
            <a:r>
              <a:rPr kumimoji="0" lang="en-US" altLang="ko-KR" sz="1000" b="0">
                <a:solidFill>
                  <a:srgbClr val="000000"/>
                </a:solidFill>
              </a:rPr>
              <a:t> </a:t>
            </a:r>
            <a:r>
              <a:rPr kumimoji="0" lang="ru-RU" altLang="ko-KR" sz="1000" b="0">
                <a:solidFill>
                  <a:srgbClr val="000000"/>
                </a:solidFill>
              </a:rPr>
              <a:t>Изображение без мерцания, сертификат</a:t>
            </a:r>
            <a:r>
              <a:rPr kumimoji="0" lang="en-US" altLang="ko-KR" sz="1000" b="0">
                <a:solidFill>
                  <a:srgbClr val="000000"/>
                </a:solidFill>
              </a:rPr>
              <a:t>TUV</a:t>
            </a:r>
          </a:p>
        </p:txBody>
      </p:sp>
      <p:sp>
        <p:nvSpPr>
          <p:cNvPr id="277524" name="Text Box 14"/>
          <p:cNvSpPr txBox="1">
            <a:spLocks noChangeArrowheads="1"/>
          </p:cNvSpPr>
          <p:nvPr/>
        </p:nvSpPr>
        <p:spPr bwMode="auto">
          <a:xfrm>
            <a:off x="79375" y="3241675"/>
            <a:ext cx="4513263" cy="3284538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lIns="68416" tIns="34208" rIns="68416" bIns="34208" anchor="ctr">
            <a:spAutoFit/>
          </a:bodyPr>
          <a:lstStyle/>
          <a:p>
            <a:pPr marL="228600" indent="-228600" defTabSz="684213" eaLnBrk="0" hangingPunct="0">
              <a:lnSpc>
                <a:spcPct val="110000"/>
              </a:lnSpc>
              <a:spcBef>
                <a:spcPct val="70000"/>
              </a:spcBef>
              <a:buFontTx/>
              <a:buAutoNum type="arabicPeriod"/>
            </a:pPr>
            <a:r>
              <a:rPr lang="ru-RU" altLang="ko-KR" sz="1100">
                <a:solidFill>
                  <a:srgbClr val="000000"/>
                </a:solidFill>
                <a:sym typeface="돋움체"/>
              </a:rPr>
              <a:t>Дизайн </a:t>
            </a:r>
            <a:r>
              <a:rPr lang="en-US" altLang="ko-KR" sz="1100">
                <a:solidFill>
                  <a:srgbClr val="000000"/>
                </a:solidFill>
                <a:sym typeface="돋움체"/>
              </a:rPr>
              <a:t>CINEMA screen</a:t>
            </a: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/>
            </a:r>
            <a:br>
              <a:rPr lang="en-US" altLang="ko-KR" sz="1100" b="0">
                <a:solidFill>
                  <a:srgbClr val="000000"/>
                </a:solidFill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</a:rPr>
              <a:t>- </a:t>
            </a:r>
            <a:r>
              <a:rPr lang="ru-RU" altLang="ko-KR" sz="1100" b="0">
                <a:solidFill>
                  <a:srgbClr val="000000"/>
                </a:solidFill>
              </a:rPr>
              <a:t>Необыкновенные впечатления от просмотра </a:t>
            </a:r>
            <a:r>
              <a:rPr lang="en-US" altLang="ko-KR" sz="1100" b="0">
                <a:solidFill>
                  <a:srgbClr val="000000"/>
                </a:solidFill>
              </a:rPr>
              <a:t/>
            </a:r>
            <a:br>
              <a:rPr lang="en-US" altLang="ko-KR" sz="1100" b="0">
                <a:solidFill>
                  <a:srgbClr val="000000"/>
                </a:solidFill>
              </a:rPr>
            </a:br>
            <a:r>
              <a:rPr lang="en-US" altLang="ko-KR" sz="1100" b="0">
                <a:solidFill>
                  <a:srgbClr val="000000"/>
                </a:solidFill>
              </a:rPr>
              <a:t>- </a:t>
            </a:r>
            <a:r>
              <a:rPr lang="ru-RU" altLang="ko-KR" sz="1100" b="0">
                <a:solidFill>
                  <a:srgbClr val="000000"/>
                </a:solidFill>
              </a:rPr>
              <a:t>Минимализм: супер-тонкий стенд и настенное крепление</a:t>
            </a:r>
            <a:endParaRPr lang="en-US" altLang="ko-KR" sz="1100" b="0">
              <a:solidFill>
                <a:srgbClr val="000000"/>
              </a:solidFill>
              <a:sym typeface="돋움체"/>
            </a:endParaRPr>
          </a:p>
          <a:p>
            <a:pPr marL="228600" indent="-228600" defTabSz="684213" eaLnBrk="0" hangingPunct="0">
              <a:lnSpc>
                <a:spcPct val="110000"/>
              </a:lnSpc>
              <a:spcBef>
                <a:spcPct val="70000"/>
              </a:spcBef>
              <a:buFontTx/>
              <a:buAutoNum type="arabicPeriod"/>
            </a:pPr>
            <a:r>
              <a:rPr lang="en-US" altLang="ko-KR" sz="1100">
                <a:solidFill>
                  <a:srgbClr val="000000"/>
                </a:solidFill>
                <a:sym typeface="돋움체"/>
              </a:rPr>
              <a:t>IPS </a:t>
            </a:r>
            <a:r>
              <a:rPr lang="ru-RU" altLang="ko-KR" sz="1100">
                <a:solidFill>
                  <a:srgbClr val="000000"/>
                </a:solidFill>
                <a:sym typeface="돋움체"/>
              </a:rPr>
              <a:t>технология – исключительное качество изображения</a:t>
            </a:r>
            <a:r>
              <a:rPr lang="en-US" altLang="ko-KR" sz="1100">
                <a:solidFill>
                  <a:srgbClr val="000000"/>
                </a:solidFill>
                <a:sym typeface="돋움체"/>
              </a:rPr>
              <a:t/>
            </a:r>
            <a:br>
              <a:rPr lang="en-US" altLang="ko-KR" sz="1100">
                <a:solidFill>
                  <a:srgbClr val="000000"/>
                </a:solidFill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- AH-IPS: 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корректная цветопередача и широкие углы обзора</a:t>
            </a:r>
            <a:r>
              <a:rPr lang="ru-RU" altLang="ko-KR" sz="1100">
                <a:sym typeface="돋움체"/>
              </a:rPr>
              <a:t> </a:t>
            </a: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/>
            </a:r>
            <a:br>
              <a:rPr lang="en-US" altLang="ko-KR" sz="1100" b="0">
                <a:solidFill>
                  <a:srgbClr val="000000"/>
                </a:solidFill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- 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Настройка цветности</a:t>
            </a: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: 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заводская калибровка цвета </a:t>
            </a: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/>
            </a:r>
            <a:br>
              <a:rPr lang="en-US" altLang="ko-KR" sz="1100" b="0">
                <a:solidFill>
                  <a:srgbClr val="000000"/>
                </a:solidFill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 - 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Режим </a:t>
            </a: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Reader: 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комфорт для глаз за счёт снижения цветовой температуры и сокращения синего спектра </a:t>
            </a: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/>
            </a:r>
            <a:br>
              <a:rPr lang="en-US" altLang="ko-KR" sz="1100" b="0">
                <a:solidFill>
                  <a:srgbClr val="000000"/>
                </a:solidFill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- 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Функция </a:t>
            </a: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Flicker Safe : 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изображение без мерцания, меньше усталость глаз (сертификат </a:t>
            </a: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TUV)</a:t>
            </a:r>
          </a:p>
          <a:p>
            <a:pPr marL="228600" indent="-228600" defTabSz="684213" eaLnBrk="0" hangingPunct="0">
              <a:lnSpc>
                <a:spcPct val="110000"/>
              </a:lnSpc>
              <a:spcBef>
                <a:spcPct val="70000"/>
              </a:spcBef>
              <a:buFontTx/>
              <a:buAutoNum type="arabicPeriod"/>
            </a:pPr>
            <a:r>
              <a:rPr lang="ru-RU" altLang="ko-KR" sz="1100">
                <a:solidFill>
                  <a:srgbClr val="000000"/>
                </a:solidFill>
                <a:sym typeface="돋움체"/>
              </a:rPr>
              <a:t>Технические особенности</a:t>
            </a: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/>
            </a:r>
            <a:br>
              <a:rPr lang="en-US" altLang="ko-KR" sz="1100" b="0">
                <a:solidFill>
                  <a:srgbClr val="000000"/>
                </a:solidFill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- 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Разнообразие интерфейсов</a:t>
            </a: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: D-sub, DVI, HDMI (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опционально</a:t>
            </a: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)</a:t>
            </a:r>
            <a:br>
              <a:rPr lang="en-US" altLang="ko-KR" sz="1100" b="0">
                <a:solidFill>
                  <a:srgbClr val="000000"/>
                </a:solidFill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- 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Функция </a:t>
            </a: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Color Wizard : 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режим изображения для людей, страдающих цветовой слепотой</a:t>
            </a: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/>
            </a:r>
            <a:br>
              <a:rPr lang="en-US" altLang="ko-KR" sz="1100" b="0">
                <a:solidFill>
                  <a:srgbClr val="000000"/>
                </a:solidFill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- 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Клонирование цвета</a:t>
            </a: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: 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настройка одинакового качества изображения с помощью приложения на смартфоне</a:t>
            </a:r>
            <a:endParaRPr lang="en-US" altLang="ko-KR" sz="1100" b="0">
              <a:solidFill>
                <a:srgbClr val="000000"/>
              </a:solidFill>
              <a:sym typeface="돋움체"/>
            </a:endParaRPr>
          </a:p>
        </p:txBody>
      </p:sp>
      <p:pic>
        <p:nvPicPr>
          <p:cNvPr id="277525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97463" y="2335213"/>
            <a:ext cx="15525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526" name="AutoShape 18"/>
          <p:cNvSpPr>
            <a:spLocks noChangeArrowheads="1"/>
          </p:cNvSpPr>
          <p:nvPr/>
        </p:nvSpPr>
        <p:spPr bwMode="auto">
          <a:xfrm>
            <a:off x="4592638" y="4941888"/>
            <a:ext cx="5141912" cy="1439862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08000" rIns="36000" anchor="ctr"/>
          <a:lstStyle/>
          <a:p>
            <a:pPr marL="88900" indent="-88900" eaLnBrk="0" hangingPunct="0">
              <a:lnSpc>
                <a:spcPct val="120000"/>
              </a:lnSpc>
              <a:buFontTx/>
              <a:buChar char="•"/>
            </a:pPr>
            <a:r>
              <a:rPr lang="uk-UA" altLang="ko-KR" sz="1100" b="0">
                <a:solidFill>
                  <a:srgbClr val="000000"/>
                </a:solidFill>
              </a:rPr>
              <a:t>Панель</a:t>
            </a:r>
            <a:r>
              <a:rPr lang="en-US" altLang="ko-KR" sz="1100" b="0">
                <a:solidFill>
                  <a:srgbClr val="000000"/>
                </a:solidFill>
              </a:rPr>
              <a:t>: 27 / 23.8’’ Neo Blade , 23/21.5” CINEMA screen</a:t>
            </a:r>
          </a:p>
          <a:p>
            <a:pPr marL="88900" indent="-88900" eaLnBrk="0" hangingPunct="0">
              <a:lnSpc>
                <a:spcPct val="120000"/>
              </a:lnSpc>
              <a:buFontTx/>
              <a:buChar char="•"/>
            </a:pPr>
            <a:r>
              <a:rPr lang="uk-UA" altLang="ko-KR" sz="1100" b="0">
                <a:solidFill>
                  <a:srgbClr val="000000"/>
                </a:solidFill>
              </a:rPr>
              <a:t>Экранные характеристики</a:t>
            </a:r>
            <a:r>
              <a:rPr lang="en-US" altLang="ko-KR" sz="1100" b="0">
                <a:solidFill>
                  <a:srgbClr val="000000"/>
                </a:solidFill>
              </a:rPr>
              <a:t> : 178/178, </a:t>
            </a: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GTG 5ms</a:t>
            </a:r>
            <a:endParaRPr lang="en-US" altLang="ko-KR" sz="1100" b="0">
              <a:solidFill>
                <a:srgbClr val="000000"/>
              </a:solidFill>
            </a:endParaRPr>
          </a:p>
          <a:p>
            <a:pPr marL="88900" indent="-88900" eaLnBrk="0" hangingPunct="0">
              <a:lnSpc>
                <a:spcPct val="120000"/>
              </a:lnSpc>
              <a:buFontTx/>
              <a:buChar char="•"/>
            </a:pPr>
            <a:r>
              <a:rPr lang="ru-RU" altLang="ko-KR" sz="1100" b="0">
                <a:solidFill>
                  <a:srgbClr val="000000"/>
                </a:solidFill>
              </a:rPr>
              <a:t>Интерфейс</a:t>
            </a:r>
            <a:r>
              <a:rPr lang="en-US" altLang="ko-KR" sz="1100" b="0">
                <a:solidFill>
                  <a:srgbClr val="000000"/>
                </a:solidFill>
              </a:rPr>
              <a:t>: D-Sub, DVI, HDMI</a:t>
            </a:r>
            <a:endParaRPr lang="en-US" altLang="ko-KR" sz="1100" b="0">
              <a:solidFill>
                <a:srgbClr val="000000"/>
              </a:solidFill>
              <a:sym typeface="돋움체"/>
            </a:endParaRPr>
          </a:p>
          <a:p>
            <a:pPr marL="88900" indent="-88900" eaLnBrk="0" hangingPunct="0">
              <a:lnSpc>
                <a:spcPct val="120000"/>
              </a:lnSpc>
              <a:buFontTx/>
              <a:buChar char="•"/>
            </a:pPr>
            <a:r>
              <a:rPr lang="ru-RU" altLang="ko-KR" sz="1100" b="0">
                <a:solidFill>
                  <a:srgbClr val="000000"/>
                </a:solidFill>
              </a:rPr>
              <a:t>Особенности</a:t>
            </a:r>
            <a:r>
              <a:rPr lang="en-US" altLang="ko-KR" sz="1100" b="0">
                <a:solidFill>
                  <a:srgbClr val="000000"/>
                </a:solidFill>
              </a:rPr>
              <a:t> : </a:t>
            </a:r>
            <a:r>
              <a:rPr lang="ru-RU" altLang="ko-KR" sz="1100" b="0">
                <a:solidFill>
                  <a:srgbClr val="000000"/>
                </a:solidFill>
              </a:rPr>
              <a:t> цветокалибровка</a:t>
            </a:r>
            <a:r>
              <a:rPr lang="en-US" altLang="ko-KR" sz="1100" b="0">
                <a:solidFill>
                  <a:srgbClr val="000000"/>
                </a:solidFill>
              </a:rPr>
              <a:t>, </a:t>
            </a:r>
            <a:r>
              <a:rPr lang="ru-RU" altLang="ko-KR" sz="1100" b="0">
                <a:solidFill>
                  <a:srgbClr val="000000"/>
                </a:solidFill>
              </a:rPr>
              <a:t>функции </a:t>
            </a:r>
            <a:r>
              <a:rPr lang="en-US" altLang="ko-KR" sz="1100" b="0">
                <a:solidFill>
                  <a:srgbClr val="000000"/>
                </a:solidFill>
              </a:rPr>
              <a:t>Color Wizard, Color Paring, Flicker Safe, Reader mode, Smart energy saving, SUPER+ Resolution, 4-Screen Split, Picture Mode &gt;&gt; Game</a:t>
            </a:r>
          </a:p>
        </p:txBody>
      </p:sp>
      <p:pic>
        <p:nvPicPr>
          <p:cNvPr id="277527" name="Picture 11" descr="Untitled-1.PN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149850" y="3884613"/>
            <a:ext cx="1458913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528" name="Text Box 10"/>
          <p:cNvSpPr txBox="1">
            <a:spLocks noChangeArrowheads="1"/>
          </p:cNvSpPr>
          <p:nvPr/>
        </p:nvSpPr>
        <p:spPr bwMode="auto">
          <a:xfrm>
            <a:off x="4859338" y="3141663"/>
            <a:ext cx="1458912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lnSpc>
                <a:spcPct val="150000"/>
              </a:lnSpc>
            </a:pPr>
            <a:r>
              <a:rPr kumimoji="0" lang="uk-UA" altLang="ko-KR" sz="1100">
                <a:solidFill>
                  <a:srgbClr val="000000"/>
                </a:solidFill>
              </a:rPr>
              <a:t>Калибровка цвета</a:t>
            </a:r>
            <a:endParaRPr kumimoji="0" lang="ko-KR" altLang="en-US" sz="1100">
              <a:solidFill>
                <a:srgbClr val="000000"/>
              </a:solidFill>
            </a:endParaRPr>
          </a:p>
        </p:txBody>
      </p:sp>
      <p:pic>
        <p:nvPicPr>
          <p:cNvPr id="277529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185025" y="3968750"/>
            <a:ext cx="10080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530" name="Text Box 72"/>
          <p:cNvSpPr txBox="1">
            <a:spLocks noChangeArrowheads="1"/>
          </p:cNvSpPr>
          <p:nvPr/>
        </p:nvSpPr>
        <p:spPr bwMode="auto">
          <a:xfrm>
            <a:off x="4665663" y="1773238"/>
            <a:ext cx="2647950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en-US" altLang="ko-KR" sz="1100" b="0">
                <a:solidFill>
                  <a:srgbClr val="000000"/>
                </a:solidFill>
                <a:ea typeface="맑은 고딕"/>
                <a:cs typeface="맑은 고딕"/>
              </a:rPr>
              <a:t> </a:t>
            </a:r>
            <a:r>
              <a:rPr kumimoji="0" lang="ru-RU" altLang="ko-KR" sz="1100" b="0">
                <a:solidFill>
                  <a:srgbClr val="000000"/>
                </a:solidFill>
                <a:ea typeface="맑은 고딕"/>
                <a:cs typeface="맑은 고딕"/>
              </a:rPr>
              <a:t>Для людей, страдающих </a:t>
            </a:r>
          </a:p>
          <a:p>
            <a:pPr latinLnBrk="1"/>
            <a:r>
              <a:rPr kumimoji="0" lang="ru-RU" altLang="ko-KR" sz="1100" b="0">
                <a:solidFill>
                  <a:srgbClr val="000000"/>
                </a:solidFill>
                <a:ea typeface="맑은 고딕"/>
                <a:cs typeface="맑은 고딕"/>
              </a:rPr>
              <a:t>цветовой слепотой - для различения </a:t>
            </a:r>
          </a:p>
          <a:p>
            <a:pPr latinLnBrk="1"/>
            <a:r>
              <a:rPr kumimoji="0" lang="ru-RU" altLang="ko-KR" sz="1100" b="0">
                <a:solidFill>
                  <a:srgbClr val="000000"/>
                </a:solidFill>
                <a:ea typeface="맑은 고딕"/>
                <a:cs typeface="맑은 고딕"/>
              </a:rPr>
              <a:t>зелёного/красного цветов</a:t>
            </a:r>
            <a:r>
              <a:rPr kumimoji="0" lang="en-US" altLang="ko-KR" sz="1100" b="0">
                <a:solidFill>
                  <a:srgbClr val="000000"/>
                </a:solidFill>
                <a:ea typeface="맑은 고딕"/>
                <a:cs typeface="맑은 고딕"/>
              </a:rPr>
              <a:t>.</a:t>
            </a:r>
            <a:endParaRPr kumimoji="0" lang="en-US" altLang="ko-KR" sz="1100" b="0">
              <a:solidFill>
                <a:srgbClr val="000000"/>
              </a:solidFill>
            </a:endParaRPr>
          </a:p>
        </p:txBody>
      </p:sp>
      <p:sp>
        <p:nvSpPr>
          <p:cNvPr id="277531" name="Text Box 72"/>
          <p:cNvSpPr txBox="1">
            <a:spLocks noChangeArrowheads="1"/>
          </p:cNvSpPr>
          <p:nvPr/>
        </p:nvSpPr>
        <p:spPr bwMode="auto">
          <a:xfrm>
            <a:off x="4776788" y="3440113"/>
            <a:ext cx="2563812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en-US" altLang="ko-KR" sz="1100" b="0">
                <a:solidFill>
                  <a:srgbClr val="000000"/>
                </a:solidFill>
              </a:rPr>
              <a:t> </a:t>
            </a:r>
            <a:r>
              <a:rPr kumimoji="0" lang="ru-RU" altLang="ko-KR" sz="1100" b="0">
                <a:solidFill>
                  <a:srgbClr val="000000"/>
                </a:solidFill>
              </a:rPr>
              <a:t>Заводская настройка цвета</a:t>
            </a:r>
            <a:endParaRPr kumimoji="0" lang="en-US" altLang="ko-KR" sz="1100" b="0">
              <a:solidFill>
                <a:srgbClr val="000000"/>
              </a:solidFill>
            </a:endParaRPr>
          </a:p>
          <a:p>
            <a:pPr latinLnBrk="1">
              <a:buFont typeface="Wingdings" pitchFamily="2" charset="2"/>
              <a:buChar char="§"/>
            </a:pPr>
            <a:r>
              <a:rPr kumimoji="0" lang="en-US" altLang="ko-KR" sz="1100" b="0">
                <a:solidFill>
                  <a:srgbClr val="000000"/>
                </a:solidFill>
              </a:rPr>
              <a:t> </a:t>
            </a:r>
            <a:r>
              <a:rPr kumimoji="0" lang="ru-RU" altLang="ko-KR" sz="1100" b="0">
                <a:solidFill>
                  <a:srgbClr val="000000"/>
                </a:solidFill>
              </a:rPr>
              <a:t>Отчёт о калибровке с каждым монитором</a:t>
            </a:r>
            <a:r>
              <a:rPr kumimoji="0" lang="en-US" altLang="ko-KR" sz="1100" b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77532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894763" y="2708275"/>
            <a:ext cx="81121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533" name="실행 단추: 뒤로 또는 이전 3">
            <a:hlinkClick r:id="rId1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548813" y="6542088"/>
            <a:ext cx="217487" cy="217487"/>
          </a:xfrm>
          <a:prstGeom prst="actionButtonBackPrevious">
            <a:avLst/>
          </a:prstGeom>
          <a:solidFill>
            <a:srgbClr val="EAEAEA"/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lIns="91242" tIns="45629" rIns="91242" bIns="45629" anchor="ctr"/>
          <a:lstStyle/>
          <a:p>
            <a:pPr indent="1588" algn="ctr" latinLnBrk="1">
              <a:lnSpc>
                <a:spcPct val="110000"/>
              </a:lnSpc>
              <a:spcBef>
                <a:spcPct val="20000"/>
              </a:spcBef>
            </a:pPr>
            <a:endParaRPr kumimoji="0" lang="ko-KR" altLang="en-US" sz="1800" b="0">
              <a:solidFill>
                <a:srgbClr val="000000"/>
              </a:solidFill>
              <a:latin typeface="굴림"/>
              <a:ea typeface="굴림"/>
              <a:cs typeface="굴림"/>
            </a:endParaRPr>
          </a:p>
        </p:txBody>
      </p:sp>
      <p:pic>
        <p:nvPicPr>
          <p:cNvPr id="277534" name="그림 51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12763" y="1301750"/>
            <a:ext cx="28575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ext Box 1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4488" y="260648"/>
            <a:ext cx="2816079" cy="4006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05" tIns="46005" rIns="92005" bIns="46005">
            <a:spAutoFit/>
          </a:bodyPr>
          <a:lstStyle/>
          <a:p>
            <a:pPr>
              <a:defRPr/>
            </a:pP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Концепция продукта</a:t>
            </a:r>
            <a:endParaRPr lang="en-US" altLang="ko-KR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29" name="그림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1438"/>
            <a:ext cx="9906000" cy="552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8530" name="Picture 14" descr="Untitled-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425" y="1628775"/>
            <a:ext cx="700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8533" name="Text Box 5"/>
          <p:cNvSpPr txBox="1">
            <a:spLocks noChangeArrowheads="1"/>
          </p:cNvSpPr>
          <p:nvPr/>
        </p:nvSpPr>
        <p:spPr bwMode="auto">
          <a:xfrm>
            <a:off x="7473950" y="836613"/>
            <a:ext cx="2333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defTabSz="912813" latinLnBrk="1">
              <a:spcBef>
                <a:spcPct val="50000"/>
              </a:spcBef>
            </a:pPr>
            <a:r>
              <a:rPr lang="ru-RU" altLang="ko-KR" sz="2800">
                <a:solidFill>
                  <a:srgbClr val="CC0066"/>
                </a:solidFill>
              </a:rPr>
              <a:t>Серия </a:t>
            </a:r>
            <a:r>
              <a:rPr lang="en-US" altLang="ko-KR" sz="2800">
                <a:solidFill>
                  <a:srgbClr val="CC0066"/>
                </a:solidFill>
              </a:rPr>
              <a:t>MP67</a:t>
            </a:r>
            <a:endParaRPr lang="ko-KR" altLang="en-US" sz="2800">
              <a:solidFill>
                <a:srgbClr val="CC0066"/>
              </a:solidFill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8131" y="332656"/>
            <a:ext cx="1105739" cy="4006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05" tIns="46005" rIns="92005" bIns="46005">
            <a:spAutoFit/>
          </a:bodyPr>
          <a:lstStyle/>
          <a:p>
            <a:pPr eaLnBrk="0" latinLnBrk="1" hangingPunct="0">
              <a:defRPr/>
            </a:pP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Дизайн</a:t>
            </a:r>
            <a:endParaRPr lang="en-US" altLang="ko-KR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  <p:cxnSp>
        <p:nvCxnSpPr>
          <p:cNvPr id="10" name="직선 연결선 19"/>
          <p:cNvCxnSpPr/>
          <p:nvPr/>
        </p:nvCxnSpPr>
        <p:spPr>
          <a:xfrm>
            <a:off x="398667" y="683494"/>
            <a:ext cx="1674013" cy="0"/>
          </a:xfrm>
          <a:prstGeom prst="line">
            <a:avLst/>
          </a:prstGeom>
          <a:ln w="22225" cap="rnd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5000">
                  <a:schemeClr val="bg1">
                    <a:lumMod val="65000"/>
                  </a:schemeClr>
                </a:gs>
                <a:gs pos="80000">
                  <a:schemeClr val="tx1">
                    <a:lumMod val="65000"/>
                    <a:lumOff val="3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AutoShape 2"/>
          <p:cNvSpPr>
            <a:spLocks noChangeArrowheads="1"/>
          </p:cNvSpPr>
          <p:nvPr/>
        </p:nvSpPr>
        <p:spPr bwMode="auto">
          <a:xfrm>
            <a:off x="512763" y="768350"/>
            <a:ext cx="2697162" cy="360363"/>
          </a:xfrm>
          <a:prstGeom prst="roundRect">
            <a:avLst>
              <a:gd name="adj" fmla="val 45421"/>
            </a:avLst>
          </a:prstGeom>
          <a:solidFill>
            <a:srgbClr val="A5002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algn="ctr" defTabSz="977900"/>
            <a:r>
              <a:rPr lang="ru-RU" altLang="ko-KR" sz="1600">
                <a:solidFill>
                  <a:srgbClr val="FFFFFF"/>
                </a:solidFill>
                <a:ea typeface="굴림"/>
                <a:cs typeface="굴림"/>
              </a:rPr>
              <a:t>Серия </a:t>
            </a:r>
            <a:r>
              <a:rPr lang="en-US" altLang="ko-KR" sz="1600">
                <a:solidFill>
                  <a:srgbClr val="FFFFFF"/>
                </a:solidFill>
                <a:ea typeface="굴림"/>
                <a:cs typeface="굴림"/>
              </a:rPr>
              <a:t>MP57</a:t>
            </a:r>
            <a:endParaRPr lang="ko-KR" altLang="ko-KR" sz="1600">
              <a:solidFill>
                <a:srgbClr val="FFFFFF"/>
              </a:solidFill>
              <a:ea typeface="굴림"/>
              <a:cs typeface="굴림"/>
            </a:endParaRPr>
          </a:p>
        </p:txBody>
      </p:sp>
      <p:sp>
        <p:nvSpPr>
          <p:cNvPr id="279554" name="Rectangle 3"/>
          <p:cNvSpPr>
            <a:spLocks noChangeArrowheads="1"/>
          </p:cNvSpPr>
          <p:nvPr/>
        </p:nvSpPr>
        <p:spPr bwMode="auto">
          <a:xfrm>
            <a:off x="4441825" y="769938"/>
            <a:ext cx="3463925" cy="30797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76213" indent="-176213" defTabSz="684213"/>
            <a:r>
              <a:rPr lang="ru-RU" altLang="ko-KR" sz="2000">
                <a:solidFill>
                  <a:srgbClr val="A50021"/>
                </a:solidFill>
                <a:ea typeface="굴림"/>
                <a:cs typeface="굴림"/>
              </a:rPr>
              <a:t>Оптимальный</a:t>
            </a:r>
            <a:r>
              <a:rPr lang="en-US" altLang="ko-KR" sz="2000">
                <a:solidFill>
                  <a:srgbClr val="A50021"/>
                </a:solidFill>
                <a:ea typeface="굴림"/>
                <a:cs typeface="굴림"/>
              </a:rPr>
              <a:t> IPS </a:t>
            </a:r>
            <a:r>
              <a:rPr lang="ru-RU" altLang="ko-KR" sz="2000">
                <a:solidFill>
                  <a:srgbClr val="A50021"/>
                </a:solidFill>
                <a:ea typeface="굴림"/>
                <a:cs typeface="굴림"/>
              </a:rPr>
              <a:t>монитор</a:t>
            </a:r>
            <a:endParaRPr lang="ko-KR" altLang="en-US" sz="2000">
              <a:solidFill>
                <a:srgbClr val="A50021"/>
              </a:solidFill>
              <a:ea typeface="굴림"/>
              <a:cs typeface="굴림"/>
            </a:endParaRPr>
          </a:p>
        </p:txBody>
      </p:sp>
      <p:sp>
        <p:nvSpPr>
          <p:cNvPr id="279555" name="AutoShape 18"/>
          <p:cNvSpPr>
            <a:spLocks noChangeArrowheads="1"/>
          </p:cNvSpPr>
          <p:nvPr/>
        </p:nvSpPr>
        <p:spPr bwMode="auto">
          <a:xfrm>
            <a:off x="4592638" y="4716463"/>
            <a:ext cx="5005387" cy="1665287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08000" rIns="36000" anchor="ctr"/>
          <a:lstStyle/>
          <a:p>
            <a:pPr marL="88900" indent="-88900">
              <a:lnSpc>
                <a:spcPct val="120000"/>
              </a:lnSpc>
              <a:buFontTx/>
              <a:buChar char="•"/>
            </a:pPr>
            <a:r>
              <a:rPr lang="ru-RU" altLang="ko-KR" b="0">
                <a:solidFill>
                  <a:srgbClr val="000000"/>
                </a:solidFill>
                <a:ea typeface="굴림"/>
                <a:cs typeface="굴림"/>
              </a:rPr>
              <a:t>Панель</a:t>
            </a:r>
            <a:r>
              <a:rPr lang="en-US" altLang="ko-KR" b="0">
                <a:solidFill>
                  <a:srgbClr val="000000"/>
                </a:solidFill>
                <a:ea typeface="굴림"/>
                <a:cs typeface="굴림"/>
              </a:rPr>
              <a:t> : 27” / 23.8” / 23” / 21.5” LED IPS</a:t>
            </a:r>
          </a:p>
          <a:p>
            <a:pPr marL="88900" indent="-88900">
              <a:lnSpc>
                <a:spcPct val="120000"/>
              </a:lnSpc>
              <a:buFontTx/>
              <a:buChar char="•"/>
            </a:pPr>
            <a:r>
              <a:rPr lang="ru-RU" altLang="ko-KR" b="0">
                <a:solidFill>
                  <a:srgbClr val="000000"/>
                </a:solidFill>
                <a:ea typeface="굴림"/>
                <a:cs typeface="굴림"/>
              </a:rPr>
              <a:t>Спецификации</a:t>
            </a:r>
            <a:r>
              <a:rPr lang="en-US" altLang="ko-KR" b="0">
                <a:solidFill>
                  <a:srgbClr val="000000"/>
                </a:solidFill>
                <a:ea typeface="굴림"/>
                <a:cs typeface="굴림"/>
              </a:rPr>
              <a:t>: 178/178, </a:t>
            </a:r>
            <a:r>
              <a:rPr lang="en-US" altLang="ko-KR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14ms (5ms GTG </a:t>
            </a:r>
            <a:r>
              <a:rPr lang="ru-RU" altLang="ko-KR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для</a:t>
            </a:r>
            <a:r>
              <a:rPr lang="en-US" altLang="ko-KR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 HQ,VQ </a:t>
            </a:r>
            <a:r>
              <a:rPr lang="ru-RU" altLang="ko-KR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)</a:t>
            </a:r>
            <a:endParaRPr lang="en-US" altLang="ko-KR" b="0">
              <a:solidFill>
                <a:srgbClr val="000000"/>
              </a:solidFill>
              <a:ea typeface="굴림"/>
              <a:cs typeface="굴림"/>
            </a:endParaRPr>
          </a:p>
          <a:p>
            <a:pPr marL="88900" indent="-88900">
              <a:lnSpc>
                <a:spcPct val="120000"/>
              </a:lnSpc>
              <a:buFontTx/>
              <a:buChar char="•"/>
            </a:pPr>
            <a:r>
              <a:rPr lang="ru-RU" altLang="ko-KR" b="0">
                <a:solidFill>
                  <a:srgbClr val="000000"/>
                </a:solidFill>
                <a:ea typeface="굴림"/>
                <a:cs typeface="굴림"/>
              </a:rPr>
              <a:t>Интерфейс</a:t>
            </a:r>
            <a:r>
              <a:rPr lang="en-US" altLang="ko-KR" b="0">
                <a:solidFill>
                  <a:srgbClr val="000000"/>
                </a:solidFill>
                <a:ea typeface="굴림"/>
                <a:cs typeface="굴림"/>
              </a:rPr>
              <a:t>: D-Sub, DVI, HDMI</a:t>
            </a:r>
          </a:p>
          <a:p>
            <a:pPr marL="88900" indent="-88900" eaLnBrk="0" hangingPunct="0">
              <a:lnSpc>
                <a:spcPct val="120000"/>
              </a:lnSpc>
              <a:buFontTx/>
              <a:buChar char="•"/>
            </a:pPr>
            <a:r>
              <a:rPr lang="ru-RU" altLang="ko-KR" b="0">
                <a:solidFill>
                  <a:srgbClr val="000000"/>
                </a:solidFill>
              </a:rPr>
              <a:t>Особенности</a:t>
            </a:r>
            <a:r>
              <a:rPr lang="en-US" altLang="ko-KR" b="0">
                <a:solidFill>
                  <a:srgbClr val="000000"/>
                </a:solidFill>
              </a:rPr>
              <a:t>: </a:t>
            </a:r>
            <a:r>
              <a:rPr lang="ru-RU" altLang="ko-KR" b="0">
                <a:solidFill>
                  <a:srgbClr val="000000"/>
                </a:solidFill>
              </a:rPr>
              <a:t>функции </a:t>
            </a:r>
            <a:r>
              <a:rPr lang="en-US" altLang="ko-KR" b="0">
                <a:solidFill>
                  <a:srgbClr val="000000"/>
                </a:solidFill>
              </a:rPr>
              <a:t>Color Wizard, Flicker Safe, Reader mode </a:t>
            </a:r>
            <a:br>
              <a:rPr lang="en-US" altLang="ko-KR" b="0">
                <a:solidFill>
                  <a:srgbClr val="000000"/>
                </a:solidFill>
              </a:rPr>
            </a:br>
            <a:r>
              <a:rPr lang="en-US" altLang="ko-KR" b="0">
                <a:solidFill>
                  <a:srgbClr val="000000"/>
                </a:solidFill>
              </a:rPr>
              <a:t>                Smart energy saving, SUPER+ Resolution, </a:t>
            </a:r>
            <a:br>
              <a:rPr lang="en-US" altLang="ko-KR" b="0">
                <a:solidFill>
                  <a:srgbClr val="000000"/>
                </a:solidFill>
              </a:rPr>
            </a:br>
            <a:r>
              <a:rPr lang="en-US" altLang="ko-KR" b="0">
                <a:solidFill>
                  <a:srgbClr val="000000"/>
                </a:solidFill>
              </a:rPr>
              <a:t>                4-Screen Split, Picture Mode &gt;&gt; Game</a:t>
            </a:r>
          </a:p>
        </p:txBody>
      </p:sp>
      <p:sp>
        <p:nvSpPr>
          <p:cNvPr id="279556" name="Text Box 14"/>
          <p:cNvSpPr txBox="1">
            <a:spLocks noChangeArrowheads="1"/>
          </p:cNvSpPr>
          <p:nvPr/>
        </p:nvSpPr>
        <p:spPr bwMode="auto">
          <a:xfrm>
            <a:off x="92075" y="3068638"/>
            <a:ext cx="4500563" cy="340360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lIns="68416" tIns="34208" rIns="68416" bIns="34208">
            <a:spAutoFit/>
          </a:bodyPr>
          <a:lstStyle/>
          <a:p>
            <a:pPr marL="228600" indent="-228600" defTabSz="684213">
              <a:lnSpc>
                <a:spcPct val="110000"/>
              </a:lnSpc>
              <a:spcBef>
                <a:spcPct val="70000"/>
              </a:spcBef>
              <a:buFontTx/>
              <a:buAutoNum type="arabicPeriod"/>
            </a:pPr>
            <a:r>
              <a:rPr lang="en-US" altLang="ko-KR" sz="1100">
                <a:solidFill>
                  <a:srgbClr val="000000"/>
                </a:solidFill>
                <a:sym typeface="돋움체"/>
              </a:rPr>
              <a:t>IPS </a:t>
            </a:r>
            <a:r>
              <a:rPr lang="ru-RU" altLang="ko-KR" sz="1100">
                <a:solidFill>
                  <a:srgbClr val="000000"/>
                </a:solidFill>
                <a:sym typeface="돋움체"/>
              </a:rPr>
              <a:t>технология – исключительное качество изображения</a:t>
            </a:r>
            <a:r>
              <a:rPr lang="en-US" altLang="ko-KR" sz="1100">
                <a:solidFill>
                  <a:srgbClr val="000000"/>
                </a:solidFill>
                <a:sym typeface="돋움체"/>
              </a:rPr>
              <a:t/>
            </a:r>
            <a:br>
              <a:rPr lang="en-US" altLang="ko-KR" sz="1100">
                <a:solidFill>
                  <a:srgbClr val="000000"/>
                </a:solidFill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- AH-IPS: 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корректная цветопередача и широкие углы обзора</a:t>
            </a:r>
            <a:r>
              <a:rPr lang="ru-RU" altLang="ko-KR" sz="1100">
                <a:sym typeface="돋움체"/>
              </a:rPr>
              <a:t> </a:t>
            </a: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/>
            </a:r>
            <a:b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- </a:t>
            </a:r>
            <a:r>
              <a:rPr lang="ru-RU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Быстрое время отклика</a:t>
            </a: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/>
            </a:r>
            <a:b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- 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Функция </a:t>
            </a: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Flicker Safe : 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изображение без мерцания, меньше усталость глаз (сертификат </a:t>
            </a: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TUV)</a:t>
            </a:r>
          </a:p>
          <a:p>
            <a:pPr marL="228600" indent="-228600" defTabSz="684213">
              <a:lnSpc>
                <a:spcPct val="110000"/>
              </a:lnSpc>
              <a:spcBef>
                <a:spcPct val="70000"/>
              </a:spcBef>
              <a:buFontTx/>
              <a:buAutoNum type="arabicPeriod"/>
            </a:pPr>
            <a:r>
              <a:rPr lang="ru-RU" altLang="ko-KR" sz="110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Утончённый дизайн (обновление дизайна)</a:t>
            </a:r>
            <a:r>
              <a:rPr lang="en-US" altLang="ko-KR" sz="110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/>
            </a:r>
            <a:br>
              <a:rPr lang="en-US" altLang="ko-KR" sz="1100">
                <a:solidFill>
                  <a:srgbClr val="000000"/>
                </a:solidFill>
                <a:ea typeface="굴림"/>
                <a:cs typeface="굴림"/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- </a:t>
            </a:r>
            <a:r>
              <a:rPr lang="ru-RU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Более тонкая рамка по сравнению с предыдущей серией </a:t>
            </a: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(MP55)</a:t>
            </a:r>
            <a:b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- </a:t>
            </a:r>
            <a:r>
              <a:rPr lang="ru-RU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Настенное крепление </a:t>
            </a: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VESA </a:t>
            </a:r>
          </a:p>
          <a:p>
            <a:pPr marL="228600" indent="-228600" defTabSz="684213" eaLnBrk="0" hangingPunct="0">
              <a:lnSpc>
                <a:spcPct val="110000"/>
              </a:lnSpc>
              <a:spcBef>
                <a:spcPct val="70000"/>
              </a:spcBef>
              <a:buFontTx/>
              <a:buAutoNum type="arabicPeriod"/>
            </a:pPr>
            <a:r>
              <a:rPr lang="ru-RU" altLang="ko-KR" sz="110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Режимы изображения</a:t>
            </a:r>
            <a:r>
              <a:rPr lang="en-US" altLang="ko-KR" sz="110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/>
            </a:r>
            <a:br>
              <a:rPr lang="en-US" altLang="ko-KR" sz="1100">
                <a:solidFill>
                  <a:srgbClr val="000000"/>
                </a:solidFill>
                <a:ea typeface="굴림"/>
                <a:cs typeface="굴림"/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- </a:t>
            </a:r>
            <a:r>
              <a:rPr lang="ru-RU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Режим </a:t>
            </a: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Reader : 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Комфорт для глаз за счёт снижения цветовой температуры и сокращения синего спектра </a:t>
            </a: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/>
            </a:r>
            <a:b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- Picture Mode &gt;&gt; Game </a:t>
            </a:r>
            <a:b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  : 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Лучшая визуализация в играх</a:t>
            </a:r>
            <a:endParaRPr lang="en-US" altLang="ko-KR" sz="1100" b="0">
              <a:solidFill>
                <a:srgbClr val="000000"/>
              </a:solidFill>
              <a:sym typeface="돋움체"/>
            </a:endParaRPr>
          </a:p>
          <a:p>
            <a:pPr marL="228600" indent="-228600" defTabSz="684213">
              <a:lnSpc>
                <a:spcPct val="110000"/>
              </a:lnSpc>
              <a:spcBef>
                <a:spcPct val="70000"/>
              </a:spcBef>
              <a:buFontTx/>
              <a:buAutoNum type="arabicPeriod"/>
            </a:pPr>
            <a:r>
              <a:rPr lang="en-US" altLang="ko-KR" sz="110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Smart energy saving</a:t>
            </a:r>
            <a:br>
              <a:rPr lang="en-US" altLang="ko-KR" sz="1100">
                <a:solidFill>
                  <a:srgbClr val="000000"/>
                </a:solidFill>
                <a:ea typeface="굴림"/>
                <a:cs typeface="굴림"/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- </a:t>
            </a:r>
            <a:r>
              <a:rPr lang="ru-RU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Потребление энергии снижается на </a:t>
            </a: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25%</a:t>
            </a:r>
          </a:p>
        </p:txBody>
      </p:sp>
      <p:sp>
        <p:nvSpPr>
          <p:cNvPr id="279557" name="Oval 11"/>
          <p:cNvSpPr>
            <a:spLocks noChangeArrowheads="1"/>
          </p:cNvSpPr>
          <p:nvPr/>
        </p:nvSpPr>
        <p:spPr bwMode="auto">
          <a:xfrm>
            <a:off x="4705350" y="1722438"/>
            <a:ext cx="217488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lang="en-US" altLang="ko-KR" b="0">
                <a:solidFill>
                  <a:srgbClr val="FFFFFF"/>
                </a:solidFill>
                <a:ea typeface="굴림"/>
                <a:cs typeface="굴림"/>
              </a:rPr>
              <a:t>1</a:t>
            </a:r>
          </a:p>
        </p:txBody>
      </p:sp>
      <p:sp>
        <p:nvSpPr>
          <p:cNvPr id="279558" name="Text Box 12"/>
          <p:cNvSpPr txBox="1">
            <a:spLocks noChangeArrowheads="1"/>
          </p:cNvSpPr>
          <p:nvPr/>
        </p:nvSpPr>
        <p:spPr bwMode="auto">
          <a:xfrm>
            <a:off x="4916488" y="1703388"/>
            <a:ext cx="15319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1"/>
            <a:r>
              <a:rPr lang="ru-RU" altLang="ko-KR">
                <a:solidFill>
                  <a:srgbClr val="000000"/>
                </a:solidFill>
                <a:ea typeface="굴림"/>
                <a:cs typeface="굴림"/>
              </a:rPr>
              <a:t>Матрица </a:t>
            </a:r>
            <a:r>
              <a:rPr lang="en-US" altLang="ko-KR">
                <a:solidFill>
                  <a:srgbClr val="000000"/>
                </a:solidFill>
                <a:ea typeface="굴림"/>
                <a:cs typeface="굴림"/>
              </a:rPr>
              <a:t>LED IPS </a:t>
            </a:r>
            <a:endParaRPr lang="ko-KR" altLang="en-US">
              <a:solidFill>
                <a:srgbClr val="000000"/>
              </a:solidFill>
              <a:ea typeface="굴림"/>
              <a:cs typeface="굴림"/>
            </a:endParaRPr>
          </a:p>
        </p:txBody>
      </p:sp>
      <p:grpSp>
        <p:nvGrpSpPr>
          <p:cNvPr id="279559" name="그룹 1"/>
          <p:cNvGrpSpPr>
            <a:grpSpLocks/>
          </p:cNvGrpSpPr>
          <p:nvPr/>
        </p:nvGrpSpPr>
        <p:grpSpPr bwMode="auto">
          <a:xfrm>
            <a:off x="5054600" y="2060575"/>
            <a:ext cx="1060450" cy="838200"/>
            <a:chOff x="5426074" y="2150393"/>
            <a:chExt cx="1668464" cy="1274763"/>
          </a:xfrm>
        </p:grpSpPr>
        <p:pic>
          <p:nvPicPr>
            <p:cNvPr id="279602" name="Picture 19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26074" y="2159918"/>
              <a:ext cx="677863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603" name="Picture 192" descr="ips_signature_sung130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02363" y="2150393"/>
              <a:ext cx="892175" cy="287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604" name="Picture 9" descr="faapsharp2_july200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532438" y="2566318"/>
              <a:ext cx="1401762" cy="858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9560" name="AutoShape 32"/>
          <p:cNvSpPr>
            <a:spLocks noChangeArrowheads="1"/>
          </p:cNvSpPr>
          <p:nvPr/>
        </p:nvSpPr>
        <p:spPr bwMode="auto">
          <a:xfrm>
            <a:off x="4592638" y="1611313"/>
            <a:ext cx="5041900" cy="2970212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36000" rIns="36000" anchor="ctr"/>
          <a:lstStyle/>
          <a:p>
            <a:endParaRPr lang="ko-KR" altLang="ko-KR" b="0">
              <a:solidFill>
                <a:srgbClr val="000000"/>
              </a:solidFill>
              <a:ea typeface="굴림"/>
              <a:cs typeface="굴림"/>
            </a:endParaRPr>
          </a:p>
        </p:txBody>
      </p:sp>
      <p:sp>
        <p:nvSpPr>
          <p:cNvPr id="279561" name="Line 21"/>
          <p:cNvSpPr>
            <a:spLocks noChangeShapeType="1"/>
          </p:cNvSpPr>
          <p:nvPr/>
        </p:nvSpPr>
        <p:spPr bwMode="auto">
          <a:xfrm>
            <a:off x="7113588" y="1611313"/>
            <a:ext cx="0" cy="2681287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562" name="Rectangle 31"/>
          <p:cNvSpPr>
            <a:spLocks noChangeArrowheads="1"/>
          </p:cNvSpPr>
          <p:nvPr/>
        </p:nvSpPr>
        <p:spPr bwMode="auto">
          <a:xfrm>
            <a:off x="4665663" y="1341438"/>
            <a:ext cx="3671887" cy="200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</a:pPr>
            <a:r>
              <a:rPr lang="ko-KR" altLang="en-US" sz="1300">
                <a:solidFill>
                  <a:srgbClr val="000000"/>
                </a:solidFill>
                <a:ea typeface="굴림"/>
                <a:cs typeface="굴림"/>
              </a:rPr>
              <a:t>■ </a:t>
            </a:r>
            <a:r>
              <a:rPr kumimoji="0" lang="ru-RU" altLang="ko-KR" sz="1300">
                <a:solidFill>
                  <a:srgbClr val="000000"/>
                </a:solidFill>
              </a:rPr>
              <a:t>Уникальные характеристики</a:t>
            </a:r>
            <a:endParaRPr lang="en-US" altLang="ko-KR" sz="1300">
              <a:solidFill>
                <a:srgbClr val="000000"/>
              </a:solidFill>
              <a:ea typeface="굴림"/>
              <a:cs typeface="굴림"/>
            </a:endParaRPr>
          </a:p>
        </p:txBody>
      </p:sp>
      <p:sp>
        <p:nvSpPr>
          <p:cNvPr id="279563" name="Oval 11"/>
          <p:cNvSpPr>
            <a:spLocks noChangeArrowheads="1"/>
          </p:cNvSpPr>
          <p:nvPr/>
        </p:nvSpPr>
        <p:spPr bwMode="auto">
          <a:xfrm>
            <a:off x="7194550" y="172243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lang="en-US" altLang="ko-KR" b="0">
                <a:solidFill>
                  <a:srgbClr val="FFFFFF"/>
                </a:solidFill>
                <a:ea typeface="굴림"/>
                <a:cs typeface="굴림"/>
              </a:rPr>
              <a:t>2</a:t>
            </a:r>
          </a:p>
        </p:txBody>
      </p:sp>
      <p:sp>
        <p:nvSpPr>
          <p:cNvPr id="279564" name="Text Box 12"/>
          <p:cNvSpPr txBox="1">
            <a:spLocks noChangeArrowheads="1"/>
          </p:cNvSpPr>
          <p:nvPr/>
        </p:nvSpPr>
        <p:spPr bwMode="auto">
          <a:xfrm>
            <a:off x="7602538" y="1687513"/>
            <a:ext cx="12065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latinLnBrk="1" hangingPunct="0"/>
            <a:r>
              <a:rPr lang="ru-RU" altLang="ko-KR">
                <a:solidFill>
                  <a:srgbClr val="000000"/>
                </a:solidFill>
              </a:rPr>
              <a:t>Тонкая рамка</a:t>
            </a:r>
            <a:endParaRPr lang="ko-KR" altLang="en-US">
              <a:solidFill>
                <a:srgbClr val="000000"/>
              </a:solidFill>
            </a:endParaRPr>
          </a:p>
        </p:txBody>
      </p:sp>
      <p:grpSp>
        <p:nvGrpSpPr>
          <p:cNvPr id="279565" name="그룹 2"/>
          <p:cNvGrpSpPr>
            <a:grpSpLocks/>
          </p:cNvGrpSpPr>
          <p:nvPr/>
        </p:nvGrpSpPr>
        <p:grpSpPr bwMode="auto">
          <a:xfrm>
            <a:off x="8636000" y="2392363"/>
            <a:ext cx="720725" cy="563562"/>
            <a:chOff x="7669485" y="2307332"/>
            <a:chExt cx="1243955" cy="1049660"/>
          </a:xfrm>
        </p:grpSpPr>
        <p:pic>
          <p:nvPicPr>
            <p:cNvPr id="279597" name="Picture 11" descr="D:\F-2013-Work\4-EN33\7-이미지\4-EA56\1-EA56-dront-유광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69485" y="2404713"/>
              <a:ext cx="1080120" cy="952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Line 53"/>
            <p:cNvSpPr>
              <a:spLocks noChangeShapeType="1"/>
            </p:cNvSpPr>
            <p:nvPr/>
          </p:nvSpPr>
          <p:spPr bwMode="auto">
            <a:xfrm>
              <a:off x="8623001" y="2307332"/>
              <a:ext cx="0" cy="48491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ko-KR" altLang="en-US" b="0" kern="0">
                <a:solidFill>
                  <a:sysClr val="windowText" lastClr="000000"/>
                </a:solidFill>
                <a:ea typeface="굴림" charset="-127"/>
                <a:cs typeface="+mn-cs"/>
              </a:endParaRPr>
            </a:p>
          </p:txBody>
        </p:sp>
        <p:sp>
          <p:nvSpPr>
            <p:cNvPr id="46" name="Line 54"/>
            <p:cNvSpPr>
              <a:spLocks noChangeShapeType="1"/>
            </p:cNvSpPr>
            <p:nvPr/>
          </p:nvSpPr>
          <p:spPr bwMode="auto">
            <a:xfrm>
              <a:off x="8680542" y="2307332"/>
              <a:ext cx="0" cy="48491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ko-KR" altLang="en-US" b="0" kern="0">
                <a:solidFill>
                  <a:sysClr val="windowText" lastClr="000000"/>
                </a:solidFill>
                <a:ea typeface="굴림" charset="-127"/>
                <a:cs typeface="+mn-cs"/>
              </a:endParaRPr>
            </a:p>
          </p:txBody>
        </p:sp>
        <p:sp>
          <p:nvSpPr>
            <p:cNvPr id="47" name="Line 55"/>
            <p:cNvSpPr>
              <a:spLocks noChangeShapeType="1"/>
            </p:cNvSpPr>
            <p:nvPr/>
          </p:nvSpPr>
          <p:spPr bwMode="auto">
            <a:xfrm>
              <a:off x="8390103" y="2466999"/>
              <a:ext cx="23289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ko-KR" altLang="en-US" b="0" kern="0">
                <a:solidFill>
                  <a:sysClr val="windowText" lastClr="000000"/>
                </a:solidFill>
                <a:ea typeface="굴림" charset="-127"/>
                <a:cs typeface="+mn-cs"/>
              </a:endParaRPr>
            </a:p>
          </p:txBody>
        </p:sp>
        <p:sp>
          <p:nvSpPr>
            <p:cNvPr id="48" name="Line 56"/>
            <p:cNvSpPr>
              <a:spLocks noChangeShapeType="1"/>
            </p:cNvSpPr>
            <p:nvPr/>
          </p:nvSpPr>
          <p:spPr bwMode="auto">
            <a:xfrm flipH="1">
              <a:off x="8680542" y="2466999"/>
              <a:ext cx="23289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ko-KR" altLang="en-US" b="0" kern="0">
                <a:solidFill>
                  <a:sysClr val="windowText" lastClr="000000"/>
                </a:solidFill>
                <a:ea typeface="굴림" charset="-127"/>
                <a:cs typeface="+mn-cs"/>
              </a:endParaRPr>
            </a:p>
          </p:txBody>
        </p:sp>
      </p:grpSp>
      <p:sp>
        <p:nvSpPr>
          <p:cNvPr id="279566" name="TextBox 48"/>
          <p:cNvSpPr txBox="1">
            <a:spLocks noChangeArrowheads="1"/>
          </p:cNvSpPr>
          <p:nvPr/>
        </p:nvSpPr>
        <p:spPr bwMode="auto">
          <a:xfrm>
            <a:off x="7267575" y="1925638"/>
            <a:ext cx="2443163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en-US" altLang="ko-KR" sz="1000" b="0">
                <a:solidFill>
                  <a:srgbClr val="000000"/>
                </a:solidFill>
              </a:rPr>
              <a:t>                         (23.8” </a:t>
            </a:r>
            <a:r>
              <a:rPr lang="ru-RU" altLang="ko-KR" sz="1000" b="0">
                <a:solidFill>
                  <a:srgbClr val="000000"/>
                </a:solidFill>
              </a:rPr>
              <a:t>выкл.</a:t>
            </a:r>
            <a:r>
              <a:rPr lang="en-US" altLang="ko-KR" sz="1000" b="0">
                <a:solidFill>
                  <a:srgbClr val="000000"/>
                </a:solidFill>
              </a:rPr>
              <a:t>)</a:t>
            </a:r>
          </a:p>
          <a:p>
            <a:pPr latinLnBrk="1"/>
            <a:r>
              <a:rPr lang="en-US" altLang="ko-KR" sz="1000" b="0">
                <a:solidFill>
                  <a:srgbClr val="000000"/>
                </a:solidFill>
              </a:rPr>
              <a:t>- </a:t>
            </a:r>
            <a:r>
              <a:rPr lang="ru-RU" altLang="ko-KR" sz="1000" b="0">
                <a:solidFill>
                  <a:srgbClr val="000000"/>
                </a:solidFill>
              </a:rPr>
              <a:t>Справа/Слева</a:t>
            </a:r>
            <a:r>
              <a:rPr lang="en-US" altLang="ko-KR" sz="1000" b="0">
                <a:solidFill>
                  <a:srgbClr val="000000"/>
                </a:solidFill>
              </a:rPr>
              <a:t>: 12mm</a:t>
            </a:r>
            <a:r>
              <a:rPr lang="ru-RU" altLang="ko-KR" sz="1000" b="0">
                <a:solidFill>
                  <a:srgbClr val="000000"/>
                </a:solidFill>
              </a:rPr>
              <a:t>, снизу </a:t>
            </a:r>
            <a:r>
              <a:rPr lang="en-US" altLang="ko-KR" sz="1000" b="0">
                <a:solidFill>
                  <a:srgbClr val="000000"/>
                </a:solidFill>
              </a:rPr>
              <a:t>18.3mm</a:t>
            </a:r>
            <a:br>
              <a:rPr lang="en-US" altLang="ko-KR" sz="1000" b="0">
                <a:solidFill>
                  <a:srgbClr val="000000"/>
                </a:solidFill>
              </a:rPr>
            </a:br>
            <a:r>
              <a:rPr lang="en-US" altLang="ko-KR" sz="1000" b="0">
                <a:solidFill>
                  <a:srgbClr val="000000"/>
                </a:solidFill>
              </a:rPr>
              <a:t>  (24MP55 : 17.7mm / 26.5mm)</a:t>
            </a:r>
          </a:p>
        </p:txBody>
      </p:sp>
      <p:grpSp>
        <p:nvGrpSpPr>
          <p:cNvPr id="279567" name="그룹 63"/>
          <p:cNvGrpSpPr>
            <a:grpSpLocks/>
          </p:cNvGrpSpPr>
          <p:nvPr/>
        </p:nvGrpSpPr>
        <p:grpSpPr bwMode="auto">
          <a:xfrm>
            <a:off x="7256463" y="3638550"/>
            <a:ext cx="1728787" cy="869950"/>
            <a:chOff x="849266" y="1686294"/>
            <a:chExt cx="7420993" cy="3768576"/>
          </a:xfrm>
        </p:grpSpPr>
        <p:pic>
          <p:nvPicPr>
            <p:cNvPr id="279580" name="Picture 2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0642" t="24655" r="2" b="18742"/>
            <a:stretch>
              <a:fillRect/>
            </a:stretch>
          </p:blipFill>
          <p:spPr bwMode="auto">
            <a:xfrm flipH="1">
              <a:off x="1987205" y="1686294"/>
              <a:ext cx="1670373" cy="2600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581" name="Picture 10" descr="http://www.designdownloader.com/item/pngl/router_f017/router_f017-20120119084330-00005.pn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09306" y="3558502"/>
              <a:ext cx="1440160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582" name="Picture 8" descr="http://clipartist.info/SVG/2011/December/wireless_icon-555px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5400000">
              <a:off x="2903245" y="4096811"/>
              <a:ext cx="1008112" cy="795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583" name="Picture 8" descr="http://clipartist.info/SVG/2011/December/wireless_icon-555px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49266" y="3126454"/>
              <a:ext cx="1008112" cy="795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1" name="구부러진 연결선 50"/>
            <p:cNvCxnSpPr/>
            <p:nvPr/>
          </p:nvCxnSpPr>
          <p:spPr bwMode="auto">
            <a:xfrm flipV="1">
              <a:off x="5537645" y="2924147"/>
              <a:ext cx="749595" cy="185680"/>
            </a:xfrm>
            <a:prstGeom prst="curvedConnector3">
              <a:avLst>
                <a:gd name="adj1" fmla="val 50000"/>
              </a:avLst>
            </a:prstGeom>
            <a:noFill/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79585" name="Picture 13" descr="http://eshop.partnet.lt/content/images/thumbs/0443466_lg-23mp65hq-23w-ips-dsub-dvi-h.jpe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517" r="16451" b="10081"/>
            <a:stretch>
              <a:fillRect/>
            </a:stretch>
          </p:blipFill>
          <p:spPr bwMode="auto">
            <a:xfrm>
              <a:off x="6105128" y="2194049"/>
              <a:ext cx="2165131" cy="1831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586" name="Picture 11" descr="http://eshop.partnet.lt/content/images/thumbs/0390236_lg-23mp65hq-p-5842-cm-23.jpe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06" t="6448" r="4120" b="6734"/>
            <a:stretch>
              <a:fillRect/>
            </a:stretch>
          </p:blipFill>
          <p:spPr bwMode="auto">
            <a:xfrm>
              <a:off x="3636579" y="2196662"/>
              <a:ext cx="2154621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79587" name="그룹 71"/>
            <p:cNvGrpSpPr>
              <a:grpSpLocks/>
            </p:cNvGrpSpPr>
            <p:nvPr/>
          </p:nvGrpSpPr>
          <p:grpSpPr bwMode="auto">
            <a:xfrm>
              <a:off x="4685536" y="3912036"/>
              <a:ext cx="2571720" cy="1542834"/>
              <a:chOff x="4685536" y="3912036"/>
              <a:chExt cx="2571720" cy="1542834"/>
            </a:xfrm>
          </p:grpSpPr>
          <p:grpSp>
            <p:nvGrpSpPr>
              <p:cNvPr id="279588" name="그룹 51"/>
              <p:cNvGrpSpPr>
                <a:grpSpLocks/>
              </p:cNvGrpSpPr>
              <p:nvPr/>
            </p:nvGrpSpPr>
            <p:grpSpPr bwMode="auto">
              <a:xfrm>
                <a:off x="5388891" y="4125310"/>
                <a:ext cx="1161854" cy="590327"/>
                <a:chOff x="5223497" y="4125310"/>
                <a:chExt cx="1161854" cy="590327"/>
              </a:xfrm>
            </p:grpSpPr>
            <p:pic>
              <p:nvPicPr>
                <p:cNvPr id="279595" name="Picture 4" descr="http://cdn.ndtv.com/tech/images/gadgets/lg-g2-white-big.jpg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lum bright="-20000"/>
                </a:blip>
                <a:srcRect l="19305" t="6342" r="53413" b="17889"/>
                <a:stretch>
                  <a:fillRect/>
                </a:stretch>
              </p:blipFill>
              <p:spPr bwMode="auto">
                <a:xfrm rot="-5400000">
                  <a:off x="5509260" y="3839547"/>
                  <a:ext cx="590327" cy="11618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79596" name="직사각형 62"/>
                <p:cNvSpPr>
                  <a:spLocks noChangeArrowheads="1"/>
                </p:cNvSpPr>
                <p:nvPr/>
              </p:nvSpPr>
              <p:spPr bwMode="auto">
                <a:xfrm>
                  <a:off x="5291523" y="4130041"/>
                  <a:ext cx="1012457" cy="566544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lIns="91405" tIns="45703" rIns="91405" bIns="45703"/>
                <a:lstStyle/>
                <a:p>
                  <a:pPr defTabSz="266700" latinLnBrk="1">
                    <a:lnSpc>
                      <a:spcPct val="120000"/>
                    </a:lnSpc>
                    <a:tabLst>
                      <a:tab pos="88900" algn="l"/>
                    </a:tabLst>
                  </a:pPr>
                  <a:endParaRPr lang="ko-KR" altLang="en-US" sz="1100" b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79589" name="그룹 71"/>
              <p:cNvGrpSpPr>
                <a:grpSpLocks/>
              </p:cNvGrpSpPr>
              <p:nvPr/>
            </p:nvGrpSpPr>
            <p:grpSpPr bwMode="auto">
              <a:xfrm>
                <a:off x="5479188" y="4235668"/>
                <a:ext cx="1001790" cy="395947"/>
                <a:chOff x="5580795" y="4365104"/>
                <a:chExt cx="4633680" cy="1831413"/>
              </a:xfrm>
            </p:grpSpPr>
            <p:cxnSp>
              <p:nvCxnSpPr>
                <p:cNvPr id="59" name="구부러진 연결선 58"/>
                <p:cNvCxnSpPr/>
                <p:nvPr/>
              </p:nvCxnSpPr>
              <p:spPr bwMode="auto">
                <a:xfrm flipV="1">
                  <a:off x="7458681" y="5105868"/>
                  <a:ext cx="756475" cy="190852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857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pic>
              <p:nvPicPr>
                <p:cNvPr id="279593" name="Picture 13" descr="http://eshop.partnet.lt/content/images/thumbs/0443466_lg-23mp65hq-23w-ips-dsub-dvi-h.jpeg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5517" r="16451" b="10081"/>
                <a:stretch>
                  <a:fillRect/>
                </a:stretch>
              </p:blipFill>
              <p:spPr bwMode="auto">
                <a:xfrm>
                  <a:off x="8049344" y="4365104"/>
                  <a:ext cx="2165131" cy="1831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9594" name="Picture 11" descr="http://eshop.partnet.lt/content/images/thumbs/0390236_lg-23mp65hq-p-5842-cm-23.jpeg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5206" t="6448" r="4120" b="6734"/>
                <a:stretch>
                  <a:fillRect/>
                </a:stretch>
              </p:blipFill>
              <p:spPr bwMode="auto">
                <a:xfrm>
                  <a:off x="5580795" y="4367717"/>
                  <a:ext cx="2154621" cy="1828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279590" name="Picture 2" descr="isolated female hands touch or click to something - stock photo"/>
              <p:cNvPicPr>
                <a:picLocks noChangeAspect="1" noChangeArrowheads="1"/>
              </p:cNvPicPr>
              <p:nvPr/>
            </p:nvPicPr>
            <p:blipFill>
              <a:blip r:embed="rId17" cstate="print">
                <a:clrChange>
                  <a:clrFrom>
                    <a:srgbClr val="F6FFFC"/>
                  </a:clrFrom>
                  <a:clrTo>
                    <a:srgbClr val="F6FFFC">
                      <a:alpha val="0"/>
                    </a:srgbClr>
                  </a:clrTo>
                </a:clrChange>
              </a:blip>
              <a:srcRect l="62654" t="7555" r="7919" b="56995"/>
              <a:stretch>
                <a:fillRect/>
              </a:stretch>
            </p:blipFill>
            <p:spPr bwMode="auto">
              <a:xfrm>
                <a:off x="6239745" y="3912036"/>
                <a:ext cx="1017511" cy="1500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9591" name="Picture 2" descr="isolated female hands touch or click to something - stock photo"/>
              <p:cNvPicPr>
                <a:picLocks noChangeAspect="1" noChangeArrowheads="1"/>
              </p:cNvPicPr>
              <p:nvPr/>
            </p:nvPicPr>
            <p:blipFill>
              <a:blip r:embed="rId17" cstate="print">
                <a:clrChange>
                  <a:clrFrom>
                    <a:srgbClr val="F6FFFC"/>
                  </a:clrFrom>
                  <a:clrTo>
                    <a:srgbClr val="F6FFFC">
                      <a:alpha val="0"/>
                    </a:srgbClr>
                  </a:clrTo>
                </a:clrChange>
              </a:blip>
              <a:srcRect l="62654" t="7555" r="7919" b="56995"/>
              <a:stretch>
                <a:fillRect/>
              </a:stretch>
            </p:blipFill>
            <p:spPr bwMode="auto">
              <a:xfrm flipH="1">
                <a:off x="4685536" y="3954076"/>
                <a:ext cx="1017511" cy="1500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79568" name="Oval 9"/>
          <p:cNvSpPr>
            <a:spLocks noChangeArrowheads="1"/>
          </p:cNvSpPr>
          <p:nvPr/>
        </p:nvSpPr>
        <p:spPr bwMode="auto">
          <a:xfrm>
            <a:off x="4629150" y="3027363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kumimoji="0" lang="en-US" altLang="ko-KR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79569" name="Line 21"/>
          <p:cNvSpPr>
            <a:spLocks noChangeShapeType="1"/>
          </p:cNvSpPr>
          <p:nvPr/>
        </p:nvSpPr>
        <p:spPr bwMode="auto">
          <a:xfrm rot="5400000">
            <a:off x="7161213" y="419100"/>
            <a:ext cx="0" cy="5111750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570" name="Oval 9"/>
          <p:cNvSpPr>
            <a:spLocks noChangeArrowheads="1"/>
          </p:cNvSpPr>
          <p:nvPr/>
        </p:nvSpPr>
        <p:spPr bwMode="auto">
          <a:xfrm>
            <a:off x="7175500" y="304323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kumimoji="0" lang="en-US" altLang="ko-KR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279571" name="Text Box 72"/>
          <p:cNvSpPr txBox="1">
            <a:spLocks noChangeArrowheads="1"/>
          </p:cNvSpPr>
          <p:nvPr/>
        </p:nvSpPr>
        <p:spPr bwMode="auto">
          <a:xfrm>
            <a:off x="4665663" y="3270250"/>
            <a:ext cx="2427287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en-US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 </a:t>
            </a:r>
            <a:r>
              <a:rPr kumimoji="0" lang="ru-RU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Для людей, страдающих </a:t>
            </a:r>
          </a:p>
          <a:p>
            <a:pPr latinLnBrk="1"/>
            <a:r>
              <a:rPr kumimoji="0" lang="ru-RU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цветовой слепотой - для различения </a:t>
            </a:r>
          </a:p>
          <a:p>
            <a:pPr latinLnBrk="1"/>
            <a:r>
              <a:rPr kumimoji="0" lang="ru-RU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зелёного/красного цветов</a:t>
            </a:r>
            <a:r>
              <a:rPr kumimoji="0" lang="en-US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..</a:t>
            </a:r>
            <a:endParaRPr kumimoji="0" lang="en-US" altLang="ko-KR" sz="1000" b="0">
              <a:solidFill>
                <a:srgbClr val="000000"/>
              </a:solidFill>
            </a:endParaRPr>
          </a:p>
        </p:txBody>
      </p:sp>
      <p:sp>
        <p:nvSpPr>
          <p:cNvPr id="279572" name="Text Box 72"/>
          <p:cNvSpPr txBox="1">
            <a:spLocks noChangeArrowheads="1"/>
          </p:cNvSpPr>
          <p:nvPr/>
        </p:nvSpPr>
        <p:spPr bwMode="auto">
          <a:xfrm>
            <a:off x="7353300" y="3213100"/>
            <a:ext cx="24955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en-US" altLang="ko-KR" sz="1000" b="0">
                <a:solidFill>
                  <a:srgbClr val="000000"/>
                </a:solidFill>
              </a:rPr>
              <a:t> </a:t>
            </a:r>
            <a:r>
              <a:rPr kumimoji="0" lang="ru-RU" altLang="ko-KR" sz="1000" b="0">
                <a:solidFill>
                  <a:srgbClr val="000000"/>
                </a:solidFill>
              </a:rPr>
              <a:t>настройка одинаковой цветопередачи на 2 мониторах через мобильное приложение.</a:t>
            </a:r>
            <a:endParaRPr kumimoji="0" lang="en-US" altLang="ko-KR" sz="1000" b="0">
              <a:solidFill>
                <a:srgbClr val="000000"/>
              </a:solidFill>
            </a:endParaRPr>
          </a:p>
        </p:txBody>
      </p:sp>
      <p:pic>
        <p:nvPicPr>
          <p:cNvPr id="279573" name="Picture 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097463" y="3775075"/>
            <a:ext cx="15525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574" name="그림 71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732838" y="4021138"/>
            <a:ext cx="10287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9575" name="Text Box 10"/>
          <p:cNvSpPr txBox="1">
            <a:spLocks noChangeArrowheads="1"/>
          </p:cNvSpPr>
          <p:nvPr/>
        </p:nvSpPr>
        <p:spPr bwMode="auto">
          <a:xfrm>
            <a:off x="7348538" y="2957513"/>
            <a:ext cx="17653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lnSpc>
                <a:spcPct val="150000"/>
              </a:lnSpc>
            </a:pPr>
            <a:r>
              <a:rPr kumimoji="0" lang="ru-RU" altLang="ko-KR" sz="1100">
                <a:solidFill>
                  <a:srgbClr val="000000"/>
                </a:solidFill>
              </a:rPr>
              <a:t>Функция </a:t>
            </a:r>
            <a:r>
              <a:rPr kumimoji="0" lang="en-US" altLang="ko-KR" sz="1100">
                <a:solidFill>
                  <a:srgbClr val="000000"/>
                </a:solidFill>
              </a:rPr>
              <a:t>Color Cloning</a:t>
            </a:r>
            <a:endParaRPr kumimoji="0" lang="ko-KR" altLang="en-US" sz="1100">
              <a:solidFill>
                <a:srgbClr val="000000"/>
              </a:solidFill>
            </a:endParaRPr>
          </a:p>
        </p:txBody>
      </p:sp>
      <p:sp>
        <p:nvSpPr>
          <p:cNvPr id="279576" name="Text Box 10"/>
          <p:cNvSpPr txBox="1">
            <a:spLocks noChangeArrowheads="1"/>
          </p:cNvSpPr>
          <p:nvPr/>
        </p:nvSpPr>
        <p:spPr bwMode="auto">
          <a:xfrm>
            <a:off x="4851400" y="2954338"/>
            <a:ext cx="17018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ru-RU" altLang="ko-KR" sz="1100">
                <a:solidFill>
                  <a:srgbClr val="000000"/>
                </a:solidFill>
              </a:rPr>
              <a:t>Функция </a:t>
            </a:r>
            <a:r>
              <a:rPr lang="en-US" altLang="ko-KR" sz="1100">
                <a:solidFill>
                  <a:srgbClr val="000000"/>
                </a:solidFill>
              </a:rPr>
              <a:t>Color Wizard</a:t>
            </a:r>
          </a:p>
        </p:txBody>
      </p:sp>
      <p:sp>
        <p:nvSpPr>
          <p:cNvPr id="279577" name="실행 단추: 뒤로 또는 이전 3">
            <a:hlinkClick r:id="rId2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548813" y="6542088"/>
            <a:ext cx="217487" cy="217487"/>
          </a:xfrm>
          <a:prstGeom prst="actionButtonBackPrevious">
            <a:avLst/>
          </a:prstGeom>
          <a:solidFill>
            <a:srgbClr val="EAEAEA"/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lIns="91242" tIns="45629" rIns="91242" bIns="45629" anchor="ctr"/>
          <a:lstStyle/>
          <a:p>
            <a:pPr indent="1588" algn="ctr" latinLnBrk="1">
              <a:lnSpc>
                <a:spcPct val="110000"/>
              </a:lnSpc>
              <a:spcBef>
                <a:spcPct val="20000"/>
              </a:spcBef>
            </a:pPr>
            <a:endParaRPr kumimoji="0" lang="ko-KR" altLang="en-US" sz="1800" b="0">
              <a:solidFill>
                <a:srgbClr val="000000"/>
              </a:solidFill>
              <a:latin typeface="굴림"/>
              <a:ea typeface="굴림"/>
              <a:cs typeface="굴림"/>
            </a:endParaRPr>
          </a:p>
        </p:txBody>
      </p:sp>
      <p:pic>
        <p:nvPicPr>
          <p:cNvPr id="279578" name="그림 76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15925" y="908050"/>
            <a:ext cx="2716213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Text Box 1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4488" y="260648"/>
            <a:ext cx="2816079" cy="4006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05" tIns="46005" rIns="92005" bIns="46005">
            <a:spAutoFit/>
          </a:bodyPr>
          <a:lstStyle/>
          <a:p>
            <a:pPr>
              <a:defRPr/>
            </a:pP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Концепция продукта</a:t>
            </a:r>
            <a:endParaRPr lang="en-US" altLang="ko-KR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1" name="그림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75" y="1341438"/>
            <a:ext cx="9921875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1604" name="Text Box 5"/>
          <p:cNvSpPr txBox="1">
            <a:spLocks noChangeArrowheads="1"/>
          </p:cNvSpPr>
          <p:nvPr/>
        </p:nvSpPr>
        <p:spPr bwMode="auto">
          <a:xfrm>
            <a:off x="7545388" y="817563"/>
            <a:ext cx="2333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defTabSz="912813" latinLnBrk="1">
              <a:spcBef>
                <a:spcPct val="50000"/>
              </a:spcBef>
            </a:pPr>
            <a:r>
              <a:rPr lang="ru-RU" altLang="ko-KR" sz="2800">
                <a:solidFill>
                  <a:srgbClr val="CC0066"/>
                </a:solidFill>
              </a:rPr>
              <a:t>Серия </a:t>
            </a:r>
            <a:r>
              <a:rPr lang="en-US" altLang="ko-KR" sz="2800">
                <a:solidFill>
                  <a:srgbClr val="CC0066"/>
                </a:solidFill>
              </a:rPr>
              <a:t>MP57</a:t>
            </a:r>
            <a:endParaRPr lang="ko-KR" altLang="en-US" sz="2800">
              <a:solidFill>
                <a:srgbClr val="CC0066"/>
              </a:solidFill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8131" y="332656"/>
            <a:ext cx="1105739" cy="4006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05" tIns="46005" rIns="92005" bIns="46005">
            <a:spAutoFit/>
          </a:bodyPr>
          <a:lstStyle/>
          <a:p>
            <a:pPr eaLnBrk="0" latinLnBrk="1" hangingPunct="0">
              <a:defRPr/>
            </a:pP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Дизайн</a:t>
            </a:r>
            <a:endParaRPr lang="en-US" altLang="ko-KR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  <p:cxnSp>
        <p:nvCxnSpPr>
          <p:cNvPr id="8" name="직선 연결선 19"/>
          <p:cNvCxnSpPr/>
          <p:nvPr/>
        </p:nvCxnSpPr>
        <p:spPr>
          <a:xfrm>
            <a:off x="398667" y="683494"/>
            <a:ext cx="1674013" cy="0"/>
          </a:xfrm>
          <a:prstGeom prst="line">
            <a:avLst/>
          </a:prstGeom>
          <a:ln w="22225" cap="rnd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5000">
                  <a:schemeClr val="bg1">
                    <a:lumMod val="65000"/>
                  </a:schemeClr>
                </a:gs>
                <a:gs pos="80000">
                  <a:schemeClr val="tx1">
                    <a:lumMod val="65000"/>
                    <a:lumOff val="3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5" name="AutoShape 2"/>
          <p:cNvSpPr>
            <a:spLocks noChangeArrowheads="1"/>
          </p:cNvSpPr>
          <p:nvPr/>
        </p:nvSpPr>
        <p:spPr bwMode="auto">
          <a:xfrm>
            <a:off x="512763" y="768350"/>
            <a:ext cx="2697162" cy="360363"/>
          </a:xfrm>
          <a:prstGeom prst="roundRect">
            <a:avLst>
              <a:gd name="adj" fmla="val 45421"/>
            </a:avLst>
          </a:prstGeom>
          <a:solidFill>
            <a:srgbClr val="A5002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algn="ctr" defTabSz="977900"/>
            <a:r>
              <a:rPr lang="ru-RU" altLang="ko-KR" sz="1600">
                <a:solidFill>
                  <a:srgbClr val="FFFFFF"/>
                </a:solidFill>
                <a:ea typeface="굴림"/>
                <a:cs typeface="굴림"/>
              </a:rPr>
              <a:t>Серия </a:t>
            </a:r>
            <a:r>
              <a:rPr lang="en-US" altLang="ko-KR" sz="1600">
                <a:solidFill>
                  <a:srgbClr val="FFFFFF"/>
                </a:solidFill>
                <a:ea typeface="굴림"/>
                <a:cs typeface="굴림"/>
              </a:rPr>
              <a:t>MP47</a:t>
            </a:r>
            <a:endParaRPr lang="ko-KR" altLang="ko-KR" sz="1600">
              <a:solidFill>
                <a:srgbClr val="FFFFFF"/>
              </a:solidFill>
              <a:ea typeface="굴림"/>
              <a:cs typeface="굴림"/>
            </a:endParaRPr>
          </a:p>
        </p:txBody>
      </p:sp>
      <p:sp>
        <p:nvSpPr>
          <p:cNvPr id="282626" name="Rectangle 3"/>
          <p:cNvSpPr>
            <a:spLocks noChangeArrowheads="1"/>
          </p:cNvSpPr>
          <p:nvPr/>
        </p:nvSpPr>
        <p:spPr bwMode="auto">
          <a:xfrm>
            <a:off x="4511675" y="769938"/>
            <a:ext cx="3754438" cy="30797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76213" indent="-176213" defTabSz="684213"/>
            <a:r>
              <a:rPr lang="ru-RU" altLang="ko-KR" sz="2000">
                <a:solidFill>
                  <a:srgbClr val="A50021"/>
                </a:solidFill>
                <a:ea typeface="굴림"/>
                <a:cs typeface="굴림"/>
              </a:rPr>
              <a:t>Инновационный </a:t>
            </a:r>
            <a:r>
              <a:rPr lang="en-US" altLang="ko-KR" sz="2000">
                <a:solidFill>
                  <a:srgbClr val="A50021"/>
                </a:solidFill>
                <a:ea typeface="굴림"/>
                <a:cs typeface="굴림"/>
              </a:rPr>
              <a:t>IPS </a:t>
            </a:r>
            <a:r>
              <a:rPr lang="ru-RU" altLang="ko-KR" sz="2000">
                <a:solidFill>
                  <a:srgbClr val="A50021"/>
                </a:solidFill>
                <a:ea typeface="굴림"/>
                <a:cs typeface="굴림"/>
              </a:rPr>
              <a:t>монитор</a:t>
            </a:r>
            <a:endParaRPr lang="ko-KR" altLang="en-US" sz="2000">
              <a:solidFill>
                <a:srgbClr val="A50021"/>
              </a:solidFill>
              <a:ea typeface="굴림"/>
              <a:cs typeface="굴림"/>
            </a:endParaRPr>
          </a:p>
        </p:txBody>
      </p:sp>
      <p:sp>
        <p:nvSpPr>
          <p:cNvPr id="282627" name="AutoShape 18"/>
          <p:cNvSpPr>
            <a:spLocks noChangeArrowheads="1"/>
          </p:cNvSpPr>
          <p:nvPr/>
        </p:nvSpPr>
        <p:spPr bwMode="auto">
          <a:xfrm>
            <a:off x="4592638" y="4716463"/>
            <a:ext cx="5005387" cy="1665287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08000" rIns="36000" anchor="ctr"/>
          <a:lstStyle/>
          <a:p>
            <a:pPr marL="88900" indent="-88900">
              <a:lnSpc>
                <a:spcPct val="120000"/>
              </a:lnSpc>
              <a:buFontTx/>
              <a:buChar char="•"/>
            </a:pPr>
            <a:r>
              <a:rPr lang="ru-RU" altLang="ko-KR" sz="1100" b="0">
                <a:solidFill>
                  <a:srgbClr val="000000"/>
                </a:solidFill>
                <a:ea typeface="굴림"/>
                <a:cs typeface="굴림"/>
              </a:rPr>
              <a:t>Панель</a:t>
            </a: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</a:rPr>
              <a:t> : 23.8” / 23” / 21.5” LED IPS</a:t>
            </a:r>
          </a:p>
          <a:p>
            <a:pPr marL="88900" indent="-88900">
              <a:lnSpc>
                <a:spcPct val="120000"/>
              </a:lnSpc>
              <a:buFontTx/>
              <a:buChar char="•"/>
            </a:pPr>
            <a:r>
              <a:rPr lang="ru-RU" altLang="ko-KR" sz="1100" b="0">
                <a:solidFill>
                  <a:srgbClr val="000000"/>
                </a:solidFill>
                <a:ea typeface="굴림"/>
                <a:cs typeface="굴림"/>
              </a:rPr>
              <a:t>Спецификации</a:t>
            </a: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</a:rPr>
              <a:t> : 178/178, </a:t>
            </a: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14ms (5ms GTG </a:t>
            </a:r>
            <a:r>
              <a:rPr lang="ru-RU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в</a:t>
            </a: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 HQ)</a:t>
            </a:r>
            <a:endParaRPr lang="en-US" altLang="ko-KR" sz="1100" b="0">
              <a:solidFill>
                <a:srgbClr val="000000"/>
              </a:solidFill>
              <a:ea typeface="굴림"/>
              <a:cs typeface="굴림"/>
            </a:endParaRPr>
          </a:p>
          <a:p>
            <a:pPr marL="88900" indent="-88900">
              <a:lnSpc>
                <a:spcPct val="120000"/>
              </a:lnSpc>
              <a:buFontTx/>
              <a:buChar char="•"/>
            </a:pP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</a:rPr>
              <a:t>Interface: D-Sub, HDMI</a:t>
            </a:r>
          </a:p>
          <a:p>
            <a:pPr marL="88900" indent="-88900" eaLnBrk="0" hangingPunct="0">
              <a:lnSpc>
                <a:spcPct val="120000"/>
              </a:lnSpc>
              <a:buFontTx/>
              <a:buChar char="•"/>
            </a:pPr>
            <a:r>
              <a:rPr lang="en-US" altLang="ko-KR" sz="1100" b="0">
                <a:solidFill>
                  <a:srgbClr val="000000"/>
                </a:solidFill>
              </a:rPr>
              <a:t>Feature : Color Wizard, Flicker Safe, Reader mode </a:t>
            </a:r>
            <a:br>
              <a:rPr lang="en-US" altLang="ko-KR" sz="1100" b="0">
                <a:solidFill>
                  <a:srgbClr val="000000"/>
                </a:solidFill>
              </a:rPr>
            </a:br>
            <a:r>
              <a:rPr lang="en-US" altLang="ko-KR" sz="1100" b="0">
                <a:solidFill>
                  <a:srgbClr val="000000"/>
                </a:solidFill>
              </a:rPr>
              <a:t>                Smart energy saving, SUPER+ Resolution, </a:t>
            </a:r>
            <a:br>
              <a:rPr lang="en-US" altLang="ko-KR" sz="1100" b="0">
                <a:solidFill>
                  <a:srgbClr val="000000"/>
                </a:solidFill>
              </a:rPr>
            </a:br>
            <a:r>
              <a:rPr lang="en-US" altLang="ko-KR" sz="1100" b="0">
                <a:solidFill>
                  <a:srgbClr val="000000"/>
                </a:solidFill>
              </a:rPr>
              <a:t>                Picture Mode &gt;&gt; Game</a:t>
            </a:r>
          </a:p>
        </p:txBody>
      </p:sp>
      <p:sp>
        <p:nvSpPr>
          <p:cNvPr id="282628" name="Text Box 14"/>
          <p:cNvSpPr txBox="1">
            <a:spLocks noChangeArrowheads="1"/>
          </p:cNvSpPr>
          <p:nvPr/>
        </p:nvSpPr>
        <p:spPr bwMode="auto">
          <a:xfrm>
            <a:off x="92075" y="3284538"/>
            <a:ext cx="4500563" cy="303212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lIns="68416" tIns="34208" rIns="68416" bIns="34208">
            <a:spAutoFit/>
          </a:bodyPr>
          <a:lstStyle/>
          <a:p>
            <a:pPr marL="228600" indent="-228600" defTabSz="684213">
              <a:lnSpc>
                <a:spcPct val="110000"/>
              </a:lnSpc>
              <a:spcBef>
                <a:spcPct val="70000"/>
              </a:spcBef>
              <a:buFontTx/>
              <a:buAutoNum type="arabicPeriod"/>
            </a:pPr>
            <a:r>
              <a:rPr lang="en-US" altLang="ko-KR" sz="1100">
                <a:solidFill>
                  <a:srgbClr val="000000"/>
                </a:solidFill>
                <a:sym typeface="돋움체"/>
              </a:rPr>
              <a:t>IPS </a:t>
            </a:r>
            <a:r>
              <a:rPr lang="ru-RU" altLang="ko-KR" sz="1100">
                <a:solidFill>
                  <a:srgbClr val="000000"/>
                </a:solidFill>
                <a:sym typeface="돋움체"/>
              </a:rPr>
              <a:t>технология – исключительное качество изображения</a:t>
            </a:r>
            <a:r>
              <a:rPr lang="en-US" altLang="ko-KR" sz="1100">
                <a:solidFill>
                  <a:srgbClr val="000000"/>
                </a:solidFill>
                <a:sym typeface="돋움체"/>
              </a:rPr>
              <a:t/>
            </a:r>
            <a:br>
              <a:rPr lang="en-US" altLang="ko-KR" sz="1100">
                <a:solidFill>
                  <a:srgbClr val="000000"/>
                </a:solidFill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- AH-IPS: 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корректная цветопередача и широкие углы обзора</a:t>
            </a:r>
            <a:r>
              <a:rPr lang="ru-RU" altLang="ko-KR" sz="1100">
                <a:sym typeface="돋움체"/>
              </a:rPr>
              <a:t> </a:t>
            </a: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/>
            </a:r>
            <a:b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- </a:t>
            </a:r>
            <a:r>
              <a:rPr lang="ru-RU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Быстрое время отклика</a:t>
            </a: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/>
            </a:r>
            <a:b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- 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Функция </a:t>
            </a: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Flicker Safe : 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изображение без мерцания, меньше усталость глаз (сертификат </a:t>
            </a:r>
            <a:r>
              <a:rPr lang="en-US" altLang="ko-KR" sz="1100" b="0">
                <a:solidFill>
                  <a:srgbClr val="000000"/>
                </a:solidFill>
                <a:sym typeface="돋움체"/>
              </a:rPr>
              <a:t>TUV)</a:t>
            </a:r>
          </a:p>
          <a:p>
            <a:pPr marL="228600" indent="-228600" defTabSz="684213">
              <a:lnSpc>
                <a:spcPct val="110000"/>
              </a:lnSpc>
              <a:spcBef>
                <a:spcPct val="70000"/>
              </a:spcBef>
              <a:buFontTx/>
              <a:buAutoNum type="arabicPeriod"/>
            </a:pPr>
            <a:r>
              <a:rPr lang="ru-RU" altLang="ko-KR" sz="110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Инновационный дизайн </a:t>
            </a:r>
            <a:r>
              <a:rPr lang="en-US" altLang="ko-KR" sz="110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(</a:t>
            </a:r>
            <a:r>
              <a:rPr lang="ru-RU" altLang="ko-KR" sz="110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новая концепция</a:t>
            </a:r>
            <a:r>
              <a:rPr lang="en-US" altLang="ko-KR" sz="110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)</a:t>
            </a: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/>
            </a:r>
            <a:b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- </a:t>
            </a:r>
            <a:r>
              <a:rPr lang="ru-RU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Тонкая рамка </a:t>
            </a: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&amp; </a:t>
            </a:r>
            <a:r>
              <a:rPr lang="ru-RU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тонкий корпус</a:t>
            </a: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 </a:t>
            </a:r>
          </a:p>
          <a:p>
            <a:pPr marL="228600" indent="-228600" defTabSz="684213" eaLnBrk="0" hangingPunct="0">
              <a:lnSpc>
                <a:spcPct val="110000"/>
              </a:lnSpc>
              <a:spcBef>
                <a:spcPct val="70000"/>
              </a:spcBef>
              <a:buFontTx/>
              <a:buAutoNum type="arabicPeriod"/>
            </a:pPr>
            <a:r>
              <a:rPr lang="ru-RU" altLang="ko-KR" sz="110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Режимы изображения</a:t>
            </a:r>
            <a:r>
              <a:rPr lang="en-US" altLang="ko-KR" sz="110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/>
            </a:r>
            <a:br>
              <a:rPr lang="en-US" altLang="ko-KR" sz="1100">
                <a:solidFill>
                  <a:srgbClr val="000000"/>
                </a:solidFill>
                <a:ea typeface="굴림"/>
                <a:cs typeface="굴림"/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- </a:t>
            </a:r>
            <a:r>
              <a:rPr lang="ru-RU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Режим </a:t>
            </a: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Reader : 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Комфорт для глаз за счёт снижения цветовой температуры и сокращения синего спектра </a:t>
            </a: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/>
            </a:r>
            <a:b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- Picture Mode &gt;&gt; Game </a:t>
            </a:r>
            <a:b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  : 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Лучшая визуализация в играх</a:t>
            </a:r>
            <a:endParaRPr lang="en-US" altLang="ko-KR" sz="1100" b="0">
              <a:solidFill>
                <a:srgbClr val="000000"/>
              </a:solidFill>
              <a:sym typeface="돋움체"/>
            </a:endParaRPr>
          </a:p>
          <a:p>
            <a:pPr marL="228600" indent="-228600" defTabSz="684213">
              <a:lnSpc>
                <a:spcPct val="110000"/>
              </a:lnSpc>
              <a:spcBef>
                <a:spcPct val="70000"/>
              </a:spcBef>
              <a:buFontTx/>
              <a:buAutoNum type="arabicPeriod"/>
            </a:pPr>
            <a:r>
              <a:rPr lang="en-US" altLang="ko-KR" sz="110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Smart energy saving</a:t>
            </a:r>
            <a:br>
              <a:rPr lang="en-US" altLang="ko-KR" sz="1100">
                <a:solidFill>
                  <a:srgbClr val="000000"/>
                </a:solidFill>
                <a:ea typeface="굴림"/>
                <a:cs typeface="굴림"/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- </a:t>
            </a:r>
            <a:r>
              <a:rPr lang="ru-RU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Потребление энергии снижается на </a:t>
            </a: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25%</a:t>
            </a:r>
          </a:p>
        </p:txBody>
      </p:sp>
      <p:sp>
        <p:nvSpPr>
          <p:cNvPr id="282629" name="Oval 11"/>
          <p:cNvSpPr>
            <a:spLocks noChangeArrowheads="1"/>
          </p:cNvSpPr>
          <p:nvPr/>
        </p:nvSpPr>
        <p:spPr bwMode="auto">
          <a:xfrm>
            <a:off x="4705350" y="1722438"/>
            <a:ext cx="217488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lang="en-US" altLang="ko-KR" b="0">
                <a:solidFill>
                  <a:srgbClr val="FFFFFF"/>
                </a:solidFill>
                <a:ea typeface="굴림"/>
                <a:cs typeface="굴림"/>
              </a:rPr>
              <a:t>1</a:t>
            </a:r>
          </a:p>
        </p:txBody>
      </p:sp>
      <p:sp>
        <p:nvSpPr>
          <p:cNvPr id="282630" name="Text Box 12"/>
          <p:cNvSpPr txBox="1">
            <a:spLocks noChangeArrowheads="1"/>
          </p:cNvSpPr>
          <p:nvPr/>
        </p:nvSpPr>
        <p:spPr bwMode="auto">
          <a:xfrm>
            <a:off x="4916488" y="1703388"/>
            <a:ext cx="15319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1"/>
            <a:r>
              <a:rPr lang="ru-RU" altLang="ko-KR">
                <a:solidFill>
                  <a:srgbClr val="000000"/>
                </a:solidFill>
                <a:ea typeface="굴림"/>
                <a:cs typeface="굴림"/>
              </a:rPr>
              <a:t>Матрица </a:t>
            </a:r>
            <a:r>
              <a:rPr lang="en-US" altLang="ko-KR">
                <a:solidFill>
                  <a:srgbClr val="000000"/>
                </a:solidFill>
                <a:ea typeface="굴림"/>
                <a:cs typeface="굴림"/>
              </a:rPr>
              <a:t>LED IPS</a:t>
            </a:r>
            <a:endParaRPr lang="ko-KR" altLang="en-US">
              <a:solidFill>
                <a:srgbClr val="000000"/>
              </a:solidFill>
              <a:ea typeface="굴림"/>
              <a:cs typeface="굴림"/>
            </a:endParaRPr>
          </a:p>
        </p:txBody>
      </p:sp>
      <p:grpSp>
        <p:nvGrpSpPr>
          <p:cNvPr id="282631" name="그룹 1"/>
          <p:cNvGrpSpPr>
            <a:grpSpLocks/>
          </p:cNvGrpSpPr>
          <p:nvPr/>
        </p:nvGrpSpPr>
        <p:grpSpPr bwMode="auto">
          <a:xfrm>
            <a:off x="5054600" y="2060575"/>
            <a:ext cx="1060450" cy="838200"/>
            <a:chOff x="5426074" y="2150393"/>
            <a:chExt cx="1668464" cy="1274763"/>
          </a:xfrm>
        </p:grpSpPr>
        <p:pic>
          <p:nvPicPr>
            <p:cNvPr id="282668" name="Picture 19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26074" y="2159918"/>
              <a:ext cx="677863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2669" name="Picture 192" descr="ips_signature_sung130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02363" y="2150393"/>
              <a:ext cx="892175" cy="287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2670" name="Picture 9" descr="faapsharp2_july200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532438" y="2566318"/>
              <a:ext cx="1401762" cy="858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2632" name="AutoShape 32"/>
          <p:cNvSpPr>
            <a:spLocks noChangeArrowheads="1"/>
          </p:cNvSpPr>
          <p:nvPr/>
        </p:nvSpPr>
        <p:spPr bwMode="auto">
          <a:xfrm>
            <a:off x="4592638" y="1611313"/>
            <a:ext cx="5041900" cy="2970212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36000" rIns="36000" anchor="ctr"/>
          <a:lstStyle/>
          <a:p>
            <a:endParaRPr lang="ko-KR" altLang="ko-KR" b="0">
              <a:solidFill>
                <a:srgbClr val="000000"/>
              </a:solidFill>
              <a:ea typeface="굴림"/>
              <a:cs typeface="굴림"/>
            </a:endParaRPr>
          </a:p>
        </p:txBody>
      </p:sp>
      <p:sp>
        <p:nvSpPr>
          <p:cNvPr id="282633" name="Line 21"/>
          <p:cNvSpPr>
            <a:spLocks noChangeShapeType="1"/>
          </p:cNvSpPr>
          <p:nvPr/>
        </p:nvSpPr>
        <p:spPr bwMode="auto">
          <a:xfrm>
            <a:off x="7113588" y="1611313"/>
            <a:ext cx="0" cy="2681287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2634" name="Rectangle 31"/>
          <p:cNvSpPr>
            <a:spLocks noChangeArrowheads="1"/>
          </p:cNvSpPr>
          <p:nvPr/>
        </p:nvSpPr>
        <p:spPr bwMode="auto">
          <a:xfrm>
            <a:off x="4665663" y="1341438"/>
            <a:ext cx="3743325" cy="200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</a:pPr>
            <a:r>
              <a:rPr lang="ko-KR" altLang="en-US" sz="1300">
                <a:solidFill>
                  <a:srgbClr val="000000"/>
                </a:solidFill>
                <a:ea typeface="굴림"/>
                <a:cs typeface="굴림"/>
              </a:rPr>
              <a:t>■ </a:t>
            </a:r>
            <a:r>
              <a:rPr kumimoji="0" lang="ru-RU" altLang="ko-KR" sz="1300">
                <a:solidFill>
                  <a:srgbClr val="000000"/>
                </a:solidFill>
              </a:rPr>
              <a:t>Уникальные характеристики</a:t>
            </a:r>
            <a:endParaRPr lang="en-US" altLang="ko-KR" sz="1300">
              <a:solidFill>
                <a:srgbClr val="000000"/>
              </a:solidFill>
              <a:ea typeface="굴림"/>
              <a:cs typeface="굴림"/>
            </a:endParaRPr>
          </a:p>
        </p:txBody>
      </p:sp>
      <p:sp>
        <p:nvSpPr>
          <p:cNvPr id="282635" name="Oval 11"/>
          <p:cNvSpPr>
            <a:spLocks noChangeArrowheads="1"/>
          </p:cNvSpPr>
          <p:nvPr/>
        </p:nvSpPr>
        <p:spPr bwMode="auto">
          <a:xfrm>
            <a:off x="7194550" y="172243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lang="en-US" altLang="ko-KR" b="0">
                <a:solidFill>
                  <a:srgbClr val="FFFFFF"/>
                </a:solidFill>
                <a:ea typeface="굴림"/>
                <a:cs typeface="굴림"/>
              </a:rPr>
              <a:t>2</a:t>
            </a:r>
          </a:p>
        </p:txBody>
      </p:sp>
      <p:sp>
        <p:nvSpPr>
          <p:cNvPr id="282636" name="Text Box 12"/>
          <p:cNvSpPr txBox="1">
            <a:spLocks noChangeArrowheads="1"/>
          </p:cNvSpPr>
          <p:nvPr/>
        </p:nvSpPr>
        <p:spPr bwMode="auto">
          <a:xfrm>
            <a:off x="7585075" y="1687513"/>
            <a:ext cx="17287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latinLnBrk="1" hangingPunct="0"/>
            <a:r>
              <a:rPr lang="ru-RU" altLang="ko-KR">
                <a:solidFill>
                  <a:srgbClr val="000000"/>
                </a:solidFill>
              </a:rPr>
              <a:t>Тонкая рамка </a:t>
            </a:r>
            <a:r>
              <a:rPr lang="en-US" altLang="ko-KR">
                <a:solidFill>
                  <a:srgbClr val="000000"/>
                </a:solidFill>
              </a:rPr>
              <a:t>(23.8”)</a:t>
            </a:r>
            <a:endParaRPr lang="ko-KR" altLang="en-US">
              <a:solidFill>
                <a:srgbClr val="000000"/>
              </a:solidFill>
            </a:endParaRPr>
          </a:p>
        </p:txBody>
      </p:sp>
      <p:grpSp>
        <p:nvGrpSpPr>
          <p:cNvPr id="282637" name="그룹 2"/>
          <p:cNvGrpSpPr>
            <a:grpSpLocks/>
          </p:cNvGrpSpPr>
          <p:nvPr/>
        </p:nvGrpSpPr>
        <p:grpSpPr bwMode="auto">
          <a:xfrm>
            <a:off x="8636000" y="2349500"/>
            <a:ext cx="720725" cy="563563"/>
            <a:chOff x="7669485" y="2307332"/>
            <a:chExt cx="1243955" cy="1049660"/>
          </a:xfrm>
        </p:grpSpPr>
        <p:pic>
          <p:nvPicPr>
            <p:cNvPr id="282663" name="Picture 11" descr="D:\F-2013-Work\4-EN33\7-이미지\4-EA56\1-EA56-dront-유광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669485" y="2404713"/>
              <a:ext cx="1080120" cy="952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Line 53"/>
            <p:cNvSpPr>
              <a:spLocks noChangeShapeType="1"/>
            </p:cNvSpPr>
            <p:nvPr/>
          </p:nvSpPr>
          <p:spPr bwMode="auto">
            <a:xfrm>
              <a:off x="8623001" y="2307332"/>
              <a:ext cx="0" cy="4849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ko-KR" altLang="en-US" b="0" kern="0">
                <a:solidFill>
                  <a:sysClr val="windowText" lastClr="000000"/>
                </a:solidFill>
                <a:ea typeface="굴림" charset="-127"/>
                <a:cs typeface="+mn-cs"/>
              </a:endParaRPr>
            </a:p>
          </p:txBody>
        </p:sp>
        <p:sp>
          <p:nvSpPr>
            <p:cNvPr id="46" name="Line 54"/>
            <p:cNvSpPr>
              <a:spLocks noChangeShapeType="1"/>
            </p:cNvSpPr>
            <p:nvPr/>
          </p:nvSpPr>
          <p:spPr bwMode="auto">
            <a:xfrm>
              <a:off x="8680542" y="2307332"/>
              <a:ext cx="0" cy="4849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ko-KR" altLang="en-US" b="0" kern="0">
                <a:solidFill>
                  <a:sysClr val="windowText" lastClr="000000"/>
                </a:solidFill>
                <a:ea typeface="굴림" charset="-127"/>
                <a:cs typeface="+mn-cs"/>
              </a:endParaRPr>
            </a:p>
          </p:txBody>
        </p:sp>
        <p:sp>
          <p:nvSpPr>
            <p:cNvPr id="47" name="Line 55"/>
            <p:cNvSpPr>
              <a:spLocks noChangeShapeType="1"/>
            </p:cNvSpPr>
            <p:nvPr/>
          </p:nvSpPr>
          <p:spPr bwMode="auto">
            <a:xfrm>
              <a:off x="8390103" y="2466998"/>
              <a:ext cx="23289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ko-KR" altLang="en-US" b="0" kern="0">
                <a:solidFill>
                  <a:sysClr val="windowText" lastClr="000000"/>
                </a:solidFill>
                <a:ea typeface="굴림" charset="-127"/>
                <a:cs typeface="+mn-cs"/>
              </a:endParaRPr>
            </a:p>
          </p:txBody>
        </p:sp>
        <p:sp>
          <p:nvSpPr>
            <p:cNvPr id="48" name="Line 56"/>
            <p:cNvSpPr>
              <a:spLocks noChangeShapeType="1"/>
            </p:cNvSpPr>
            <p:nvPr/>
          </p:nvSpPr>
          <p:spPr bwMode="auto">
            <a:xfrm flipH="1">
              <a:off x="8680542" y="2466998"/>
              <a:ext cx="23289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ko-KR" altLang="en-US" b="0" kern="0">
                <a:solidFill>
                  <a:sysClr val="windowText" lastClr="000000"/>
                </a:solidFill>
                <a:ea typeface="굴림" charset="-127"/>
                <a:cs typeface="+mn-cs"/>
              </a:endParaRPr>
            </a:p>
          </p:txBody>
        </p:sp>
      </p:grpSp>
      <p:sp>
        <p:nvSpPr>
          <p:cNvPr id="282638" name="TextBox 48"/>
          <p:cNvSpPr txBox="1">
            <a:spLocks noChangeArrowheads="1"/>
          </p:cNvSpPr>
          <p:nvPr/>
        </p:nvSpPr>
        <p:spPr bwMode="auto">
          <a:xfrm>
            <a:off x="6969125" y="1949450"/>
            <a:ext cx="2878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en-US" altLang="ko-KR" sz="1000" b="0">
                <a:solidFill>
                  <a:srgbClr val="000000"/>
                </a:solidFill>
              </a:rPr>
              <a:t>  - </a:t>
            </a:r>
            <a:r>
              <a:rPr lang="ru-RU" altLang="ko-KR" sz="1000" b="0">
                <a:solidFill>
                  <a:srgbClr val="000000"/>
                </a:solidFill>
              </a:rPr>
              <a:t>Справа/слева</a:t>
            </a:r>
            <a:r>
              <a:rPr lang="en-US" altLang="ko-KR" sz="1000" b="0">
                <a:solidFill>
                  <a:srgbClr val="000000"/>
                </a:solidFill>
              </a:rPr>
              <a:t>: 9.3mm, </a:t>
            </a:r>
            <a:r>
              <a:rPr lang="ru-RU" altLang="ko-KR" sz="1000" b="0">
                <a:solidFill>
                  <a:srgbClr val="000000"/>
                </a:solidFill>
              </a:rPr>
              <a:t>снизу</a:t>
            </a:r>
            <a:r>
              <a:rPr lang="en-US" altLang="ko-KR" sz="1000" b="0">
                <a:solidFill>
                  <a:srgbClr val="000000"/>
                </a:solidFill>
              </a:rPr>
              <a:t>: 18.6mm (</a:t>
            </a:r>
            <a:r>
              <a:rPr lang="ru-RU" altLang="ko-KR" sz="1000" b="0">
                <a:solidFill>
                  <a:srgbClr val="000000"/>
                </a:solidFill>
              </a:rPr>
              <a:t>вкл</a:t>
            </a:r>
            <a:r>
              <a:rPr lang="en-US" altLang="ko-KR" sz="1000" b="0">
                <a:solidFill>
                  <a:srgbClr val="000000"/>
                </a:solidFill>
              </a:rPr>
              <a:t>)</a:t>
            </a:r>
            <a:br>
              <a:rPr lang="en-US" altLang="ko-KR" sz="1000" b="0">
                <a:solidFill>
                  <a:srgbClr val="000000"/>
                </a:solidFill>
              </a:rPr>
            </a:br>
            <a:r>
              <a:rPr lang="en-US" altLang="ko-KR" sz="1000" b="0">
                <a:solidFill>
                  <a:srgbClr val="000000"/>
                </a:solidFill>
              </a:rPr>
              <a:t>  - </a:t>
            </a:r>
            <a:r>
              <a:rPr lang="ru-RU" altLang="ko-KR" sz="1000" b="0">
                <a:solidFill>
                  <a:srgbClr val="000000"/>
                </a:solidFill>
              </a:rPr>
              <a:t>Глубина</a:t>
            </a:r>
            <a:r>
              <a:rPr lang="en-US" altLang="ko-KR" sz="1000" b="0">
                <a:solidFill>
                  <a:srgbClr val="000000"/>
                </a:solidFill>
              </a:rPr>
              <a:t> : Top 11.4mm, </a:t>
            </a:r>
            <a:r>
              <a:rPr lang="ru-RU" altLang="ko-KR" sz="1000" b="0">
                <a:solidFill>
                  <a:srgbClr val="000000"/>
                </a:solidFill>
              </a:rPr>
              <a:t>Снизу</a:t>
            </a:r>
            <a:r>
              <a:rPr lang="en-US" altLang="ko-KR" sz="1000" b="0">
                <a:solidFill>
                  <a:srgbClr val="000000"/>
                </a:solidFill>
              </a:rPr>
              <a:t> 62.3mm</a:t>
            </a:r>
          </a:p>
        </p:txBody>
      </p:sp>
      <p:sp>
        <p:nvSpPr>
          <p:cNvPr id="282639" name="Oval 9"/>
          <p:cNvSpPr>
            <a:spLocks noChangeArrowheads="1"/>
          </p:cNvSpPr>
          <p:nvPr/>
        </p:nvSpPr>
        <p:spPr bwMode="auto">
          <a:xfrm>
            <a:off x="4629150" y="3027363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kumimoji="0" lang="en-US" altLang="ko-KR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82640" name="Line 21"/>
          <p:cNvSpPr>
            <a:spLocks noChangeShapeType="1"/>
          </p:cNvSpPr>
          <p:nvPr/>
        </p:nvSpPr>
        <p:spPr bwMode="auto">
          <a:xfrm rot="5400000">
            <a:off x="7161213" y="419100"/>
            <a:ext cx="0" cy="5111750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2641" name="Oval 9"/>
          <p:cNvSpPr>
            <a:spLocks noChangeArrowheads="1"/>
          </p:cNvSpPr>
          <p:nvPr/>
        </p:nvSpPr>
        <p:spPr bwMode="auto">
          <a:xfrm>
            <a:off x="7175500" y="304323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kumimoji="0" lang="en-US" altLang="ko-KR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282642" name="Text Box 72"/>
          <p:cNvSpPr txBox="1">
            <a:spLocks noChangeArrowheads="1"/>
          </p:cNvSpPr>
          <p:nvPr/>
        </p:nvSpPr>
        <p:spPr bwMode="auto">
          <a:xfrm>
            <a:off x="8420100" y="3341688"/>
            <a:ext cx="13922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en-US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 </a:t>
            </a:r>
            <a:r>
              <a:rPr kumimoji="0" lang="ru-RU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Режим </a:t>
            </a:r>
            <a:r>
              <a:rPr kumimoji="0" lang="en-US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Flicker Safe</a:t>
            </a:r>
            <a:endParaRPr kumimoji="0" lang="en-US" altLang="ko-KR" sz="1000" b="0">
              <a:solidFill>
                <a:srgbClr val="000000"/>
              </a:solidFill>
            </a:endParaRPr>
          </a:p>
        </p:txBody>
      </p:sp>
      <p:pic>
        <p:nvPicPr>
          <p:cNvPr id="282643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97463" y="3775075"/>
            <a:ext cx="15525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2644" name="Text Box 10"/>
          <p:cNvSpPr txBox="1">
            <a:spLocks noChangeArrowheads="1"/>
          </p:cNvSpPr>
          <p:nvPr/>
        </p:nvSpPr>
        <p:spPr bwMode="auto">
          <a:xfrm>
            <a:off x="7427913" y="2954338"/>
            <a:ext cx="14636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ru-RU" altLang="ko-KR" sz="1100">
                <a:solidFill>
                  <a:srgbClr val="000000"/>
                </a:solidFill>
              </a:rPr>
              <a:t>Комфорт для глаз</a:t>
            </a:r>
            <a:endParaRPr lang="en-US" altLang="ko-KR" sz="1100">
              <a:solidFill>
                <a:srgbClr val="000000"/>
              </a:solidFill>
            </a:endParaRPr>
          </a:p>
        </p:txBody>
      </p:sp>
      <p:pic>
        <p:nvPicPr>
          <p:cNvPr id="282645" name="Picture 6" descr="C:\Users\Public\Documents\KeyShot 5\Renderings\1_Front.102.png"/>
          <p:cNvPicPr>
            <a:picLocks noChangeAspect="1" noChangeArrowheads="1"/>
          </p:cNvPicPr>
          <p:nvPr/>
        </p:nvPicPr>
        <p:blipFill>
          <a:blip r:embed="rId10" cstate="print"/>
          <a:srcRect l="27303" r="21797"/>
          <a:stretch>
            <a:fillRect/>
          </a:stretch>
        </p:blipFill>
        <p:spPr bwMode="auto">
          <a:xfrm>
            <a:off x="2132013" y="1492250"/>
            <a:ext cx="159702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2646" name="제목 1"/>
          <p:cNvSpPr>
            <a:spLocks noGrp="1"/>
          </p:cNvSpPr>
          <p:nvPr/>
        </p:nvSpPr>
        <p:spPr bwMode="auto">
          <a:xfrm>
            <a:off x="1501775" y="3021013"/>
            <a:ext cx="20828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57263" latinLnBrk="1">
              <a:lnSpc>
                <a:spcPct val="90000"/>
              </a:lnSpc>
            </a:pPr>
            <a:r>
              <a:rPr lang="en-US" altLang="ko-KR" b="0">
                <a:solidFill>
                  <a:srgbClr val="00B050"/>
                </a:solidFill>
              </a:rPr>
              <a:t> </a:t>
            </a:r>
            <a:r>
              <a:rPr lang="en-US" altLang="ko-KR" sz="1100" b="0">
                <a:solidFill>
                  <a:srgbClr val="00B050"/>
                </a:solidFill>
              </a:rPr>
              <a:t>23”/21.5”: </a:t>
            </a:r>
            <a:r>
              <a:rPr lang="ru-RU" altLang="ko-KR" sz="1100" b="0">
                <a:solidFill>
                  <a:srgbClr val="00B050"/>
                </a:solidFill>
              </a:rPr>
              <a:t>корпус </a:t>
            </a:r>
            <a:r>
              <a:rPr lang="en-US" altLang="ko-KR" sz="1100" b="0">
                <a:solidFill>
                  <a:srgbClr val="00B050"/>
                </a:solidFill>
              </a:rPr>
              <a:t>MP55</a:t>
            </a:r>
            <a:endParaRPr lang="ko-KR" altLang="en-US" sz="1100" b="0">
              <a:solidFill>
                <a:srgbClr val="00B050"/>
              </a:solidFill>
            </a:endParaRPr>
          </a:p>
        </p:txBody>
      </p:sp>
      <p:sp>
        <p:nvSpPr>
          <p:cNvPr id="282647" name="Text Box 10"/>
          <p:cNvSpPr txBox="1">
            <a:spLocks noChangeArrowheads="1"/>
          </p:cNvSpPr>
          <p:nvPr/>
        </p:nvSpPr>
        <p:spPr bwMode="auto">
          <a:xfrm>
            <a:off x="4851400" y="2954338"/>
            <a:ext cx="17018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ru-RU" altLang="ko-KR" sz="1100">
                <a:solidFill>
                  <a:srgbClr val="000000"/>
                </a:solidFill>
              </a:rPr>
              <a:t>Функция </a:t>
            </a:r>
            <a:r>
              <a:rPr lang="en-US" altLang="ko-KR" sz="1100">
                <a:solidFill>
                  <a:srgbClr val="000000"/>
                </a:solidFill>
              </a:rPr>
              <a:t>Color Wizard</a:t>
            </a:r>
          </a:p>
        </p:txBody>
      </p:sp>
      <p:pic>
        <p:nvPicPr>
          <p:cNvPr id="282648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404225" y="3689350"/>
            <a:ext cx="122872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2649" name="그룹 105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329488" y="3789363"/>
            <a:ext cx="955675" cy="485775"/>
            <a:chOff x="-1822053" y="4149080"/>
            <a:chExt cx="1665041" cy="684213"/>
          </a:xfrm>
        </p:grpSpPr>
        <p:pic>
          <p:nvPicPr>
            <p:cNvPr id="86" name="Picture 183"/>
            <p:cNvPicPr>
              <a:picLocks noChangeAspect="1" noChangeArrowheads="1"/>
            </p:cNvPicPr>
            <p:nvPr/>
          </p:nvPicPr>
          <p:blipFill>
            <a:blip r:embed="rId12" cstate="print"/>
            <a:srcRect l="1065" t="4976" r="76997" b="33830"/>
            <a:stretch>
              <a:fillRect/>
            </a:stretch>
          </p:blipFill>
          <p:spPr bwMode="auto">
            <a:xfrm>
              <a:off x="-1822053" y="4149080"/>
              <a:ext cx="572530" cy="684213"/>
            </a:xfrm>
            <a:prstGeom prst="rect">
              <a:avLst/>
            </a:prstGeom>
            <a:solidFill>
              <a:srgbClr val="E6E6E6"/>
            </a:solidFill>
            <a:ln w="9525" algn="ctr">
              <a:solidFill>
                <a:srgbClr val="C0C0C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>
                  <a:alpha val="50000"/>
                </a:srgbClr>
              </a:outerShdw>
            </a:effectLst>
          </p:spPr>
        </p:pic>
        <p:pic>
          <p:nvPicPr>
            <p:cNvPr id="87" name="Picture 184"/>
            <p:cNvPicPr>
              <a:picLocks noChangeAspect="1" noChangeArrowheads="1"/>
            </p:cNvPicPr>
            <p:nvPr/>
          </p:nvPicPr>
          <p:blipFill>
            <a:blip r:embed="rId13" cstate="print"/>
            <a:srcRect l="44196" t="4976" r="33865" b="33830"/>
            <a:stretch>
              <a:fillRect/>
            </a:stretch>
          </p:blipFill>
          <p:spPr bwMode="auto">
            <a:xfrm>
              <a:off x="-729544" y="4149080"/>
              <a:ext cx="572532" cy="684213"/>
            </a:xfrm>
            <a:prstGeom prst="rect">
              <a:avLst/>
            </a:prstGeom>
            <a:solidFill>
              <a:srgbClr val="E6E6E6"/>
            </a:solidFill>
            <a:ln w="9525" algn="ctr">
              <a:solidFill>
                <a:srgbClr val="C0C0C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>
                  <a:alpha val="50000"/>
                </a:srgbClr>
              </a:outerShdw>
            </a:effectLst>
          </p:spPr>
        </p:pic>
        <p:grpSp>
          <p:nvGrpSpPr>
            <p:cNvPr id="282657" name="Group 190"/>
            <p:cNvGrpSpPr>
              <a:grpSpLocks/>
            </p:cNvGrpSpPr>
            <p:nvPr/>
          </p:nvGrpSpPr>
          <p:grpSpPr bwMode="auto">
            <a:xfrm>
              <a:off x="-1217215" y="4271318"/>
              <a:ext cx="379412" cy="184150"/>
              <a:chOff x="621" y="3042"/>
              <a:chExt cx="239" cy="116"/>
            </a:xfrm>
          </p:grpSpPr>
          <p:sp>
            <p:nvSpPr>
              <p:cNvPr id="282661" name="Line 185"/>
              <p:cNvSpPr>
                <a:spLocks noChangeShapeType="1"/>
              </p:cNvSpPr>
              <p:nvPr/>
            </p:nvSpPr>
            <p:spPr bwMode="auto">
              <a:xfrm>
                <a:off x="621" y="3158"/>
                <a:ext cx="2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</p:spPr>
            <p:txBody>
              <a:bodyPr lIns="0" tIns="0" rIns="0" bIns="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2662" name="Text Box 187"/>
              <p:cNvSpPr txBox="1">
                <a:spLocks noChangeArrowheads="1"/>
              </p:cNvSpPr>
              <p:nvPr/>
            </p:nvSpPr>
            <p:spPr bwMode="auto">
              <a:xfrm>
                <a:off x="702" y="3042"/>
                <a:ext cx="14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:r>
                  <a:rPr kumimoji="0" lang="en-US" altLang="ko-KR" sz="700" b="0" i="1" u="sng">
                    <a:solidFill>
                      <a:srgbClr val="000000"/>
                    </a:solidFill>
                    <a:ea typeface="굴림"/>
                    <a:cs typeface="굴림"/>
                  </a:rPr>
                  <a:t>ON</a:t>
                </a:r>
                <a:endParaRPr kumimoji="0" lang="ko-KR" altLang="ko-KR" sz="1800" b="0" u="sng">
                  <a:solidFill>
                    <a:srgbClr val="000000"/>
                  </a:solidFill>
                  <a:ea typeface="굴림"/>
                  <a:cs typeface="굴림"/>
                </a:endParaRPr>
              </a:p>
            </p:txBody>
          </p:sp>
        </p:grpSp>
        <p:grpSp>
          <p:nvGrpSpPr>
            <p:cNvPr id="282658" name="Group 191"/>
            <p:cNvGrpSpPr>
              <a:grpSpLocks/>
            </p:cNvGrpSpPr>
            <p:nvPr/>
          </p:nvGrpSpPr>
          <p:grpSpPr bwMode="auto">
            <a:xfrm>
              <a:off x="-1217215" y="4577717"/>
              <a:ext cx="446087" cy="249238"/>
              <a:chOff x="621" y="3325"/>
              <a:chExt cx="281" cy="157"/>
            </a:xfrm>
          </p:grpSpPr>
          <p:sp>
            <p:nvSpPr>
              <p:cNvPr id="282659" name="Line 186"/>
              <p:cNvSpPr>
                <a:spLocks noChangeShapeType="1"/>
              </p:cNvSpPr>
              <p:nvPr/>
            </p:nvSpPr>
            <p:spPr bwMode="auto">
              <a:xfrm>
                <a:off x="621" y="3325"/>
                <a:ext cx="2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med"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2660" name="Text Box 188"/>
              <p:cNvSpPr txBox="1">
                <a:spLocks noChangeArrowheads="1"/>
              </p:cNvSpPr>
              <p:nvPr/>
            </p:nvSpPr>
            <p:spPr bwMode="auto">
              <a:xfrm>
                <a:off x="705" y="3386"/>
                <a:ext cx="197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:r>
                  <a:rPr kumimoji="0" lang="en-US" altLang="ko-KR" sz="700" b="0" i="1" u="sng">
                    <a:solidFill>
                      <a:srgbClr val="000000"/>
                    </a:solidFill>
                    <a:ea typeface="굴림"/>
                    <a:cs typeface="굴림"/>
                  </a:rPr>
                  <a:t>OFF</a:t>
                </a:r>
                <a:endParaRPr kumimoji="0" lang="ko-KR" altLang="ko-KR" sz="1800" b="0" u="sng">
                  <a:solidFill>
                    <a:srgbClr val="000000"/>
                  </a:solidFill>
                  <a:ea typeface="굴림"/>
                  <a:cs typeface="굴림"/>
                </a:endParaRPr>
              </a:p>
            </p:txBody>
          </p:sp>
        </p:grpSp>
      </p:grpSp>
      <p:sp>
        <p:nvSpPr>
          <p:cNvPr id="282650" name="Text Box 72"/>
          <p:cNvSpPr txBox="1">
            <a:spLocks noChangeArrowheads="1"/>
          </p:cNvSpPr>
          <p:nvPr/>
        </p:nvSpPr>
        <p:spPr bwMode="auto">
          <a:xfrm>
            <a:off x="4665663" y="3270250"/>
            <a:ext cx="2427287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ru-RU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Для людей, страдающих </a:t>
            </a:r>
          </a:p>
          <a:p>
            <a:pPr latinLnBrk="1"/>
            <a:r>
              <a:rPr kumimoji="0" lang="ru-RU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цветовой слепотой - для различения </a:t>
            </a:r>
          </a:p>
          <a:p>
            <a:pPr latinLnBrk="1"/>
            <a:r>
              <a:rPr kumimoji="0" lang="ru-RU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зелёного/красного цветов</a:t>
            </a:r>
            <a:r>
              <a:rPr kumimoji="0" lang="en-US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.</a:t>
            </a:r>
            <a:endParaRPr kumimoji="0" lang="en-US" altLang="ko-KR" sz="1000" b="0">
              <a:solidFill>
                <a:srgbClr val="000000"/>
              </a:solidFill>
            </a:endParaRPr>
          </a:p>
        </p:txBody>
      </p:sp>
      <p:sp>
        <p:nvSpPr>
          <p:cNvPr id="282651" name="Text Box 72"/>
          <p:cNvSpPr txBox="1">
            <a:spLocks noChangeArrowheads="1"/>
          </p:cNvSpPr>
          <p:nvPr/>
        </p:nvSpPr>
        <p:spPr bwMode="auto">
          <a:xfrm>
            <a:off x="7256463" y="3341688"/>
            <a:ext cx="11715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en-US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 </a:t>
            </a:r>
            <a:r>
              <a:rPr kumimoji="0" lang="ru-RU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Режим </a:t>
            </a:r>
            <a:r>
              <a:rPr kumimoji="0" lang="en-US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Reader </a:t>
            </a:r>
          </a:p>
        </p:txBody>
      </p:sp>
      <p:sp>
        <p:nvSpPr>
          <p:cNvPr id="282652" name="실행 단추: 뒤로 또는 이전 3">
            <a:hlinkClick r:id="rId1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548813" y="6542088"/>
            <a:ext cx="217487" cy="217487"/>
          </a:xfrm>
          <a:prstGeom prst="actionButtonBackPrevious">
            <a:avLst/>
          </a:prstGeom>
          <a:solidFill>
            <a:srgbClr val="EAEAEA"/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lIns="91242" tIns="45629" rIns="91242" bIns="45629" anchor="ctr"/>
          <a:lstStyle/>
          <a:p>
            <a:pPr indent="1588" algn="ctr" latinLnBrk="1">
              <a:lnSpc>
                <a:spcPct val="110000"/>
              </a:lnSpc>
              <a:spcBef>
                <a:spcPct val="20000"/>
              </a:spcBef>
            </a:pPr>
            <a:endParaRPr kumimoji="0" lang="ko-KR" altLang="en-US" sz="1800" b="0">
              <a:solidFill>
                <a:srgbClr val="000000"/>
              </a:solidFill>
              <a:latin typeface="굴림"/>
              <a:ea typeface="굴림"/>
              <a:cs typeface="굴림"/>
            </a:endParaRPr>
          </a:p>
        </p:txBody>
      </p:sp>
      <p:pic>
        <p:nvPicPr>
          <p:cNvPr id="282653" name="그림 54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423863" y="1171575"/>
            <a:ext cx="3073401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1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44488" y="260648"/>
            <a:ext cx="2816079" cy="4006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05" tIns="46005" rIns="92005" bIns="46005">
            <a:spAutoFit/>
          </a:bodyPr>
          <a:lstStyle/>
          <a:p>
            <a:pPr>
              <a:defRPr/>
            </a:pP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Концепция продукта</a:t>
            </a:r>
            <a:endParaRPr lang="en-US" altLang="ko-KR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3" name="그림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313"/>
            <a:ext cx="9906000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4676" name="Text Box 5"/>
          <p:cNvSpPr txBox="1">
            <a:spLocks noChangeArrowheads="1"/>
          </p:cNvSpPr>
          <p:nvPr/>
        </p:nvSpPr>
        <p:spPr bwMode="auto">
          <a:xfrm>
            <a:off x="7473950" y="981075"/>
            <a:ext cx="23336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defTabSz="912813" latinLnBrk="1">
              <a:spcBef>
                <a:spcPct val="50000"/>
              </a:spcBef>
            </a:pPr>
            <a:r>
              <a:rPr lang="ru-RU" altLang="ko-KR" sz="2800">
                <a:solidFill>
                  <a:srgbClr val="CC0066"/>
                </a:solidFill>
              </a:rPr>
              <a:t>Серия </a:t>
            </a:r>
            <a:r>
              <a:rPr lang="en-US" altLang="ko-KR" sz="2800">
                <a:solidFill>
                  <a:srgbClr val="CC0066"/>
                </a:solidFill>
              </a:rPr>
              <a:t>MP47</a:t>
            </a:r>
            <a:endParaRPr lang="ko-KR" altLang="en-US" sz="2800">
              <a:solidFill>
                <a:srgbClr val="CC0066"/>
              </a:solidFill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8131" y="332656"/>
            <a:ext cx="1105739" cy="4006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05" tIns="46005" rIns="92005" bIns="46005">
            <a:spAutoFit/>
          </a:bodyPr>
          <a:lstStyle/>
          <a:p>
            <a:pPr eaLnBrk="0" latinLnBrk="1" hangingPunct="0">
              <a:defRPr/>
            </a:pP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Дизайн</a:t>
            </a:r>
            <a:endParaRPr lang="en-US" altLang="ko-KR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  <p:cxnSp>
        <p:nvCxnSpPr>
          <p:cNvPr id="10" name="직선 연결선 19"/>
          <p:cNvCxnSpPr/>
          <p:nvPr/>
        </p:nvCxnSpPr>
        <p:spPr>
          <a:xfrm>
            <a:off x="398667" y="683494"/>
            <a:ext cx="1674013" cy="0"/>
          </a:xfrm>
          <a:prstGeom prst="line">
            <a:avLst/>
          </a:prstGeom>
          <a:ln w="22225" cap="rnd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5000">
                  <a:schemeClr val="bg1">
                    <a:lumMod val="65000"/>
                  </a:schemeClr>
                </a:gs>
                <a:gs pos="80000">
                  <a:schemeClr val="tx1">
                    <a:lumMod val="65000"/>
                    <a:lumOff val="3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68900" y="3357563"/>
            <a:ext cx="12001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5698" name="그림 5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51425" y="2197100"/>
            <a:ext cx="1414463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5699" name="AutoShape 2"/>
          <p:cNvSpPr>
            <a:spLocks noChangeArrowheads="1"/>
          </p:cNvSpPr>
          <p:nvPr/>
        </p:nvSpPr>
        <p:spPr bwMode="auto">
          <a:xfrm>
            <a:off x="527050" y="765175"/>
            <a:ext cx="2697163" cy="360363"/>
          </a:xfrm>
          <a:prstGeom prst="roundRect">
            <a:avLst>
              <a:gd name="adj" fmla="val 45421"/>
            </a:avLst>
          </a:prstGeom>
          <a:solidFill>
            <a:srgbClr val="A5002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algn="ctr" defTabSz="977900"/>
            <a:r>
              <a:rPr lang="ru-RU" altLang="ko-KR" sz="1600">
                <a:solidFill>
                  <a:srgbClr val="FFFFFF"/>
                </a:solidFill>
                <a:ea typeface="굴림"/>
                <a:cs typeface="굴림"/>
              </a:rPr>
              <a:t>Серия </a:t>
            </a:r>
            <a:r>
              <a:rPr lang="en-US" altLang="ko-KR" sz="1600">
                <a:solidFill>
                  <a:srgbClr val="FFFFFF"/>
                </a:solidFill>
                <a:ea typeface="굴림"/>
                <a:cs typeface="굴림"/>
              </a:rPr>
              <a:t>M47</a:t>
            </a:r>
            <a:endParaRPr lang="ko-KR" altLang="ko-KR" sz="1600">
              <a:solidFill>
                <a:srgbClr val="FFFFFF"/>
              </a:solidFill>
              <a:ea typeface="굴림"/>
              <a:cs typeface="굴림"/>
            </a:endParaRPr>
          </a:p>
        </p:txBody>
      </p:sp>
      <p:sp>
        <p:nvSpPr>
          <p:cNvPr id="285700" name="Rectangle 3"/>
          <p:cNvSpPr>
            <a:spLocks noChangeArrowheads="1"/>
          </p:cNvSpPr>
          <p:nvPr/>
        </p:nvSpPr>
        <p:spPr bwMode="auto">
          <a:xfrm>
            <a:off x="3513138" y="765175"/>
            <a:ext cx="3602037" cy="31115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76213" indent="-176213" defTabSz="684213">
              <a:lnSpc>
                <a:spcPct val="110000"/>
              </a:lnSpc>
            </a:pPr>
            <a:r>
              <a:rPr lang="en-US" altLang="ko-KR" sz="2000">
                <a:solidFill>
                  <a:srgbClr val="A50021"/>
                </a:solidFill>
                <a:ea typeface="굴림"/>
                <a:cs typeface="굴림"/>
              </a:rPr>
              <a:t>Competitive Low-end Monitor</a:t>
            </a:r>
            <a:endParaRPr lang="ko-KR" altLang="en-US" sz="2000">
              <a:solidFill>
                <a:srgbClr val="A50021"/>
              </a:solidFill>
              <a:ea typeface="굴림"/>
              <a:cs typeface="굴림"/>
            </a:endParaRPr>
          </a:p>
        </p:txBody>
      </p:sp>
      <p:sp>
        <p:nvSpPr>
          <p:cNvPr id="21508" name="AutoShape 18"/>
          <p:cNvSpPr>
            <a:spLocks noChangeArrowheads="1"/>
          </p:cNvSpPr>
          <p:nvPr/>
        </p:nvSpPr>
        <p:spPr bwMode="auto">
          <a:xfrm>
            <a:off x="4592638" y="4652963"/>
            <a:ext cx="5091112" cy="1743075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08000" rIns="36000" anchor="ctr"/>
          <a:lstStyle/>
          <a:p>
            <a:pPr marL="88900" indent="-88900">
              <a:lnSpc>
                <a:spcPct val="120000"/>
              </a:lnSpc>
              <a:buFontTx/>
              <a:buChar char="•"/>
              <a:defRPr/>
            </a:pPr>
            <a:r>
              <a:rPr lang="ru-RU" altLang="ko-KR" b="0" dirty="0">
                <a:solidFill>
                  <a:srgbClr val="000000"/>
                </a:solidFill>
                <a:ea typeface="굴림" charset="-127"/>
                <a:cs typeface="+mn-cs"/>
              </a:rPr>
              <a:t>Панель</a:t>
            </a:r>
            <a:r>
              <a:rPr lang="en-US" altLang="ko-KR" b="0" dirty="0">
                <a:solidFill>
                  <a:srgbClr val="000000"/>
                </a:solidFill>
                <a:ea typeface="굴림" charset="-127"/>
                <a:cs typeface="+mn-cs"/>
              </a:rPr>
              <a:t> : 27” / 23.6” / 23” / 21.5” /19.5” LED TN 250nits</a:t>
            </a:r>
          </a:p>
          <a:p>
            <a:pPr marL="88900" indent="-88900">
              <a:lnSpc>
                <a:spcPct val="120000"/>
              </a:lnSpc>
              <a:buFontTx/>
              <a:buChar char="•"/>
              <a:defRPr/>
            </a:pPr>
            <a:r>
              <a:rPr lang="ru-RU" altLang="ko-KR" b="0" dirty="0">
                <a:solidFill>
                  <a:srgbClr val="000000"/>
                </a:solidFill>
                <a:ea typeface="굴림" charset="-127"/>
                <a:cs typeface="+mn-cs"/>
              </a:rPr>
              <a:t>Экранные характеристики</a:t>
            </a:r>
            <a:r>
              <a:rPr lang="en-US" altLang="ko-KR" b="0" dirty="0">
                <a:solidFill>
                  <a:srgbClr val="000000"/>
                </a:solidFill>
                <a:ea typeface="굴림" charset="-127"/>
                <a:cs typeface="+mn-cs"/>
              </a:rPr>
              <a:t> : 170/160, </a:t>
            </a:r>
            <a:r>
              <a:rPr lang="en-US" altLang="ko-KR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5ms (2ms GTG </a:t>
            </a:r>
            <a:r>
              <a:rPr lang="ru-RU" altLang="ko-KR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в</a:t>
            </a:r>
            <a:r>
              <a:rPr lang="en-US" altLang="ko-KR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 HQ/VQ )</a:t>
            </a:r>
            <a:endParaRPr lang="en-US" altLang="ko-KR" b="0" dirty="0">
              <a:solidFill>
                <a:srgbClr val="000000"/>
              </a:solidFill>
              <a:ea typeface="굴림" charset="-127"/>
              <a:cs typeface="+mn-cs"/>
            </a:endParaRPr>
          </a:p>
          <a:p>
            <a:pPr marL="88900" indent="-88900">
              <a:lnSpc>
                <a:spcPct val="120000"/>
              </a:lnSpc>
              <a:buFontTx/>
              <a:buChar char="•"/>
              <a:defRPr/>
            </a:pPr>
            <a:r>
              <a:rPr lang="ru-RU" altLang="ko-KR" b="0" dirty="0">
                <a:solidFill>
                  <a:srgbClr val="000000"/>
                </a:solidFill>
                <a:ea typeface="굴림" charset="-127"/>
                <a:cs typeface="+mn-cs"/>
              </a:rPr>
              <a:t>Интерфейс: </a:t>
            </a:r>
            <a:r>
              <a:rPr lang="en-US" altLang="ko-KR" b="0" dirty="0">
                <a:solidFill>
                  <a:srgbClr val="000000"/>
                </a:solidFill>
                <a:ea typeface="굴림" charset="-127"/>
                <a:cs typeface="+mn-cs"/>
              </a:rPr>
              <a:t>D-Sub, DVI, HDMI</a:t>
            </a:r>
          </a:p>
          <a:p>
            <a:pPr marL="88900" indent="-88900">
              <a:lnSpc>
                <a:spcPct val="120000"/>
              </a:lnSpc>
              <a:buFontTx/>
              <a:buChar char="•"/>
              <a:defRPr/>
            </a:pPr>
            <a:r>
              <a:rPr lang="ru-RU" altLang="ko-KR" b="0" dirty="0">
                <a:solidFill>
                  <a:srgbClr val="000000"/>
                </a:solidFill>
                <a:ea typeface="굴림" charset="-127"/>
                <a:cs typeface="+mn-cs"/>
              </a:rPr>
              <a:t>Особенности </a:t>
            </a:r>
            <a:r>
              <a:rPr lang="en-US" altLang="ko-KR" b="0" dirty="0">
                <a:solidFill>
                  <a:srgbClr val="000000"/>
                </a:solidFill>
                <a:ea typeface="굴림" charset="-127"/>
                <a:cs typeface="+mn-cs"/>
              </a:rPr>
              <a:t>: </a:t>
            </a:r>
            <a:r>
              <a:rPr lang="ru-RU" altLang="ko-KR" b="0" dirty="0">
                <a:solidFill>
                  <a:srgbClr val="000000"/>
                </a:solidFill>
                <a:ea typeface="굴림" charset="-127"/>
                <a:cs typeface="+mn-cs"/>
              </a:rPr>
              <a:t>функции </a:t>
            </a:r>
            <a:r>
              <a:rPr lang="en-US" altLang="ko-KR" b="0" dirty="0">
                <a:solidFill>
                  <a:srgbClr val="000000"/>
                </a:solidFill>
                <a:ea typeface="굴림" charset="-127"/>
                <a:cs typeface="+mn-cs"/>
              </a:rPr>
              <a:t>Color wizard, Flicker safe, Reader mode, </a:t>
            </a:r>
          </a:p>
          <a:p>
            <a:pPr>
              <a:lnSpc>
                <a:spcPct val="120000"/>
              </a:lnSpc>
              <a:defRPr/>
            </a:pPr>
            <a:r>
              <a:rPr lang="en-US" altLang="ko-KR" b="0" dirty="0">
                <a:solidFill>
                  <a:srgbClr val="000000"/>
                </a:solidFill>
                <a:ea typeface="돋움" pitchFamily="50" charset="-127"/>
                <a:cs typeface="+mn-cs"/>
              </a:rPr>
              <a:t>                 Smart energy saving, SUPER+ Resolution, </a:t>
            </a:r>
            <a:br>
              <a:rPr lang="en-US" altLang="ko-KR" b="0" dirty="0">
                <a:solidFill>
                  <a:srgbClr val="000000"/>
                </a:solidFill>
                <a:ea typeface="돋움" pitchFamily="50" charset="-127"/>
                <a:cs typeface="+mn-cs"/>
              </a:rPr>
            </a:br>
            <a:r>
              <a:rPr lang="en-US" altLang="ko-KR" b="0" dirty="0">
                <a:solidFill>
                  <a:srgbClr val="000000"/>
                </a:solidFill>
                <a:ea typeface="돋움" pitchFamily="50" charset="-127"/>
                <a:cs typeface="+mn-cs"/>
              </a:rPr>
              <a:t>                 </a:t>
            </a:r>
            <a:r>
              <a:rPr lang="en-US" altLang="ko-KR" b="0" dirty="0">
                <a:solidFill>
                  <a:srgbClr val="000000"/>
                </a:solidFill>
                <a:ea typeface="굴림" charset="-127"/>
                <a:cs typeface="+mn-cs"/>
              </a:rPr>
              <a:t>4-Screen Split, Picture Mode &gt;&gt; Game</a:t>
            </a:r>
          </a:p>
        </p:txBody>
      </p:sp>
      <p:sp>
        <p:nvSpPr>
          <p:cNvPr id="285702" name="Text Box 14"/>
          <p:cNvSpPr txBox="1">
            <a:spLocks noChangeArrowheads="1"/>
          </p:cNvSpPr>
          <p:nvPr/>
        </p:nvSpPr>
        <p:spPr bwMode="auto">
          <a:xfrm>
            <a:off x="80963" y="3305175"/>
            <a:ext cx="4151312" cy="264477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lIns="68416" tIns="34208" rIns="68416" bIns="34208">
            <a:spAutoFit/>
          </a:bodyPr>
          <a:lstStyle/>
          <a:p>
            <a:pPr marL="228600" indent="-228600" defTabSz="684213">
              <a:lnSpc>
                <a:spcPct val="110000"/>
              </a:lnSpc>
              <a:spcBef>
                <a:spcPct val="70000"/>
              </a:spcBef>
              <a:buFontTx/>
              <a:buAutoNum type="arabicPeriod"/>
            </a:pPr>
            <a:r>
              <a:rPr lang="ru-RU" altLang="ko-KR" sz="110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Быстрое время отклика </a:t>
            </a:r>
            <a:r>
              <a:rPr lang="en-US" altLang="ko-KR" sz="110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(</a:t>
            </a:r>
            <a:r>
              <a:rPr lang="ru-RU" altLang="ko-KR" sz="110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монитор для геймеров</a:t>
            </a:r>
            <a:r>
              <a:rPr lang="en-US" altLang="ko-KR" sz="110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)</a:t>
            </a:r>
            <a:br>
              <a:rPr lang="en-US" altLang="ko-KR" sz="1100">
                <a:solidFill>
                  <a:srgbClr val="000000"/>
                </a:solidFill>
                <a:ea typeface="굴림"/>
                <a:cs typeface="굴림"/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- 2ms GTG </a:t>
            </a:r>
            <a:r>
              <a:rPr lang="ru-RU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опционально в моделях </a:t>
            </a: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27/23.6/23/21.5”</a:t>
            </a:r>
          </a:p>
          <a:p>
            <a:pPr marL="228600" indent="-228600" defTabSz="684213">
              <a:lnSpc>
                <a:spcPct val="110000"/>
              </a:lnSpc>
              <a:spcBef>
                <a:spcPct val="70000"/>
              </a:spcBef>
              <a:buFontTx/>
              <a:buAutoNum type="arabicPeriod"/>
            </a:pPr>
            <a:r>
              <a:rPr lang="ru-RU" altLang="ko-KR" sz="110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Компактный дизайн</a:t>
            </a:r>
            <a:r>
              <a:rPr lang="en-US" altLang="ko-KR" sz="110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/>
            </a:r>
            <a:br>
              <a:rPr lang="en-US" altLang="ko-KR" sz="1100">
                <a:solidFill>
                  <a:srgbClr val="000000"/>
                </a:solidFill>
                <a:ea typeface="굴림"/>
                <a:cs typeface="굴림"/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- </a:t>
            </a:r>
            <a:r>
              <a:rPr lang="ru-RU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Обновление дизайна</a:t>
            </a: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(21.5/23/23.6”)</a:t>
            </a:r>
            <a:b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- </a:t>
            </a:r>
            <a:r>
              <a:rPr lang="ru-RU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крепление </a:t>
            </a: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VESA  </a:t>
            </a:r>
          </a:p>
          <a:p>
            <a:pPr marL="228600" indent="-228600" defTabSz="684213" eaLnBrk="0" hangingPunct="0">
              <a:lnSpc>
                <a:spcPct val="110000"/>
              </a:lnSpc>
              <a:spcBef>
                <a:spcPct val="70000"/>
              </a:spcBef>
              <a:buFontTx/>
              <a:buAutoNum type="arabicPeriod"/>
            </a:pPr>
            <a:r>
              <a:rPr lang="ru-RU" altLang="ko-KR" sz="110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Режимы изображения</a:t>
            </a:r>
            <a:r>
              <a:rPr lang="en-US" altLang="ko-KR" sz="110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/>
            </a:r>
            <a:br>
              <a:rPr lang="en-US" altLang="ko-KR" sz="1100">
                <a:solidFill>
                  <a:srgbClr val="000000"/>
                </a:solidFill>
                <a:ea typeface="굴림"/>
                <a:cs typeface="굴림"/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- </a:t>
            </a:r>
            <a:r>
              <a:rPr lang="ru-RU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Режим </a:t>
            </a: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Reader : 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Комфорт для глаз за счёт снижения цветовой температуры и сокращения синего спектра </a:t>
            </a: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/>
            </a:r>
            <a:b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- Picture Mode &gt;&gt; Game </a:t>
            </a:r>
            <a:b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  : </a:t>
            </a:r>
            <a:r>
              <a:rPr lang="ru-RU" altLang="ko-KR" sz="1100" b="0">
                <a:solidFill>
                  <a:srgbClr val="000000"/>
                </a:solidFill>
                <a:sym typeface="돋움체"/>
              </a:rPr>
              <a:t>Лучшая визуализация в играх</a:t>
            </a:r>
            <a:endParaRPr lang="en-US" altLang="ko-KR" sz="1100" b="0">
              <a:solidFill>
                <a:srgbClr val="000000"/>
              </a:solidFill>
              <a:sym typeface="돋움체"/>
            </a:endParaRPr>
          </a:p>
          <a:p>
            <a:pPr marL="228600" indent="-228600" defTabSz="684213">
              <a:lnSpc>
                <a:spcPct val="110000"/>
              </a:lnSpc>
              <a:spcBef>
                <a:spcPct val="70000"/>
              </a:spcBef>
              <a:buFontTx/>
              <a:buAutoNum type="arabicPeriod"/>
            </a:pPr>
            <a:r>
              <a:rPr lang="en-US" altLang="ko-KR" sz="110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Smart energy saving</a:t>
            </a:r>
            <a:br>
              <a:rPr lang="en-US" altLang="ko-KR" sz="1100">
                <a:solidFill>
                  <a:srgbClr val="000000"/>
                </a:solidFill>
                <a:ea typeface="굴림"/>
                <a:cs typeface="굴림"/>
                <a:sym typeface="돋움체"/>
              </a:rPr>
            </a:b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- </a:t>
            </a:r>
            <a:r>
              <a:rPr lang="ru-RU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Потребление энергии снижается на </a:t>
            </a:r>
            <a:r>
              <a:rPr lang="en-US" altLang="ko-KR" sz="1100" b="0">
                <a:solidFill>
                  <a:srgbClr val="000000"/>
                </a:solidFill>
                <a:ea typeface="굴림"/>
                <a:cs typeface="굴림"/>
                <a:sym typeface="돋움체"/>
              </a:rPr>
              <a:t>25%</a:t>
            </a:r>
          </a:p>
        </p:txBody>
      </p:sp>
      <p:sp>
        <p:nvSpPr>
          <p:cNvPr id="285703" name="Rectangle 17"/>
          <p:cNvSpPr>
            <a:spLocks noChangeArrowheads="1"/>
          </p:cNvSpPr>
          <p:nvPr/>
        </p:nvSpPr>
        <p:spPr bwMode="auto">
          <a:xfrm>
            <a:off x="4665663" y="4383088"/>
            <a:ext cx="1627187" cy="198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</a:pPr>
            <a:r>
              <a:rPr lang="ko-KR" altLang="en-US" sz="1300">
                <a:solidFill>
                  <a:srgbClr val="000000"/>
                </a:solidFill>
                <a:ea typeface="굴림"/>
                <a:cs typeface="굴림"/>
              </a:rPr>
              <a:t>■ </a:t>
            </a:r>
            <a:r>
              <a:rPr lang="ru-RU" altLang="ko-KR" sz="1300">
                <a:solidFill>
                  <a:srgbClr val="000000"/>
                </a:solidFill>
                <a:ea typeface="굴림"/>
                <a:cs typeface="굴림"/>
              </a:rPr>
              <a:t>Спецификации</a:t>
            </a:r>
            <a:endParaRPr lang="en-US" altLang="ko-KR" sz="1300">
              <a:solidFill>
                <a:srgbClr val="000000"/>
              </a:solidFill>
              <a:ea typeface="굴림"/>
              <a:cs typeface="굴림"/>
            </a:endParaRPr>
          </a:p>
        </p:txBody>
      </p:sp>
      <p:sp>
        <p:nvSpPr>
          <p:cNvPr id="285704" name="Oval 11"/>
          <p:cNvSpPr>
            <a:spLocks noChangeArrowheads="1"/>
          </p:cNvSpPr>
          <p:nvPr/>
        </p:nvSpPr>
        <p:spPr bwMode="auto">
          <a:xfrm>
            <a:off x="4743450" y="1535113"/>
            <a:ext cx="217488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lang="en-US" altLang="ko-KR" b="0">
                <a:solidFill>
                  <a:srgbClr val="FFFFFF"/>
                </a:solidFill>
                <a:ea typeface="굴림"/>
                <a:cs typeface="굴림"/>
              </a:rPr>
              <a:t>1</a:t>
            </a:r>
          </a:p>
        </p:txBody>
      </p:sp>
      <p:sp>
        <p:nvSpPr>
          <p:cNvPr id="285705" name="AutoShape 32"/>
          <p:cNvSpPr>
            <a:spLocks noChangeArrowheads="1"/>
          </p:cNvSpPr>
          <p:nvPr/>
        </p:nvSpPr>
        <p:spPr bwMode="auto">
          <a:xfrm>
            <a:off x="4592638" y="1484313"/>
            <a:ext cx="5091112" cy="2760662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36000" rIns="36000" anchor="ctr"/>
          <a:lstStyle/>
          <a:p>
            <a:endParaRPr lang="ko-KR" altLang="ko-KR" b="0">
              <a:solidFill>
                <a:srgbClr val="000000"/>
              </a:solidFill>
              <a:ea typeface="굴림"/>
              <a:cs typeface="굴림"/>
            </a:endParaRPr>
          </a:p>
        </p:txBody>
      </p:sp>
      <p:sp>
        <p:nvSpPr>
          <p:cNvPr id="285706" name="Line 21"/>
          <p:cNvSpPr>
            <a:spLocks noChangeShapeType="1"/>
          </p:cNvSpPr>
          <p:nvPr/>
        </p:nvSpPr>
        <p:spPr bwMode="auto">
          <a:xfrm>
            <a:off x="7185025" y="1495425"/>
            <a:ext cx="0" cy="2682875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5707" name="Rectangle 31"/>
          <p:cNvSpPr>
            <a:spLocks noChangeArrowheads="1"/>
          </p:cNvSpPr>
          <p:nvPr/>
        </p:nvSpPr>
        <p:spPr bwMode="auto">
          <a:xfrm>
            <a:off x="4665663" y="1225550"/>
            <a:ext cx="3527425" cy="200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</a:pPr>
            <a:r>
              <a:rPr lang="ko-KR" altLang="en-US" sz="1300">
                <a:solidFill>
                  <a:srgbClr val="000000"/>
                </a:solidFill>
                <a:ea typeface="굴림"/>
                <a:cs typeface="굴림"/>
              </a:rPr>
              <a:t>■ </a:t>
            </a:r>
            <a:r>
              <a:rPr kumimoji="0" lang="ru-RU" altLang="ko-KR" sz="1300">
                <a:solidFill>
                  <a:srgbClr val="000000"/>
                </a:solidFill>
              </a:rPr>
              <a:t>Уникальные характеристики</a:t>
            </a:r>
            <a:endParaRPr lang="en-US" altLang="ko-KR" sz="1300">
              <a:solidFill>
                <a:srgbClr val="000000"/>
              </a:solidFill>
              <a:ea typeface="굴림"/>
              <a:cs typeface="굴림"/>
            </a:endParaRPr>
          </a:p>
        </p:txBody>
      </p:sp>
      <p:sp>
        <p:nvSpPr>
          <p:cNvPr id="285708" name="Oval 11"/>
          <p:cNvSpPr>
            <a:spLocks noChangeArrowheads="1"/>
          </p:cNvSpPr>
          <p:nvPr/>
        </p:nvSpPr>
        <p:spPr bwMode="auto">
          <a:xfrm>
            <a:off x="7256463" y="1535113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lang="en-US" altLang="ko-KR" b="0">
                <a:solidFill>
                  <a:srgbClr val="FFFFFF"/>
                </a:solidFill>
                <a:ea typeface="굴림"/>
                <a:cs typeface="굴림"/>
              </a:rPr>
              <a:t>2</a:t>
            </a:r>
          </a:p>
        </p:txBody>
      </p:sp>
      <p:sp>
        <p:nvSpPr>
          <p:cNvPr id="45" name="Line 21"/>
          <p:cNvSpPr>
            <a:spLocks noChangeShapeType="1"/>
          </p:cNvSpPr>
          <p:nvPr/>
        </p:nvSpPr>
        <p:spPr bwMode="auto">
          <a:xfrm rot="5400000">
            <a:off x="7161213" y="284163"/>
            <a:ext cx="0" cy="513715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lIns="68267" tIns="34140" rIns="68267" bIns="3414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900" kern="0" dirty="0">
              <a:solidFill>
                <a:srgbClr val="000000"/>
              </a:solidFill>
              <a:latin typeface="굴림"/>
              <a:ea typeface="굴림"/>
              <a:cs typeface="+mn-cs"/>
            </a:endParaRPr>
          </a:p>
        </p:txBody>
      </p:sp>
      <p:sp>
        <p:nvSpPr>
          <p:cNvPr id="285710" name="Oval 11"/>
          <p:cNvSpPr>
            <a:spLocks noChangeArrowheads="1"/>
          </p:cNvSpPr>
          <p:nvPr/>
        </p:nvSpPr>
        <p:spPr bwMode="auto">
          <a:xfrm>
            <a:off x="4743450" y="2921000"/>
            <a:ext cx="217488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lang="en-US" altLang="ko-KR" b="0">
                <a:solidFill>
                  <a:srgbClr val="FFFFFF"/>
                </a:solidFill>
                <a:ea typeface="굴림"/>
                <a:cs typeface="굴림"/>
              </a:rPr>
              <a:t>3</a:t>
            </a:r>
          </a:p>
        </p:txBody>
      </p:sp>
      <p:sp>
        <p:nvSpPr>
          <p:cNvPr id="285711" name="Oval 11"/>
          <p:cNvSpPr>
            <a:spLocks noChangeArrowheads="1"/>
          </p:cNvSpPr>
          <p:nvPr/>
        </p:nvSpPr>
        <p:spPr bwMode="auto">
          <a:xfrm>
            <a:off x="7256463" y="290988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lang="en-US" altLang="ko-KR" b="0">
                <a:solidFill>
                  <a:srgbClr val="FFFFFF"/>
                </a:solidFill>
                <a:ea typeface="굴림"/>
                <a:cs typeface="굴림"/>
              </a:rPr>
              <a:t>4</a:t>
            </a:r>
          </a:p>
        </p:txBody>
      </p:sp>
      <p:sp>
        <p:nvSpPr>
          <p:cNvPr id="285712" name="Text Box 12"/>
          <p:cNvSpPr txBox="1">
            <a:spLocks noChangeArrowheads="1"/>
          </p:cNvSpPr>
          <p:nvPr/>
        </p:nvSpPr>
        <p:spPr bwMode="auto">
          <a:xfrm>
            <a:off x="4983163" y="1504950"/>
            <a:ext cx="1841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latinLnBrk="1" hangingPunct="0"/>
            <a:r>
              <a:rPr lang="ru-RU" altLang="ko-KR">
                <a:solidFill>
                  <a:srgbClr val="000000"/>
                </a:solidFill>
                <a:sym typeface="돋움체"/>
              </a:rPr>
              <a:t>Функция </a:t>
            </a:r>
            <a:r>
              <a:rPr lang="en-US" altLang="ko-KR">
                <a:solidFill>
                  <a:srgbClr val="000000"/>
                </a:solidFill>
                <a:sym typeface="돋움체"/>
              </a:rPr>
              <a:t>Color Wizard</a:t>
            </a: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285713" name="Text Box 12"/>
          <p:cNvSpPr txBox="1">
            <a:spLocks noChangeArrowheads="1"/>
          </p:cNvSpPr>
          <p:nvPr/>
        </p:nvSpPr>
        <p:spPr bwMode="auto">
          <a:xfrm>
            <a:off x="7473950" y="1492250"/>
            <a:ext cx="24288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latinLnBrk="1" hangingPunct="0"/>
            <a:r>
              <a:rPr lang="ru-RU" altLang="ko-KR" sz="1100">
                <a:solidFill>
                  <a:srgbClr val="000000"/>
                </a:solidFill>
                <a:sym typeface="돋움체"/>
              </a:rPr>
              <a:t>Быстрое время отклика (опция)</a:t>
            </a:r>
            <a:endParaRPr lang="ko-KR" altLang="en-US" sz="1100">
              <a:solidFill>
                <a:srgbClr val="000000"/>
              </a:solidFill>
            </a:endParaRPr>
          </a:p>
        </p:txBody>
      </p:sp>
      <p:sp>
        <p:nvSpPr>
          <p:cNvPr id="285714" name="Text Box 12"/>
          <p:cNvSpPr txBox="1">
            <a:spLocks noChangeArrowheads="1"/>
          </p:cNvSpPr>
          <p:nvPr/>
        </p:nvSpPr>
        <p:spPr bwMode="auto">
          <a:xfrm>
            <a:off x="7461250" y="1731963"/>
            <a:ext cx="19764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ru-RU" altLang="ko-KR" sz="1000" b="0">
                <a:solidFill>
                  <a:srgbClr val="000000"/>
                </a:solidFill>
                <a:sym typeface="돋움체"/>
              </a:rPr>
              <a:t>Монитор для геймеров</a:t>
            </a:r>
            <a:endParaRPr kumimoji="0" lang="en-US" altLang="ko-KR" sz="1000" b="0">
              <a:solidFill>
                <a:srgbClr val="000000"/>
              </a:solidFill>
              <a:sym typeface="돋움체"/>
            </a:endParaRPr>
          </a:p>
          <a:p>
            <a:pPr latinLnBrk="1">
              <a:buFont typeface="Wingdings" pitchFamily="2" charset="2"/>
              <a:buChar char="§"/>
            </a:pPr>
            <a:r>
              <a:rPr kumimoji="0" lang="ru-RU" altLang="ko-KR" sz="1000" b="0">
                <a:solidFill>
                  <a:srgbClr val="000000"/>
                </a:solidFill>
                <a:sym typeface="돋움체"/>
              </a:rPr>
              <a:t>Без эффекта остаточного изображения</a:t>
            </a:r>
            <a:endParaRPr kumimoji="0" lang="ko-KR" altLang="en-US" sz="1000" b="0">
              <a:solidFill>
                <a:srgbClr val="000000"/>
              </a:solidFill>
            </a:endParaRPr>
          </a:p>
        </p:txBody>
      </p:sp>
      <p:grpSp>
        <p:nvGrpSpPr>
          <p:cNvPr id="285715" name="그룹 41"/>
          <p:cNvGrpSpPr>
            <a:grpSpLocks/>
          </p:cNvGrpSpPr>
          <p:nvPr/>
        </p:nvGrpSpPr>
        <p:grpSpPr bwMode="auto">
          <a:xfrm rot="501441">
            <a:off x="7793038" y="2212975"/>
            <a:ext cx="1244600" cy="533400"/>
            <a:chOff x="8049344" y="3140968"/>
            <a:chExt cx="1512168" cy="576064"/>
          </a:xfrm>
        </p:grpSpPr>
        <p:sp>
          <p:nvSpPr>
            <p:cNvPr id="70" name="타원 69"/>
            <p:cNvSpPr/>
            <p:nvPr/>
          </p:nvSpPr>
          <p:spPr>
            <a:xfrm rot="19932589">
              <a:off x="8049344" y="3140968"/>
              <a:ext cx="1512168" cy="57606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defRPr/>
              </a:pPr>
              <a:endParaRPr lang="ko-KR" altLang="en-US" b="0">
                <a:solidFill>
                  <a:srgbClr val="FFFFFF"/>
                </a:solidFill>
              </a:endParaRPr>
            </a:p>
          </p:txBody>
        </p:sp>
        <p:sp>
          <p:nvSpPr>
            <p:cNvPr id="71" name="타원 70"/>
            <p:cNvSpPr/>
            <p:nvPr/>
          </p:nvSpPr>
          <p:spPr>
            <a:xfrm rot="19932589">
              <a:off x="8160373" y="3199315"/>
              <a:ext cx="1288429" cy="449193"/>
            </a:xfrm>
            <a:prstGeom prst="ellipse">
              <a:avLst/>
            </a:prstGeom>
            <a:solidFill>
              <a:srgbClr val="F8F8F8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defRPr/>
              </a:pPr>
              <a:endParaRPr lang="ko-KR" altLang="en-US" b="0">
                <a:solidFill>
                  <a:srgbClr val="FFFFFF"/>
                </a:solidFill>
              </a:endParaRPr>
            </a:p>
          </p:txBody>
        </p:sp>
        <p:sp>
          <p:nvSpPr>
            <p:cNvPr id="285740" name="TextBox 71"/>
            <p:cNvSpPr txBox="1">
              <a:spLocks noChangeArrowheads="1"/>
            </p:cNvSpPr>
            <p:nvPr/>
          </p:nvSpPr>
          <p:spPr bwMode="auto">
            <a:xfrm rot="-1800000">
              <a:off x="8146363" y="3171447"/>
              <a:ext cx="132279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atinLnBrk="1"/>
              <a:r>
                <a:rPr lang="en-US" altLang="ko-KR" sz="2000">
                  <a:solidFill>
                    <a:srgbClr val="002060"/>
                  </a:solidFill>
                </a:rPr>
                <a:t>2ms GTG</a:t>
              </a:r>
              <a:endParaRPr lang="ko-KR" altLang="en-US" sz="2000">
                <a:solidFill>
                  <a:srgbClr val="002060"/>
                </a:solidFill>
              </a:endParaRPr>
            </a:p>
          </p:txBody>
        </p:sp>
      </p:grpSp>
      <p:sp>
        <p:nvSpPr>
          <p:cNvPr id="285716" name="Text Box 10"/>
          <p:cNvSpPr txBox="1">
            <a:spLocks noChangeArrowheads="1"/>
          </p:cNvSpPr>
          <p:nvPr/>
        </p:nvSpPr>
        <p:spPr bwMode="auto">
          <a:xfrm>
            <a:off x="4930775" y="2852738"/>
            <a:ext cx="18097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lnSpc>
                <a:spcPct val="150000"/>
              </a:lnSpc>
            </a:pPr>
            <a:r>
              <a:rPr kumimoji="0" lang="ru-RU" altLang="ko-KR" sz="1100">
                <a:solidFill>
                  <a:srgbClr val="000000"/>
                </a:solidFill>
              </a:rPr>
              <a:t>Функция </a:t>
            </a:r>
            <a:r>
              <a:rPr kumimoji="0" lang="en-US" altLang="ko-KR" sz="1100">
                <a:solidFill>
                  <a:srgbClr val="000000"/>
                </a:solidFill>
              </a:rPr>
              <a:t>4-Screen Split </a:t>
            </a:r>
            <a:endParaRPr kumimoji="0" lang="ko-KR" altLang="en-US" sz="1100">
              <a:solidFill>
                <a:srgbClr val="000000"/>
              </a:solidFill>
            </a:endParaRPr>
          </a:p>
        </p:txBody>
      </p:sp>
      <p:sp>
        <p:nvSpPr>
          <p:cNvPr id="285717" name="Text Box 72"/>
          <p:cNvSpPr txBox="1">
            <a:spLocks noChangeArrowheads="1"/>
          </p:cNvSpPr>
          <p:nvPr/>
        </p:nvSpPr>
        <p:spPr bwMode="auto">
          <a:xfrm>
            <a:off x="4953000" y="3151188"/>
            <a:ext cx="22320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ru-RU" altLang="ko-KR" sz="1100" b="0">
                <a:solidFill>
                  <a:srgbClr val="000000"/>
                </a:solidFill>
              </a:rPr>
              <a:t>Мультизадачность</a:t>
            </a:r>
            <a:endParaRPr kumimoji="0" lang="en-US" altLang="ko-KR" sz="1100" b="0">
              <a:solidFill>
                <a:srgbClr val="000000"/>
              </a:solidFill>
            </a:endParaRPr>
          </a:p>
        </p:txBody>
      </p:sp>
      <p:sp>
        <p:nvSpPr>
          <p:cNvPr id="285718" name="Text Box 12"/>
          <p:cNvSpPr txBox="1">
            <a:spLocks noChangeArrowheads="1"/>
          </p:cNvSpPr>
          <p:nvPr/>
        </p:nvSpPr>
        <p:spPr bwMode="auto">
          <a:xfrm>
            <a:off x="4760913" y="1773238"/>
            <a:ext cx="2427287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ru-RU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Для людей, страдающих </a:t>
            </a:r>
          </a:p>
          <a:p>
            <a:pPr latinLnBrk="1">
              <a:buFont typeface="Wingdings" pitchFamily="2" charset="2"/>
              <a:buNone/>
            </a:pPr>
            <a:r>
              <a:rPr kumimoji="0" lang="ru-RU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цветовой слепотой - для различения </a:t>
            </a:r>
          </a:p>
          <a:p>
            <a:pPr latinLnBrk="1">
              <a:buFont typeface="Wingdings" pitchFamily="2" charset="2"/>
              <a:buNone/>
            </a:pPr>
            <a:r>
              <a:rPr kumimoji="0" lang="ru-RU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зелёного/красного цветов</a:t>
            </a:r>
            <a:r>
              <a:rPr kumimoji="0" lang="en-US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.</a:t>
            </a:r>
            <a:endParaRPr kumimoji="0" lang="en-US" altLang="ko-KR" sz="1000" b="0">
              <a:solidFill>
                <a:srgbClr val="000000"/>
              </a:solidFill>
            </a:endParaRPr>
          </a:p>
        </p:txBody>
      </p:sp>
      <p:sp>
        <p:nvSpPr>
          <p:cNvPr id="285719" name="Text Box 10"/>
          <p:cNvSpPr txBox="1">
            <a:spLocks noChangeArrowheads="1"/>
          </p:cNvSpPr>
          <p:nvPr/>
        </p:nvSpPr>
        <p:spPr bwMode="auto">
          <a:xfrm>
            <a:off x="7523163" y="2852738"/>
            <a:ext cx="1465262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ru-RU" altLang="ko-KR" sz="1100">
                <a:solidFill>
                  <a:srgbClr val="000000"/>
                </a:solidFill>
              </a:rPr>
              <a:t>Комфорт для глаз</a:t>
            </a:r>
            <a:endParaRPr lang="en-US" altLang="ko-KR" sz="1100">
              <a:solidFill>
                <a:srgbClr val="000000"/>
              </a:solidFill>
            </a:endParaRPr>
          </a:p>
        </p:txBody>
      </p:sp>
      <p:pic>
        <p:nvPicPr>
          <p:cNvPr id="28572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04225" y="3544888"/>
            <a:ext cx="122872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5721" name="그룹 105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329488" y="3644900"/>
            <a:ext cx="955675" cy="485775"/>
            <a:chOff x="-1822053" y="4149080"/>
            <a:chExt cx="1665041" cy="684213"/>
          </a:xfrm>
        </p:grpSpPr>
        <p:pic>
          <p:nvPicPr>
            <p:cNvPr id="54" name="Picture 183"/>
            <p:cNvPicPr>
              <a:picLocks noChangeAspect="1" noChangeArrowheads="1"/>
            </p:cNvPicPr>
            <p:nvPr/>
          </p:nvPicPr>
          <p:blipFill>
            <a:blip r:embed="rId8" cstate="print"/>
            <a:srcRect l="1065" t="4976" r="76997" b="33830"/>
            <a:stretch>
              <a:fillRect/>
            </a:stretch>
          </p:blipFill>
          <p:spPr bwMode="auto">
            <a:xfrm>
              <a:off x="-1822053" y="4149080"/>
              <a:ext cx="572530" cy="684213"/>
            </a:xfrm>
            <a:prstGeom prst="rect">
              <a:avLst/>
            </a:prstGeom>
            <a:solidFill>
              <a:srgbClr val="E6E6E6"/>
            </a:solidFill>
            <a:ln w="9525" algn="ctr">
              <a:solidFill>
                <a:srgbClr val="C0C0C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>
                  <a:alpha val="50000"/>
                </a:srgbClr>
              </a:outerShdw>
            </a:effectLst>
          </p:spPr>
        </p:pic>
        <p:pic>
          <p:nvPicPr>
            <p:cNvPr id="55" name="Picture 184"/>
            <p:cNvPicPr>
              <a:picLocks noChangeAspect="1" noChangeArrowheads="1"/>
            </p:cNvPicPr>
            <p:nvPr/>
          </p:nvPicPr>
          <p:blipFill>
            <a:blip r:embed="rId9" cstate="print"/>
            <a:srcRect l="44196" t="4976" r="33865" b="33830"/>
            <a:stretch>
              <a:fillRect/>
            </a:stretch>
          </p:blipFill>
          <p:spPr bwMode="auto">
            <a:xfrm>
              <a:off x="-729544" y="4149080"/>
              <a:ext cx="572532" cy="684213"/>
            </a:xfrm>
            <a:prstGeom prst="rect">
              <a:avLst/>
            </a:prstGeom>
            <a:solidFill>
              <a:srgbClr val="E6E6E6"/>
            </a:solidFill>
            <a:ln w="9525" algn="ctr">
              <a:solidFill>
                <a:srgbClr val="C0C0C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>
                  <a:alpha val="50000"/>
                </a:srgbClr>
              </a:outerShdw>
            </a:effectLst>
          </p:spPr>
        </p:pic>
        <p:grpSp>
          <p:nvGrpSpPr>
            <p:cNvPr id="285732" name="Group 190"/>
            <p:cNvGrpSpPr>
              <a:grpSpLocks/>
            </p:cNvGrpSpPr>
            <p:nvPr/>
          </p:nvGrpSpPr>
          <p:grpSpPr bwMode="auto">
            <a:xfrm>
              <a:off x="-1217215" y="4271318"/>
              <a:ext cx="379412" cy="184150"/>
              <a:chOff x="621" y="3042"/>
              <a:chExt cx="239" cy="116"/>
            </a:xfrm>
          </p:grpSpPr>
          <p:sp>
            <p:nvSpPr>
              <p:cNvPr id="285736" name="Line 185"/>
              <p:cNvSpPr>
                <a:spLocks noChangeShapeType="1"/>
              </p:cNvSpPr>
              <p:nvPr/>
            </p:nvSpPr>
            <p:spPr bwMode="auto">
              <a:xfrm>
                <a:off x="621" y="3158"/>
                <a:ext cx="2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</p:spPr>
            <p:txBody>
              <a:bodyPr lIns="0" tIns="0" rIns="0" bIns="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5737" name="Text Box 187"/>
              <p:cNvSpPr txBox="1">
                <a:spLocks noChangeArrowheads="1"/>
              </p:cNvSpPr>
              <p:nvPr/>
            </p:nvSpPr>
            <p:spPr bwMode="auto">
              <a:xfrm>
                <a:off x="702" y="3042"/>
                <a:ext cx="14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:r>
                  <a:rPr kumimoji="0" lang="en-US" altLang="ko-KR" sz="700" b="0" i="1" u="sng">
                    <a:solidFill>
                      <a:srgbClr val="000000"/>
                    </a:solidFill>
                    <a:ea typeface="굴림"/>
                    <a:cs typeface="굴림"/>
                  </a:rPr>
                  <a:t>ON</a:t>
                </a:r>
                <a:endParaRPr kumimoji="0" lang="ko-KR" altLang="ko-KR" sz="1800" b="0" u="sng">
                  <a:solidFill>
                    <a:srgbClr val="000000"/>
                  </a:solidFill>
                  <a:ea typeface="굴림"/>
                  <a:cs typeface="굴림"/>
                </a:endParaRPr>
              </a:p>
            </p:txBody>
          </p:sp>
        </p:grpSp>
        <p:grpSp>
          <p:nvGrpSpPr>
            <p:cNvPr id="285733" name="Group 191"/>
            <p:cNvGrpSpPr>
              <a:grpSpLocks/>
            </p:cNvGrpSpPr>
            <p:nvPr/>
          </p:nvGrpSpPr>
          <p:grpSpPr bwMode="auto">
            <a:xfrm>
              <a:off x="-1217215" y="4577717"/>
              <a:ext cx="446087" cy="249238"/>
              <a:chOff x="621" y="3325"/>
              <a:chExt cx="281" cy="157"/>
            </a:xfrm>
          </p:grpSpPr>
          <p:sp>
            <p:nvSpPr>
              <p:cNvPr id="285734" name="Line 186"/>
              <p:cNvSpPr>
                <a:spLocks noChangeShapeType="1"/>
              </p:cNvSpPr>
              <p:nvPr/>
            </p:nvSpPr>
            <p:spPr bwMode="auto">
              <a:xfrm>
                <a:off x="621" y="3325"/>
                <a:ext cx="2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med"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5735" name="Text Box 188"/>
              <p:cNvSpPr txBox="1">
                <a:spLocks noChangeArrowheads="1"/>
              </p:cNvSpPr>
              <p:nvPr/>
            </p:nvSpPr>
            <p:spPr bwMode="auto">
              <a:xfrm>
                <a:off x="705" y="3386"/>
                <a:ext cx="197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:r>
                  <a:rPr kumimoji="0" lang="en-US" altLang="ko-KR" sz="700" b="0" i="1" u="sng">
                    <a:solidFill>
                      <a:srgbClr val="000000"/>
                    </a:solidFill>
                    <a:ea typeface="굴림"/>
                    <a:cs typeface="굴림"/>
                  </a:rPr>
                  <a:t>OFF</a:t>
                </a:r>
                <a:endParaRPr kumimoji="0" lang="ko-KR" altLang="ko-KR" sz="1800" b="0" u="sng">
                  <a:solidFill>
                    <a:srgbClr val="000000"/>
                  </a:solidFill>
                  <a:ea typeface="굴림"/>
                  <a:cs typeface="굴림"/>
                </a:endParaRPr>
              </a:p>
            </p:txBody>
          </p:sp>
        </p:grpSp>
      </p:grpSp>
      <p:pic>
        <p:nvPicPr>
          <p:cNvPr id="285722" name="그림 48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257175" y="901700"/>
            <a:ext cx="3005138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5723" name="그림 49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38325" y="1125538"/>
            <a:ext cx="3141663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5724" name="TextBox 62"/>
          <p:cNvSpPr txBox="1">
            <a:spLocks noChangeArrowheads="1"/>
          </p:cNvSpPr>
          <p:nvPr/>
        </p:nvSpPr>
        <p:spPr bwMode="auto">
          <a:xfrm>
            <a:off x="128588" y="2133600"/>
            <a:ext cx="21669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en-US" altLang="ko-KR">
                <a:solidFill>
                  <a:schemeClr val="bg1"/>
                </a:solidFill>
              </a:rPr>
              <a:t>23.6” / 23” / 21.5”</a:t>
            </a:r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285725" name="TextBox 63"/>
          <p:cNvSpPr txBox="1">
            <a:spLocks noChangeArrowheads="1"/>
          </p:cNvSpPr>
          <p:nvPr/>
        </p:nvSpPr>
        <p:spPr bwMode="auto">
          <a:xfrm>
            <a:off x="2570163" y="2360613"/>
            <a:ext cx="942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en-US" altLang="ko-KR">
                <a:solidFill>
                  <a:schemeClr val="bg1"/>
                </a:solidFill>
              </a:rPr>
              <a:t>27” / 19.5”</a:t>
            </a:r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285726" name="실행 단추: 뒤로 또는 이전 3">
            <a:hlinkClick r:id="rId1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548813" y="6542088"/>
            <a:ext cx="217487" cy="217487"/>
          </a:xfrm>
          <a:prstGeom prst="actionButtonBackPrevious">
            <a:avLst/>
          </a:prstGeom>
          <a:solidFill>
            <a:srgbClr val="EAEAEA"/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lIns="91242" tIns="45629" rIns="91242" bIns="45629" anchor="ctr"/>
          <a:lstStyle/>
          <a:p>
            <a:pPr indent="1588" algn="ctr" latinLnBrk="1">
              <a:lnSpc>
                <a:spcPct val="110000"/>
              </a:lnSpc>
              <a:spcBef>
                <a:spcPct val="20000"/>
              </a:spcBef>
            </a:pPr>
            <a:endParaRPr kumimoji="0" lang="ko-KR" altLang="en-US" sz="1800" b="0">
              <a:solidFill>
                <a:srgbClr val="000000"/>
              </a:solidFill>
              <a:latin typeface="굴림"/>
              <a:ea typeface="굴림"/>
              <a:cs typeface="굴림"/>
            </a:endParaRPr>
          </a:p>
        </p:txBody>
      </p:sp>
      <p:sp>
        <p:nvSpPr>
          <p:cNvPr id="285727" name="Text Box 72"/>
          <p:cNvSpPr txBox="1">
            <a:spLocks noChangeArrowheads="1"/>
          </p:cNvSpPr>
          <p:nvPr/>
        </p:nvSpPr>
        <p:spPr bwMode="auto">
          <a:xfrm>
            <a:off x="8420100" y="3213100"/>
            <a:ext cx="13922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en-US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 </a:t>
            </a:r>
            <a:r>
              <a:rPr kumimoji="0" lang="ru-RU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Режим </a:t>
            </a:r>
            <a:r>
              <a:rPr kumimoji="0" lang="en-US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Flicker Safe</a:t>
            </a:r>
            <a:endParaRPr kumimoji="0" lang="en-US" altLang="ko-KR" sz="1000" b="0">
              <a:solidFill>
                <a:srgbClr val="000000"/>
              </a:solidFill>
            </a:endParaRPr>
          </a:p>
        </p:txBody>
      </p:sp>
      <p:sp>
        <p:nvSpPr>
          <p:cNvPr id="285728" name="Text Box 72"/>
          <p:cNvSpPr txBox="1">
            <a:spLocks noChangeArrowheads="1"/>
          </p:cNvSpPr>
          <p:nvPr/>
        </p:nvSpPr>
        <p:spPr bwMode="auto">
          <a:xfrm>
            <a:off x="7256463" y="3213100"/>
            <a:ext cx="11715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en-US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 </a:t>
            </a:r>
            <a:r>
              <a:rPr kumimoji="0" lang="ru-RU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Режим </a:t>
            </a:r>
            <a:r>
              <a:rPr kumimoji="0" lang="en-US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Reader </a:t>
            </a:r>
          </a:p>
        </p:txBody>
      </p:sp>
      <p:sp>
        <p:nvSpPr>
          <p:cNvPr id="62" name="Text Box 1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44488" y="260648"/>
            <a:ext cx="2816079" cy="4006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05" tIns="46005" rIns="92005" bIns="46005">
            <a:spAutoFit/>
          </a:bodyPr>
          <a:lstStyle/>
          <a:p>
            <a:pPr>
              <a:defRPr/>
            </a:pP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Концепция продукта</a:t>
            </a:r>
            <a:endParaRPr lang="en-US" altLang="ko-KR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3" name="그림 2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3" cstate="print"/>
          <a:srcRect l="77364" t="44022" b="39861"/>
          <a:stretch>
            <a:fillRect/>
          </a:stretch>
        </p:blipFill>
        <p:spPr bwMode="auto">
          <a:xfrm>
            <a:off x="7605713" y="2971800"/>
            <a:ext cx="224155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타원 2"/>
          <p:cNvSpPr/>
          <p:nvPr/>
        </p:nvSpPr>
        <p:spPr>
          <a:xfrm>
            <a:off x="-411163" y="909638"/>
            <a:ext cx="5461001" cy="5038725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38" name="타원 37"/>
          <p:cNvSpPr/>
          <p:nvPr/>
        </p:nvSpPr>
        <p:spPr>
          <a:xfrm>
            <a:off x="2409825" y="2733675"/>
            <a:ext cx="160338" cy="147638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39" name="타원 38"/>
          <p:cNvSpPr/>
          <p:nvPr/>
        </p:nvSpPr>
        <p:spPr>
          <a:xfrm>
            <a:off x="2249488" y="2576513"/>
            <a:ext cx="160337" cy="147637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40" name="타원 39"/>
          <p:cNvSpPr/>
          <p:nvPr/>
        </p:nvSpPr>
        <p:spPr>
          <a:xfrm>
            <a:off x="2347913" y="2947988"/>
            <a:ext cx="263525" cy="242887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41" name="타원 40"/>
          <p:cNvSpPr/>
          <p:nvPr/>
        </p:nvSpPr>
        <p:spPr>
          <a:xfrm>
            <a:off x="2667000" y="2786063"/>
            <a:ext cx="304800" cy="280987"/>
          </a:xfrm>
          <a:prstGeom prst="ellipse">
            <a:avLst/>
          </a:prstGeom>
          <a:solidFill>
            <a:srgbClr val="C61E5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42" name="타원 41"/>
          <p:cNvSpPr/>
          <p:nvPr/>
        </p:nvSpPr>
        <p:spPr>
          <a:xfrm>
            <a:off x="3008313" y="3101975"/>
            <a:ext cx="131762" cy="122238"/>
          </a:xfrm>
          <a:prstGeom prst="ellipse">
            <a:avLst/>
          </a:prstGeom>
          <a:solidFill>
            <a:srgbClr val="C61E5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43" name="타원 42"/>
          <p:cNvSpPr/>
          <p:nvPr/>
        </p:nvSpPr>
        <p:spPr>
          <a:xfrm>
            <a:off x="2741613" y="3514725"/>
            <a:ext cx="212725" cy="195263"/>
          </a:xfrm>
          <a:prstGeom prst="ellipse">
            <a:avLst/>
          </a:prstGeom>
          <a:solidFill>
            <a:srgbClr val="C61E5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44" name="타원 43"/>
          <p:cNvSpPr/>
          <p:nvPr/>
        </p:nvSpPr>
        <p:spPr>
          <a:xfrm>
            <a:off x="2182813" y="3271838"/>
            <a:ext cx="304800" cy="280987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45" name="타원 44"/>
          <p:cNvSpPr/>
          <p:nvPr/>
        </p:nvSpPr>
        <p:spPr>
          <a:xfrm>
            <a:off x="2017713" y="2924175"/>
            <a:ext cx="263525" cy="242888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46" name="타원 45"/>
          <p:cNvSpPr/>
          <p:nvPr/>
        </p:nvSpPr>
        <p:spPr>
          <a:xfrm>
            <a:off x="1543050" y="3262313"/>
            <a:ext cx="346075" cy="319087"/>
          </a:xfrm>
          <a:prstGeom prst="ellipse">
            <a:avLst/>
          </a:prstGeom>
          <a:solidFill>
            <a:srgbClr val="C61E5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47" name="타원 46"/>
          <p:cNvSpPr/>
          <p:nvPr/>
        </p:nvSpPr>
        <p:spPr>
          <a:xfrm>
            <a:off x="2460625" y="3495675"/>
            <a:ext cx="217488" cy="200025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48" name="타원 47"/>
          <p:cNvSpPr/>
          <p:nvPr/>
        </p:nvSpPr>
        <p:spPr>
          <a:xfrm>
            <a:off x="2646363" y="3976688"/>
            <a:ext cx="160337" cy="147637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49" name="타원 48"/>
          <p:cNvSpPr/>
          <p:nvPr/>
        </p:nvSpPr>
        <p:spPr>
          <a:xfrm>
            <a:off x="2930525" y="3695700"/>
            <a:ext cx="180975" cy="166688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50" name="타원 49"/>
          <p:cNvSpPr/>
          <p:nvPr/>
        </p:nvSpPr>
        <p:spPr>
          <a:xfrm>
            <a:off x="2971800" y="3352800"/>
            <a:ext cx="139700" cy="128588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51" name="타원 50"/>
          <p:cNvSpPr/>
          <p:nvPr/>
        </p:nvSpPr>
        <p:spPr>
          <a:xfrm>
            <a:off x="2197100" y="3695700"/>
            <a:ext cx="139700" cy="128588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52" name="타원 51"/>
          <p:cNvSpPr/>
          <p:nvPr/>
        </p:nvSpPr>
        <p:spPr>
          <a:xfrm>
            <a:off x="1898650" y="3957638"/>
            <a:ext cx="211138" cy="195262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53" name="타원 52"/>
          <p:cNvSpPr/>
          <p:nvPr/>
        </p:nvSpPr>
        <p:spPr>
          <a:xfrm>
            <a:off x="2630488" y="3219450"/>
            <a:ext cx="201612" cy="185738"/>
          </a:xfrm>
          <a:prstGeom prst="ellipse">
            <a:avLst/>
          </a:prstGeom>
          <a:solidFill>
            <a:srgbClr val="C61E5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54" name="타원 53"/>
          <p:cNvSpPr/>
          <p:nvPr/>
        </p:nvSpPr>
        <p:spPr>
          <a:xfrm>
            <a:off x="2019300" y="2686050"/>
            <a:ext cx="171450" cy="157163"/>
          </a:xfrm>
          <a:prstGeom prst="ellipse">
            <a:avLst/>
          </a:prstGeom>
          <a:solidFill>
            <a:srgbClr val="C61E5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55" name="타원 54"/>
          <p:cNvSpPr/>
          <p:nvPr/>
        </p:nvSpPr>
        <p:spPr>
          <a:xfrm>
            <a:off x="2416175" y="3800475"/>
            <a:ext cx="212725" cy="195263"/>
          </a:xfrm>
          <a:prstGeom prst="ellipse">
            <a:avLst/>
          </a:prstGeom>
          <a:solidFill>
            <a:srgbClr val="C61E5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56" name="타원 55"/>
          <p:cNvSpPr/>
          <p:nvPr/>
        </p:nvSpPr>
        <p:spPr>
          <a:xfrm>
            <a:off x="2230438" y="3971925"/>
            <a:ext cx="212725" cy="195263"/>
          </a:xfrm>
          <a:prstGeom prst="ellipse">
            <a:avLst/>
          </a:prstGeom>
          <a:solidFill>
            <a:srgbClr val="C61E5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57" name="타원 56"/>
          <p:cNvSpPr/>
          <p:nvPr/>
        </p:nvSpPr>
        <p:spPr>
          <a:xfrm>
            <a:off x="1598613" y="3019425"/>
            <a:ext cx="187325" cy="171450"/>
          </a:xfrm>
          <a:prstGeom prst="ellipse">
            <a:avLst/>
          </a:prstGeom>
          <a:solidFill>
            <a:srgbClr val="C61E5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58" name="타원 57"/>
          <p:cNvSpPr/>
          <p:nvPr/>
        </p:nvSpPr>
        <p:spPr>
          <a:xfrm>
            <a:off x="1563688" y="3643313"/>
            <a:ext cx="82550" cy="76200"/>
          </a:xfrm>
          <a:prstGeom prst="ellipse">
            <a:avLst/>
          </a:prstGeom>
          <a:solidFill>
            <a:srgbClr val="C61E5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59" name="타원 58"/>
          <p:cNvSpPr/>
          <p:nvPr/>
        </p:nvSpPr>
        <p:spPr>
          <a:xfrm>
            <a:off x="1965325" y="3490913"/>
            <a:ext cx="185738" cy="171450"/>
          </a:xfrm>
          <a:prstGeom prst="ellipse">
            <a:avLst/>
          </a:prstGeom>
          <a:solidFill>
            <a:srgbClr val="C61E5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60" name="타원 59"/>
          <p:cNvSpPr/>
          <p:nvPr/>
        </p:nvSpPr>
        <p:spPr>
          <a:xfrm>
            <a:off x="1997075" y="3248025"/>
            <a:ext cx="139700" cy="128588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61" name="타원 60"/>
          <p:cNvSpPr/>
          <p:nvPr/>
        </p:nvSpPr>
        <p:spPr>
          <a:xfrm>
            <a:off x="2687638" y="3757613"/>
            <a:ext cx="139700" cy="128587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62" name="타원 61"/>
          <p:cNvSpPr/>
          <p:nvPr/>
        </p:nvSpPr>
        <p:spPr>
          <a:xfrm>
            <a:off x="1985963" y="3790950"/>
            <a:ext cx="130175" cy="119063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63" name="타원 62"/>
          <p:cNvSpPr/>
          <p:nvPr/>
        </p:nvSpPr>
        <p:spPr>
          <a:xfrm>
            <a:off x="1754188" y="2771775"/>
            <a:ext cx="238125" cy="219075"/>
          </a:xfrm>
          <a:prstGeom prst="ellipse">
            <a:avLst/>
          </a:prstGeom>
          <a:solidFill>
            <a:srgbClr val="C61E5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64" name="타원 63"/>
          <p:cNvSpPr/>
          <p:nvPr/>
        </p:nvSpPr>
        <p:spPr>
          <a:xfrm>
            <a:off x="1735138" y="3629025"/>
            <a:ext cx="206375" cy="190500"/>
          </a:xfrm>
          <a:prstGeom prst="ellipse">
            <a:avLst/>
          </a:prstGeom>
          <a:solidFill>
            <a:srgbClr val="C61E5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68" name="타원 67"/>
          <p:cNvSpPr/>
          <p:nvPr/>
        </p:nvSpPr>
        <p:spPr>
          <a:xfrm flipH="1" flipV="1">
            <a:off x="5732463" y="3376613"/>
            <a:ext cx="192087" cy="177800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69" name="타원 68"/>
          <p:cNvSpPr/>
          <p:nvPr/>
        </p:nvSpPr>
        <p:spPr>
          <a:xfrm flipH="1" flipV="1">
            <a:off x="6227763" y="3376613"/>
            <a:ext cx="192087" cy="177800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sp>
        <p:nvSpPr>
          <p:cNvPr id="70" name="타원 69"/>
          <p:cNvSpPr/>
          <p:nvPr/>
        </p:nvSpPr>
        <p:spPr>
          <a:xfrm flipH="1" flipV="1">
            <a:off x="6723063" y="3376613"/>
            <a:ext cx="192087" cy="177800"/>
          </a:xfrm>
          <a:prstGeom prst="ellipse">
            <a:avLst/>
          </a:prstGeom>
          <a:solidFill>
            <a:srgbClr val="C6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spcBef>
                <a:spcPct val="50000"/>
              </a:spcBef>
              <a:buFontTx/>
              <a:buChar char="•"/>
              <a:defRPr/>
            </a:pPr>
            <a:endParaRPr lang="ko-KR" altLang="en-US"/>
          </a:p>
        </p:txBody>
      </p:sp>
      <p:pic>
        <p:nvPicPr>
          <p:cNvPr id="84" name="그림 83"/>
          <p:cNvPicPr>
            <a:picLocks noChangeAspect="1"/>
          </p:cNvPicPr>
          <p:nvPr/>
        </p:nvPicPr>
        <p:blipFill>
          <a:blip r:embed="rId3" cstate="print"/>
          <a:srcRect l="77364" t="44022" b="39861"/>
          <a:stretch>
            <a:fillRect/>
          </a:stretch>
        </p:blipFill>
        <p:spPr bwMode="auto">
          <a:xfrm>
            <a:off x="7605713" y="2971800"/>
            <a:ext cx="224155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28090" y="3019600"/>
            <a:ext cx="434061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atinLnBrk="1">
              <a:spcBef>
                <a:spcPct val="50000"/>
              </a:spcBef>
              <a:buFontTx/>
              <a:buChar char="•"/>
              <a:defRPr/>
            </a:pPr>
            <a:r>
              <a:rPr lang="ru-RU" altLang="ko-KR" sz="4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Arial" pitchFamily="34" charset="0"/>
                <a:ea typeface="돋움" pitchFamily="50" charset="-127"/>
                <a:cs typeface="+mn-cs"/>
              </a:rPr>
              <a:t>Модельный ряд</a:t>
            </a:r>
            <a:endParaRPr lang="ko-KR" altLang="en-US" sz="4400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0"/>
              </a:gradFill>
              <a:latin typeface="Arial" pitchFamily="34" charset="0"/>
              <a:ea typeface="돋움" pitchFamily="50" charset="-127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44445 L 4.72222E-6 7.40741E-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05556E-6 -0.4213 L 3.05556E-6 3.7037E-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06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61111E-6 -0.49305 L -3.61111E-6 -3.7037E-6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65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38889E-6 -0.45972 L 1.38889E-6 -3.7037E-7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98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3.05556E-6 -0.49699 L -3.05556E-6 -1.11111E-6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83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61111E-6 -0.57639 L 3.61111E-6 -3.7037E-7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8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54236 L -2.77778E-7 -3.7037E-6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10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77778E-7 -0.4875 L -2.77778E-7 -1.48148E-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7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77778E-7 -0.54375 L -2.77778E-7 -2.59259E-6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17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5E-6 -0.56806 L 5E-6 4.44444E-6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40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3.61111E-6 -0.60787 L -3.61111E-6 7.40741E-7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394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11111E-6 -0.57639 L -1.11111E-6 4.07407E-6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819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52778 L -4.44444E-6 1.85185E-6 " pathEditMode="relative" rAng="0" ptsTypes="AA">
                                      <p:cBhvr>
                                        <p:cTn id="9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389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5.55556E-7 -0.57639 L 5.55556E-7 1.85185E-6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819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2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05556E-6 -0.6243 L 3.05556E-6 -3.7037E-6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204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4.44444E-6 -0.51806 L -4.44444E-6 -3.7037E-7 " pathEditMode="relative" rAng="0" ptsTypes="AA">
                                      <p:cBhvr>
                                        <p:cTn id="1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903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61111E-6 -0.45833 L 3.61111E-6 7.40741E-7 " pathEditMode="relative" rAng="0" ptsTypes="AA">
                                      <p:cBhvr>
                                        <p:cTn id="1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917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4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4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4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6 -0.59514 L -3.88889E-6 2.96296E-6 " pathEditMode="relative" rAng="0" ptsTypes="AA">
                                      <p:cBhvr>
                                        <p:cTn id="13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745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625 L -3.88889E-6 2.96296E-6 " pathEditMode="relative" rAng="0" ptsTypes="AA">
                                      <p:cBhvr>
                                        <p:cTn id="1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250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42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33333E-6 -0.5 L -3.33333E-6 2.22222E-6 " pathEditMode="relative" rAng="0" ptsTypes="AA">
                                      <p:cBhvr>
                                        <p:cTn id="1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0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8.33333E-7 -0.58056 L 8.33333E-7 4.44444E-6 " pathEditMode="relative" rAng="0" ptsTypes="AA">
                                      <p:cBhvr>
                                        <p:cTn id="1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028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2.5E-6 -0.54815 L -2.5E-6 2.22222E-6 " pathEditMode="relative" rAng="0" ptsTypes="AA">
                                      <p:cBhvr>
                                        <p:cTn id="1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407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42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05556E-6 -0.52778 L 3.05556E-6 -3.7037E-7 " pathEditMode="relative" rAng="0" ptsTypes="AA">
                                      <p:cBhvr>
                                        <p:cTn id="1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389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38889E-6 -0.60278 L 1.38889E-6 4.07407E-6 " pathEditMode="relative" rAng="0" ptsTypes="AA">
                                      <p:cBhvr>
                                        <p:cTn id="17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139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59791 L -4.44444E-6 -2.59259E-6 " pathEditMode="relative" rAng="0" ptsTypes="AA">
                                      <p:cBhvr>
                                        <p:cTn id="17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884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42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5E-6 -0.46528 L -2.5E-6 1.11111E-6 " pathEditMode="relative" rAng="0" ptsTypes="AA">
                                      <p:cBhvr>
                                        <p:cTn id="18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264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42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33333E-6 -0.575 L 3.33333E-6 4.44444E-6 " pathEditMode="relative" rAng="0" ptsTypes="AA">
                                      <p:cBhvr>
                                        <p:cTn id="19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750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3" presetClass="entr" presetSubtype="16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63" presetClass="path" presetSubtype="0" accel="50000" decel="50000" fill="hold" grpId="1" nodeType="withEffect">
                                  <p:stCondLst>
                                    <p:cond delay="4300"/>
                                  </p:stCondLst>
                                  <p:childTnLst>
                                    <p:animMotion origin="layout" path="M -0.08021 -4.07407E-6 L -2.77778E-6 -4.07407E-6 " pathEditMode="relative" rAng="0" ptsTypes="AA">
                                      <p:cBhvr>
                                        <p:cTn id="208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0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63" presetClass="path" presetSubtype="0" accel="50000" decel="5000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-0.09027 -4.07407E-6 L -2.77778E-6 -4.07407E-6 " pathEditMode="relative" rAng="0" ptsTypes="AA">
                                      <p:cBhvr>
                                        <p:cTn id="215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4" y="0"/>
                                    </p:animMotion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63" presetClass="path" presetSubtype="0" accel="50000" decel="50000" fill="hold" grpId="1" nodeType="withEffect">
                                  <p:stCondLst>
                                    <p:cond delay="5200"/>
                                  </p:stCondLst>
                                  <p:childTnLst>
                                    <p:animMotion origin="layout" path="M -0.09062 0 L 5E-6 0 " pathEditMode="relative" rAng="0" ptsTypes="AA">
                                      <p:cBhvr>
                                        <p:cTn id="222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0"/>
                                    </p:animMotion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63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38542 1.11111E-6 L 4.44444E-6 1.11111E-6 " pathEditMode="relative" rAng="0" ptsTypes="AA">
                                      <p:cBhvr>
                                        <p:cTn id="227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1" y="0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6" presetClass="emph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Scale>
                                      <p:cBhvr>
                                        <p:cTn id="231" dur="500" fill="hold"/>
                                        <p:tgtEl>
                                          <p:spTgt spid="8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47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5" name="그림 4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9725" y="1031875"/>
            <a:ext cx="3328988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746" name="그림 4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42863" y="1125538"/>
            <a:ext cx="2506663" cy="225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747" name="AutoShape 2"/>
          <p:cNvSpPr>
            <a:spLocks noChangeArrowheads="1"/>
          </p:cNvSpPr>
          <p:nvPr/>
        </p:nvSpPr>
        <p:spPr bwMode="auto">
          <a:xfrm>
            <a:off x="528638" y="800100"/>
            <a:ext cx="2695575" cy="360363"/>
          </a:xfrm>
          <a:prstGeom prst="roundRect">
            <a:avLst>
              <a:gd name="adj" fmla="val 45421"/>
            </a:avLst>
          </a:prstGeom>
          <a:solidFill>
            <a:srgbClr val="A5002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defTabSz="977900" latinLnBrk="1"/>
            <a:endParaRPr lang="ko-KR" altLang="ko-KR" b="0">
              <a:solidFill>
                <a:srgbClr val="000000"/>
              </a:solidFill>
              <a:ea typeface="굴림"/>
              <a:cs typeface="굴림"/>
            </a:endParaRPr>
          </a:p>
        </p:txBody>
      </p:sp>
      <p:sp>
        <p:nvSpPr>
          <p:cNvPr id="287748" name="Rectangle 3"/>
          <p:cNvSpPr>
            <a:spLocks noChangeArrowheads="1"/>
          </p:cNvSpPr>
          <p:nvPr/>
        </p:nvSpPr>
        <p:spPr bwMode="auto">
          <a:xfrm>
            <a:off x="3729038" y="788988"/>
            <a:ext cx="6594475" cy="33496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176213" indent="-176213" algn="r" defTabSz="684213" eaLnBrk="0" hangingPunct="0">
              <a:lnSpc>
                <a:spcPct val="110000"/>
              </a:lnSpc>
              <a:spcBef>
                <a:spcPct val="50000"/>
              </a:spcBef>
            </a:pPr>
            <a:r>
              <a:rPr lang="ru-RU" altLang="ko-KR" sz="1700">
                <a:solidFill>
                  <a:srgbClr val="C61E55"/>
                </a:solidFill>
              </a:rPr>
              <a:t>Лидер продаж - </a:t>
            </a:r>
            <a:r>
              <a:rPr lang="en-US" altLang="ko-KR" sz="1700">
                <a:solidFill>
                  <a:srgbClr val="C61E55"/>
                </a:solidFill>
              </a:rPr>
              <a:t>LED </a:t>
            </a:r>
            <a:r>
              <a:rPr lang="ru-RU" altLang="ko-KR" sz="1700">
                <a:solidFill>
                  <a:srgbClr val="C61E55"/>
                </a:solidFill>
              </a:rPr>
              <a:t>монитор с яркостью дисплея 200 кд/м²</a:t>
            </a:r>
            <a:endParaRPr lang="ko-KR" altLang="en-US" sz="1700">
              <a:solidFill>
                <a:srgbClr val="C61E55"/>
              </a:solidFill>
            </a:endParaRPr>
          </a:p>
        </p:txBody>
      </p:sp>
      <p:sp>
        <p:nvSpPr>
          <p:cNvPr id="287749" name="Rectangle 17"/>
          <p:cNvSpPr>
            <a:spLocks noChangeArrowheads="1"/>
          </p:cNvSpPr>
          <p:nvPr/>
        </p:nvSpPr>
        <p:spPr bwMode="auto">
          <a:xfrm>
            <a:off x="4737100" y="4291013"/>
            <a:ext cx="2303463" cy="292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</a:pPr>
            <a:r>
              <a:rPr lang="en-US" altLang="ko-KR" sz="1300">
                <a:solidFill>
                  <a:srgbClr val="000000"/>
                </a:solidFill>
                <a:ea typeface="굴림"/>
                <a:cs typeface="굴림"/>
              </a:rPr>
              <a:t>■  </a:t>
            </a:r>
            <a:r>
              <a:rPr lang="ru-RU" altLang="ko-KR" sz="1300">
                <a:solidFill>
                  <a:srgbClr val="000000"/>
                </a:solidFill>
                <a:ea typeface="굴림"/>
                <a:cs typeface="굴림"/>
              </a:rPr>
              <a:t>Спецификации</a:t>
            </a:r>
            <a:endParaRPr lang="ko-KR" altLang="en-US" sz="1300">
              <a:solidFill>
                <a:srgbClr val="000000"/>
              </a:solidFill>
              <a:ea typeface="굴림"/>
              <a:cs typeface="굴림"/>
            </a:endParaRPr>
          </a:p>
        </p:txBody>
      </p:sp>
      <p:sp>
        <p:nvSpPr>
          <p:cNvPr id="22536" name="AutoShape 18"/>
          <p:cNvSpPr>
            <a:spLocks noChangeArrowheads="1"/>
          </p:cNvSpPr>
          <p:nvPr/>
        </p:nvSpPr>
        <p:spPr bwMode="auto">
          <a:xfrm>
            <a:off x="4730750" y="4581525"/>
            <a:ext cx="4903788" cy="1800225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08000" rIns="36000" anchor="ctr"/>
          <a:lstStyle/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en-US" altLang="ko-KR" b="0" dirty="0">
                <a:solidFill>
                  <a:srgbClr val="000000"/>
                </a:solidFill>
                <a:ea typeface="굴림" charset="-127"/>
                <a:cs typeface="+mn-cs"/>
              </a:rPr>
              <a:t> </a:t>
            </a:r>
            <a:r>
              <a:rPr lang="ru-RU" altLang="ko-KR" b="0" dirty="0">
                <a:solidFill>
                  <a:srgbClr val="000000"/>
                </a:solidFill>
                <a:ea typeface="굴림" charset="-127"/>
                <a:cs typeface="+mn-cs"/>
              </a:rPr>
              <a:t>Панель</a:t>
            </a:r>
            <a:r>
              <a:rPr lang="en-US" altLang="ko-KR" b="0" dirty="0">
                <a:solidFill>
                  <a:srgbClr val="000000"/>
                </a:solidFill>
                <a:ea typeface="굴림" charset="-127"/>
                <a:cs typeface="+mn-cs"/>
              </a:rPr>
              <a:t>: 23.6”/21.5”/19.5”/18.5”/15.6” LED TN 200 nits (IPS 27”) </a:t>
            </a: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en-US" altLang="ko-KR" b="0" dirty="0">
                <a:solidFill>
                  <a:srgbClr val="000000"/>
                </a:solidFill>
                <a:ea typeface="굴림" charset="-127"/>
                <a:cs typeface="+mn-cs"/>
              </a:rPr>
              <a:t> </a:t>
            </a:r>
            <a:r>
              <a:rPr lang="ru-RU" altLang="ko-KR" b="0" dirty="0">
                <a:solidFill>
                  <a:srgbClr val="000000"/>
                </a:solidFill>
                <a:ea typeface="굴림" charset="-127"/>
                <a:cs typeface="+mn-cs"/>
              </a:rPr>
              <a:t>Углы обзора</a:t>
            </a:r>
            <a:r>
              <a:rPr lang="en-US" altLang="ko-KR" b="0" dirty="0">
                <a:solidFill>
                  <a:srgbClr val="000000"/>
                </a:solidFill>
                <a:ea typeface="굴림" charset="-127"/>
                <a:cs typeface="+mn-cs"/>
              </a:rPr>
              <a:t>: 90/65 (27”=178/178)</a:t>
            </a: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en-US" altLang="ko-KR" b="0" dirty="0">
                <a:solidFill>
                  <a:srgbClr val="000000"/>
                </a:solidFill>
                <a:ea typeface="굴림" charset="-127"/>
                <a:cs typeface="+mn-cs"/>
              </a:rPr>
              <a:t> </a:t>
            </a:r>
            <a:r>
              <a:rPr lang="ru-RU" altLang="ko-KR" b="0" dirty="0">
                <a:solidFill>
                  <a:srgbClr val="000000"/>
                </a:solidFill>
                <a:ea typeface="굴림" charset="-127"/>
                <a:cs typeface="+mn-cs"/>
              </a:rPr>
              <a:t>Время отклика</a:t>
            </a:r>
            <a:r>
              <a:rPr lang="en-US" altLang="ko-KR" b="0" dirty="0">
                <a:solidFill>
                  <a:srgbClr val="000000"/>
                </a:solidFill>
                <a:ea typeface="굴림" charset="-127"/>
                <a:cs typeface="+mn-cs"/>
              </a:rPr>
              <a:t>: </a:t>
            </a:r>
            <a:r>
              <a:rPr lang="en-US" altLang="ko-KR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5ms (27” 5ms GTG)</a:t>
            </a:r>
            <a:endParaRPr lang="en-US" altLang="ko-KR" b="0" dirty="0">
              <a:solidFill>
                <a:srgbClr val="000000"/>
              </a:solidFill>
              <a:ea typeface="굴림" charset="-127"/>
              <a:cs typeface="+mn-cs"/>
            </a:endParaRP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en-US" altLang="ko-KR" b="0" dirty="0">
                <a:solidFill>
                  <a:srgbClr val="000000"/>
                </a:solidFill>
                <a:ea typeface="굴림" charset="-127"/>
                <a:cs typeface="+mn-cs"/>
              </a:rPr>
              <a:t> </a:t>
            </a:r>
            <a:r>
              <a:rPr lang="ru-RU" altLang="ko-KR" b="0" dirty="0">
                <a:solidFill>
                  <a:srgbClr val="000000"/>
                </a:solidFill>
                <a:ea typeface="굴림" charset="-127"/>
                <a:cs typeface="+mn-cs"/>
              </a:rPr>
              <a:t>Интерфейс</a:t>
            </a:r>
            <a:r>
              <a:rPr lang="en-US" altLang="ko-KR" b="0" dirty="0">
                <a:solidFill>
                  <a:srgbClr val="000000"/>
                </a:solidFill>
                <a:ea typeface="굴림" charset="-127"/>
                <a:cs typeface="+mn-cs"/>
              </a:rPr>
              <a:t>: D-Sub, DVI, HDMI</a:t>
            </a:r>
          </a:p>
          <a:p>
            <a:pPr marL="88900" indent="-88900">
              <a:lnSpc>
                <a:spcPct val="120000"/>
              </a:lnSpc>
              <a:buFontTx/>
              <a:buChar char="•"/>
              <a:defRPr/>
            </a:pPr>
            <a:r>
              <a:rPr lang="ru-RU" altLang="ko-KR" b="0" dirty="0" err="1">
                <a:solidFill>
                  <a:srgbClr val="000000"/>
                </a:solidFill>
                <a:ea typeface="굴림" charset="-127"/>
                <a:cs typeface="+mn-cs"/>
              </a:rPr>
              <a:t>Особеноости</a:t>
            </a:r>
            <a:r>
              <a:rPr lang="en-US" altLang="ko-KR" b="0" dirty="0">
                <a:solidFill>
                  <a:srgbClr val="000000"/>
                </a:solidFill>
                <a:ea typeface="굴림" charset="-127"/>
                <a:cs typeface="+mn-cs"/>
              </a:rPr>
              <a:t> :  </a:t>
            </a:r>
            <a:r>
              <a:rPr lang="ru-RU" altLang="ko-KR" b="0" dirty="0">
                <a:solidFill>
                  <a:srgbClr val="000000"/>
                </a:solidFill>
                <a:ea typeface="굴림" charset="-127"/>
                <a:cs typeface="+mn-cs"/>
              </a:rPr>
              <a:t>функции </a:t>
            </a:r>
            <a:r>
              <a:rPr lang="en-US" altLang="ko-KR" b="0" dirty="0">
                <a:solidFill>
                  <a:srgbClr val="000000"/>
                </a:solidFill>
                <a:ea typeface="굴림" charset="-127"/>
                <a:cs typeface="+mn-cs"/>
              </a:rPr>
              <a:t>Color wizard, Flicker safe, Reader mode, </a:t>
            </a:r>
          </a:p>
          <a:p>
            <a:pPr>
              <a:lnSpc>
                <a:spcPct val="120000"/>
              </a:lnSpc>
              <a:defRPr/>
            </a:pPr>
            <a:r>
              <a:rPr lang="en-US" altLang="ko-KR" b="0" dirty="0">
                <a:solidFill>
                  <a:srgbClr val="000000"/>
                </a:solidFill>
                <a:ea typeface="돋움" pitchFamily="50" charset="-127"/>
                <a:cs typeface="+mn-cs"/>
              </a:rPr>
              <a:t>                 Smart energy saving, SUPER+ Resolution, </a:t>
            </a:r>
          </a:p>
          <a:p>
            <a:pPr>
              <a:lnSpc>
                <a:spcPct val="120000"/>
              </a:lnSpc>
              <a:defRPr/>
            </a:pPr>
            <a:r>
              <a:rPr lang="en-US" altLang="ko-KR" b="0" dirty="0">
                <a:solidFill>
                  <a:srgbClr val="000000"/>
                </a:solidFill>
                <a:ea typeface="굴림" charset="-127"/>
                <a:cs typeface="+mn-cs"/>
              </a:rPr>
              <a:t>                 Dual smart solution, Picture Mode &gt;&gt; Game</a:t>
            </a:r>
          </a:p>
        </p:txBody>
      </p:sp>
      <p:sp>
        <p:nvSpPr>
          <p:cNvPr id="22537" name="Text Box 14"/>
          <p:cNvSpPr txBox="1">
            <a:spLocks noChangeArrowheads="1"/>
          </p:cNvSpPr>
          <p:nvPr/>
        </p:nvSpPr>
        <p:spPr bwMode="auto">
          <a:xfrm>
            <a:off x="146050" y="3346450"/>
            <a:ext cx="4510088" cy="314960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lIns="68416" tIns="34208" rIns="68416" bIns="34208">
            <a:spAutoFit/>
          </a:bodyPr>
          <a:lstStyle/>
          <a:p>
            <a:pPr marL="180975" indent="-180975" defTabSz="684213">
              <a:lnSpc>
                <a:spcPct val="110000"/>
              </a:lnSpc>
              <a:spcBef>
                <a:spcPct val="70000"/>
              </a:spcBef>
              <a:buFontTx/>
              <a:buAutoNum type="arabicPeriod"/>
              <a:defRPr/>
            </a:pPr>
            <a:r>
              <a:rPr lang="ru-RU" altLang="ko-KR" sz="110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Доступный</a:t>
            </a:r>
            <a:r>
              <a:rPr lang="ko-KR" altLang="en-US" sz="110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 </a:t>
            </a:r>
            <a:r>
              <a:rPr lang="en-US" altLang="ko-KR" sz="110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LED </a:t>
            </a:r>
            <a:r>
              <a:rPr lang="ru-RU" altLang="ko-KR" sz="110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монитор</a:t>
            </a:r>
            <a:r>
              <a:rPr lang="en-US" altLang="ko-KR" sz="110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/>
            </a:r>
            <a:br>
              <a:rPr lang="en-US" altLang="ko-KR" sz="110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</a:br>
            <a:r>
              <a:rPr lang="en-US" altLang="ko-KR" sz="1100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- TN</a:t>
            </a:r>
            <a:r>
              <a:rPr lang="ru-RU" altLang="ko-KR" sz="1100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-матрица, яркость</a:t>
            </a:r>
            <a:r>
              <a:rPr lang="en-US" altLang="ko-KR" sz="1100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 200 nits</a:t>
            </a:r>
            <a:r>
              <a:rPr lang="ko-KR" altLang="en-US" sz="1100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 </a:t>
            </a:r>
            <a:r>
              <a:rPr lang="en-US" altLang="ko-KR" sz="1100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/>
            </a:r>
            <a:br>
              <a:rPr lang="en-US" altLang="ko-KR" sz="1100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</a:br>
            <a:r>
              <a:rPr lang="en-US" altLang="ko-KR" sz="1100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- </a:t>
            </a:r>
            <a:r>
              <a:rPr lang="ru-RU" altLang="ko-KR" sz="1100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Углы обзора </a:t>
            </a:r>
            <a:r>
              <a:rPr lang="en-US" altLang="ko-KR" sz="1100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90/65 </a:t>
            </a:r>
            <a:r>
              <a:rPr lang="ko-KR" altLang="en-US" sz="1100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 </a:t>
            </a:r>
            <a:r>
              <a:rPr lang="en-US" altLang="ko-KR" sz="1100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(27” 178/178)</a:t>
            </a:r>
            <a:endParaRPr lang="en-US" altLang="ko-KR" sz="1100" dirty="0">
              <a:solidFill>
                <a:srgbClr val="000000"/>
              </a:solidFill>
              <a:ea typeface="굴림" charset="-127"/>
              <a:cs typeface="+mn-cs"/>
              <a:sym typeface="돋움체" pitchFamily="49" charset="-127"/>
            </a:endParaRPr>
          </a:p>
          <a:p>
            <a:pPr marL="180975" indent="-180975" defTabSz="684213">
              <a:lnSpc>
                <a:spcPct val="110000"/>
              </a:lnSpc>
              <a:spcBef>
                <a:spcPct val="70000"/>
              </a:spcBef>
              <a:defRPr/>
            </a:pPr>
            <a:r>
              <a:rPr lang="en-US" altLang="ko-KR" sz="110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2. </a:t>
            </a:r>
            <a:r>
              <a:rPr lang="ru-RU" altLang="ko-KR" sz="110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Компактный дизайн </a:t>
            </a:r>
            <a:r>
              <a:rPr lang="en-US" altLang="ko-KR" sz="110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(</a:t>
            </a:r>
            <a:r>
              <a:rPr lang="ru-RU" altLang="ko-KR" sz="110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как</a:t>
            </a:r>
            <a:r>
              <a:rPr lang="en-US" altLang="ko-KR" sz="110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 M35+ EN33 100mm </a:t>
            </a:r>
            <a:r>
              <a:rPr lang="ru-RU" altLang="ko-KR" sz="110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стенд</a:t>
            </a:r>
            <a:r>
              <a:rPr lang="en-US" altLang="ko-KR" sz="110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)</a:t>
            </a:r>
            <a:br>
              <a:rPr lang="en-US" altLang="ko-KR" sz="110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</a:br>
            <a:r>
              <a:rPr lang="en-US" altLang="ko-KR" sz="1100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- </a:t>
            </a:r>
            <a:r>
              <a:rPr lang="ru-RU" altLang="ko-KR" sz="1100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Лаконичная кромка</a:t>
            </a:r>
            <a:r>
              <a:rPr lang="en-US" altLang="ko-KR" sz="1100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, </a:t>
            </a:r>
            <a:r>
              <a:rPr lang="ru-RU" altLang="ko-KR" sz="1100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матовая поверхность</a:t>
            </a:r>
            <a:r>
              <a:rPr lang="en-US" altLang="ko-KR" sz="1100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 </a:t>
            </a:r>
            <a:br>
              <a:rPr lang="en-US" altLang="ko-KR" sz="1100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</a:br>
            <a:r>
              <a:rPr lang="en-US" altLang="ko-KR" sz="1100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- </a:t>
            </a:r>
            <a:r>
              <a:rPr lang="ru-RU" altLang="ko-KR" sz="1100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Крепление </a:t>
            </a:r>
            <a:r>
              <a:rPr lang="en-US" altLang="ko-KR" sz="1100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VESA </a:t>
            </a:r>
            <a:endParaRPr lang="en-US" altLang="ko-KR" sz="1100" dirty="0">
              <a:solidFill>
                <a:srgbClr val="000000"/>
              </a:solidFill>
              <a:ea typeface="굴림" charset="-127"/>
              <a:cs typeface="+mn-cs"/>
              <a:sym typeface="돋움체" pitchFamily="49" charset="-127"/>
            </a:endParaRPr>
          </a:p>
          <a:p>
            <a:pPr defTabSz="684213">
              <a:lnSpc>
                <a:spcPct val="110000"/>
              </a:lnSpc>
              <a:spcBef>
                <a:spcPct val="70000"/>
              </a:spcBef>
              <a:defRPr/>
            </a:pPr>
            <a:r>
              <a:rPr lang="en-US" altLang="ko-KR" sz="110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3. </a:t>
            </a:r>
            <a:r>
              <a:rPr lang="ru-RU" altLang="ko-KR" sz="110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Режимы изображения</a:t>
            </a:r>
            <a:r>
              <a:rPr lang="en-US" altLang="ko-KR" sz="110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/>
            </a:r>
            <a:br>
              <a:rPr lang="en-US" altLang="ko-KR" sz="110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</a:br>
            <a:r>
              <a:rPr lang="en-US" altLang="ko-KR" sz="1100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- </a:t>
            </a:r>
            <a:r>
              <a:rPr lang="ru-RU" altLang="ko-KR" sz="1100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Режим </a:t>
            </a:r>
            <a:r>
              <a:rPr lang="en-US" altLang="ko-KR" sz="1100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Reader : </a:t>
            </a:r>
            <a:r>
              <a:rPr lang="ru-RU" altLang="ko-KR" sz="1100" b="0" dirty="0">
                <a:solidFill>
                  <a:srgbClr val="000000"/>
                </a:solidFill>
                <a:ea typeface="돋움" pitchFamily="50" charset="-127"/>
                <a:cs typeface="+mn-cs"/>
                <a:sym typeface="돋움체" pitchFamily="49" charset="-127"/>
              </a:rPr>
              <a:t>Комфорт для глаз за счёт снижения цветовой температуры и сокращения синего спектра </a:t>
            </a:r>
            <a:r>
              <a:rPr lang="en-US" altLang="ko-KR" sz="1100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/>
            </a:r>
            <a:br>
              <a:rPr lang="en-US" altLang="ko-KR" sz="1100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</a:br>
            <a:r>
              <a:rPr lang="en-US" altLang="ko-KR" sz="1100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- Picture Mode &gt;&gt; Game </a:t>
            </a:r>
            <a:br>
              <a:rPr lang="en-US" altLang="ko-KR" sz="1100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</a:br>
            <a:r>
              <a:rPr lang="en-US" altLang="ko-KR" sz="1100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  : </a:t>
            </a:r>
            <a:r>
              <a:rPr lang="ru-RU" altLang="ko-KR" sz="1100" b="0" dirty="0">
                <a:solidFill>
                  <a:srgbClr val="000000"/>
                </a:solidFill>
                <a:ea typeface="돋움" pitchFamily="50" charset="-127"/>
                <a:cs typeface="+mn-cs"/>
                <a:sym typeface="돋움체" pitchFamily="49" charset="-127"/>
              </a:rPr>
              <a:t>Лучшая визуализация в играх</a:t>
            </a:r>
            <a:endParaRPr lang="en-US" altLang="ko-KR" sz="1100" b="0" dirty="0">
              <a:solidFill>
                <a:srgbClr val="000000"/>
              </a:solidFill>
              <a:ea typeface="돋움" pitchFamily="50" charset="-127"/>
              <a:cs typeface="+mn-cs"/>
              <a:sym typeface="돋움체" pitchFamily="49" charset="-127"/>
            </a:endParaRPr>
          </a:p>
          <a:p>
            <a:pPr marL="182563" indent="-182563" defTabSz="684213">
              <a:lnSpc>
                <a:spcPct val="110000"/>
              </a:lnSpc>
              <a:spcBef>
                <a:spcPct val="70000"/>
              </a:spcBef>
              <a:defRPr/>
            </a:pPr>
            <a:r>
              <a:rPr lang="en-US" altLang="ko-KR" sz="110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4. Smart energy saving</a:t>
            </a:r>
            <a:br>
              <a:rPr lang="en-US" altLang="ko-KR" sz="110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</a:br>
            <a:r>
              <a:rPr lang="en-US" altLang="ko-KR" sz="1100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- </a:t>
            </a:r>
            <a:r>
              <a:rPr lang="ru-RU" altLang="ko-KR" sz="1100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Потребление энергии снижается на </a:t>
            </a:r>
            <a:r>
              <a:rPr lang="en-US" altLang="ko-KR" sz="1100" b="0" dirty="0">
                <a:solidFill>
                  <a:srgbClr val="000000"/>
                </a:solidFill>
                <a:ea typeface="굴림" charset="-127"/>
                <a:cs typeface="+mn-cs"/>
                <a:sym typeface="돋움체" pitchFamily="49" charset="-127"/>
              </a:rPr>
              <a:t>25%</a:t>
            </a:r>
          </a:p>
          <a:p>
            <a:pPr marL="182563" indent="-182563" defTabSz="684213">
              <a:lnSpc>
                <a:spcPct val="110000"/>
              </a:lnSpc>
              <a:spcBef>
                <a:spcPct val="70000"/>
              </a:spcBef>
              <a:defRPr/>
            </a:pPr>
            <a:endParaRPr lang="en-US" altLang="ko-KR" sz="1100" b="0" dirty="0">
              <a:solidFill>
                <a:srgbClr val="000000"/>
              </a:solidFill>
              <a:ea typeface="굴림" charset="-127"/>
              <a:cs typeface="+mn-cs"/>
              <a:sym typeface="돋움체" pitchFamily="49" charset="-127"/>
            </a:endParaRPr>
          </a:p>
        </p:txBody>
      </p:sp>
      <p:sp>
        <p:nvSpPr>
          <p:cNvPr id="287752" name="Rectangle 31"/>
          <p:cNvSpPr>
            <a:spLocks noChangeArrowheads="1"/>
          </p:cNvSpPr>
          <p:nvPr/>
        </p:nvSpPr>
        <p:spPr bwMode="auto">
          <a:xfrm>
            <a:off x="4810125" y="1268413"/>
            <a:ext cx="3455988" cy="200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</a:pPr>
            <a:r>
              <a:rPr lang="ko-KR" altLang="en-US" sz="1300">
                <a:solidFill>
                  <a:srgbClr val="000000"/>
                </a:solidFill>
                <a:ea typeface="굴림"/>
                <a:cs typeface="굴림"/>
              </a:rPr>
              <a:t>■ </a:t>
            </a:r>
            <a:r>
              <a:rPr kumimoji="0" lang="ru-RU" altLang="ko-KR" sz="1300">
                <a:solidFill>
                  <a:srgbClr val="000000"/>
                </a:solidFill>
              </a:rPr>
              <a:t>Уникальные характеристики</a:t>
            </a:r>
            <a:endParaRPr lang="en-US" altLang="ko-KR" sz="1300">
              <a:solidFill>
                <a:srgbClr val="000000"/>
              </a:solidFill>
              <a:ea typeface="굴림"/>
              <a:cs typeface="굴림"/>
            </a:endParaRPr>
          </a:p>
        </p:txBody>
      </p:sp>
      <p:sp>
        <p:nvSpPr>
          <p:cNvPr id="287753" name="Text Box 5"/>
          <p:cNvSpPr txBox="1">
            <a:spLocks noChangeArrowheads="1"/>
          </p:cNvSpPr>
          <p:nvPr/>
        </p:nvSpPr>
        <p:spPr bwMode="auto">
          <a:xfrm>
            <a:off x="992188" y="803275"/>
            <a:ext cx="19319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ru-RU" altLang="ko-KR" sz="1600">
                <a:solidFill>
                  <a:srgbClr val="FFFFFF"/>
                </a:solidFill>
                <a:ea typeface="굴림"/>
                <a:cs typeface="굴림"/>
              </a:rPr>
              <a:t>Серии </a:t>
            </a:r>
            <a:r>
              <a:rPr lang="en-US" altLang="ko-KR" sz="1600">
                <a:solidFill>
                  <a:srgbClr val="FFFFFF"/>
                </a:solidFill>
                <a:ea typeface="굴림"/>
                <a:cs typeface="굴림"/>
              </a:rPr>
              <a:t>M37/ MP37</a:t>
            </a:r>
            <a:endParaRPr lang="ko-KR" altLang="en-US" sz="1600">
              <a:solidFill>
                <a:srgbClr val="FFFFFF"/>
              </a:solidFill>
              <a:ea typeface="굴림"/>
              <a:cs typeface="굴림"/>
            </a:endParaRPr>
          </a:p>
        </p:txBody>
      </p:sp>
      <p:sp>
        <p:nvSpPr>
          <p:cNvPr id="287754" name="Text Box 5"/>
          <p:cNvSpPr txBox="1">
            <a:spLocks noChangeArrowheads="1"/>
          </p:cNvSpPr>
          <p:nvPr/>
        </p:nvSpPr>
        <p:spPr bwMode="auto">
          <a:xfrm>
            <a:off x="2898775" y="1916113"/>
            <a:ext cx="7207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en-US" altLang="ko-KR" sz="1600">
                <a:solidFill>
                  <a:srgbClr val="FFFFFF"/>
                </a:solidFill>
                <a:ea typeface="굴림"/>
                <a:cs typeface="굴림"/>
              </a:rPr>
              <a:t>MP37</a:t>
            </a:r>
            <a:endParaRPr lang="ko-KR" altLang="en-US" sz="1600">
              <a:solidFill>
                <a:srgbClr val="FFFFFF"/>
              </a:solidFill>
              <a:ea typeface="굴림"/>
              <a:cs typeface="굴림"/>
            </a:endParaRPr>
          </a:p>
        </p:txBody>
      </p:sp>
      <p:sp>
        <p:nvSpPr>
          <p:cNvPr id="287755" name="Text Box 5"/>
          <p:cNvSpPr txBox="1">
            <a:spLocks noChangeArrowheads="1"/>
          </p:cNvSpPr>
          <p:nvPr/>
        </p:nvSpPr>
        <p:spPr bwMode="auto">
          <a:xfrm>
            <a:off x="890588" y="1916113"/>
            <a:ext cx="5826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en-US" altLang="ko-KR" sz="1600">
                <a:solidFill>
                  <a:srgbClr val="FFFFFF"/>
                </a:solidFill>
                <a:ea typeface="굴림"/>
                <a:cs typeface="굴림"/>
              </a:rPr>
              <a:t>M37</a:t>
            </a:r>
            <a:endParaRPr lang="ko-KR" altLang="en-US" sz="1600">
              <a:solidFill>
                <a:srgbClr val="FFFFFF"/>
              </a:solidFill>
              <a:ea typeface="굴림"/>
              <a:cs typeface="굴림"/>
            </a:endParaRPr>
          </a:p>
        </p:txBody>
      </p:sp>
      <p:pic>
        <p:nvPicPr>
          <p:cNvPr id="287756" name="그림 47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38738" y="2125663"/>
            <a:ext cx="1414462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757" name="Oval 11"/>
          <p:cNvSpPr>
            <a:spLocks noChangeArrowheads="1"/>
          </p:cNvSpPr>
          <p:nvPr/>
        </p:nvSpPr>
        <p:spPr bwMode="auto">
          <a:xfrm>
            <a:off x="4830763" y="1535113"/>
            <a:ext cx="217487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lang="en-US" altLang="ko-KR" b="0">
                <a:solidFill>
                  <a:srgbClr val="FFFFFF"/>
                </a:solidFill>
                <a:ea typeface="굴림"/>
                <a:cs typeface="굴림"/>
              </a:rPr>
              <a:t>1</a:t>
            </a:r>
          </a:p>
        </p:txBody>
      </p:sp>
      <p:sp>
        <p:nvSpPr>
          <p:cNvPr id="287758" name="AutoShape 32"/>
          <p:cNvSpPr>
            <a:spLocks noChangeArrowheads="1"/>
          </p:cNvSpPr>
          <p:nvPr/>
        </p:nvSpPr>
        <p:spPr bwMode="auto">
          <a:xfrm>
            <a:off x="4679950" y="1484313"/>
            <a:ext cx="5091113" cy="2760662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36000" rIns="36000" anchor="ctr"/>
          <a:lstStyle/>
          <a:p>
            <a:endParaRPr lang="ko-KR" altLang="ko-KR" b="0">
              <a:solidFill>
                <a:srgbClr val="000000"/>
              </a:solidFill>
              <a:ea typeface="굴림"/>
              <a:cs typeface="굴림"/>
            </a:endParaRPr>
          </a:p>
        </p:txBody>
      </p:sp>
      <p:sp>
        <p:nvSpPr>
          <p:cNvPr id="287759" name="Line 21"/>
          <p:cNvSpPr>
            <a:spLocks noChangeShapeType="1"/>
          </p:cNvSpPr>
          <p:nvPr/>
        </p:nvSpPr>
        <p:spPr bwMode="auto">
          <a:xfrm>
            <a:off x="7272338" y="1495425"/>
            <a:ext cx="0" cy="2682875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760" name="Oval 11"/>
          <p:cNvSpPr>
            <a:spLocks noChangeArrowheads="1"/>
          </p:cNvSpPr>
          <p:nvPr/>
        </p:nvSpPr>
        <p:spPr bwMode="auto">
          <a:xfrm>
            <a:off x="7343775" y="1535113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lang="en-US" altLang="ko-KR" b="0">
                <a:solidFill>
                  <a:srgbClr val="FFFFFF"/>
                </a:solidFill>
                <a:ea typeface="굴림"/>
                <a:cs typeface="굴림"/>
              </a:rPr>
              <a:t>2</a:t>
            </a:r>
          </a:p>
        </p:txBody>
      </p:sp>
      <p:sp>
        <p:nvSpPr>
          <p:cNvPr id="53" name="Line 21"/>
          <p:cNvSpPr>
            <a:spLocks noChangeShapeType="1"/>
          </p:cNvSpPr>
          <p:nvPr/>
        </p:nvSpPr>
        <p:spPr bwMode="auto">
          <a:xfrm rot="5400000">
            <a:off x="7248525" y="284163"/>
            <a:ext cx="0" cy="513715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lIns="68267" tIns="34140" rIns="68267" bIns="3414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900" kern="0" dirty="0">
              <a:solidFill>
                <a:srgbClr val="000000"/>
              </a:solidFill>
              <a:latin typeface="굴림"/>
              <a:ea typeface="굴림"/>
              <a:cs typeface="+mn-cs"/>
            </a:endParaRPr>
          </a:p>
        </p:txBody>
      </p:sp>
      <p:sp>
        <p:nvSpPr>
          <p:cNvPr id="287762" name="Oval 11"/>
          <p:cNvSpPr>
            <a:spLocks noChangeArrowheads="1"/>
          </p:cNvSpPr>
          <p:nvPr/>
        </p:nvSpPr>
        <p:spPr bwMode="auto">
          <a:xfrm>
            <a:off x="4830763" y="2921000"/>
            <a:ext cx="217487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lang="en-US" altLang="ko-KR" b="0">
                <a:solidFill>
                  <a:srgbClr val="FFFFFF"/>
                </a:solidFill>
                <a:ea typeface="굴림"/>
                <a:cs typeface="굴림"/>
              </a:rPr>
              <a:t>3</a:t>
            </a:r>
          </a:p>
        </p:txBody>
      </p:sp>
      <p:sp>
        <p:nvSpPr>
          <p:cNvPr id="287763" name="Oval 11"/>
          <p:cNvSpPr>
            <a:spLocks noChangeArrowheads="1"/>
          </p:cNvSpPr>
          <p:nvPr/>
        </p:nvSpPr>
        <p:spPr bwMode="auto">
          <a:xfrm>
            <a:off x="7343775" y="290988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/>
            <a:r>
              <a:rPr lang="en-US" altLang="ko-KR" b="0">
                <a:solidFill>
                  <a:srgbClr val="FFFFFF"/>
                </a:solidFill>
                <a:ea typeface="굴림"/>
                <a:cs typeface="굴림"/>
              </a:rPr>
              <a:t>4</a:t>
            </a:r>
          </a:p>
        </p:txBody>
      </p:sp>
      <p:sp>
        <p:nvSpPr>
          <p:cNvPr id="287764" name="Text Box 12"/>
          <p:cNvSpPr txBox="1">
            <a:spLocks noChangeArrowheads="1"/>
          </p:cNvSpPr>
          <p:nvPr/>
        </p:nvSpPr>
        <p:spPr bwMode="auto">
          <a:xfrm>
            <a:off x="5126038" y="1504950"/>
            <a:ext cx="18430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latinLnBrk="1" hangingPunct="0"/>
            <a:r>
              <a:rPr lang="ru-RU" altLang="ko-KR">
                <a:solidFill>
                  <a:srgbClr val="000000"/>
                </a:solidFill>
                <a:sym typeface="돋움체"/>
              </a:rPr>
              <a:t>Функция </a:t>
            </a:r>
            <a:r>
              <a:rPr lang="en-US" altLang="ko-KR">
                <a:solidFill>
                  <a:srgbClr val="000000"/>
                </a:solidFill>
                <a:sym typeface="돋움체"/>
              </a:rPr>
              <a:t>Color Wizard</a:t>
            </a: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287765" name="Text Box 12"/>
          <p:cNvSpPr txBox="1">
            <a:spLocks noChangeArrowheads="1"/>
          </p:cNvSpPr>
          <p:nvPr/>
        </p:nvSpPr>
        <p:spPr bwMode="auto">
          <a:xfrm>
            <a:off x="7545388" y="1484313"/>
            <a:ext cx="173196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latinLnBrk="1" hangingPunct="0"/>
            <a:r>
              <a:rPr lang="en-US" altLang="ko-KR">
                <a:solidFill>
                  <a:srgbClr val="000000"/>
                </a:solidFill>
                <a:sym typeface="돋움체"/>
              </a:rPr>
              <a:t>Smart Energy Saving</a:t>
            </a: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287766" name="Text Box 12"/>
          <p:cNvSpPr txBox="1">
            <a:spLocks noChangeArrowheads="1"/>
          </p:cNvSpPr>
          <p:nvPr/>
        </p:nvSpPr>
        <p:spPr bwMode="auto">
          <a:xfrm>
            <a:off x="7415213" y="1731963"/>
            <a:ext cx="2401887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en-US" altLang="ko-KR" sz="1000" b="0">
                <a:solidFill>
                  <a:srgbClr val="000000"/>
                </a:solidFill>
                <a:sym typeface="돋움체"/>
              </a:rPr>
              <a:t> </a:t>
            </a:r>
            <a:r>
              <a:rPr kumimoji="0" lang="ru-RU" altLang="ko-KR" sz="1000" b="0">
                <a:solidFill>
                  <a:srgbClr val="000000"/>
                </a:solidFill>
                <a:sym typeface="돋움체"/>
              </a:rPr>
              <a:t>сохранение энергии за счёт исполь-зования алгоритма компенсации яркости</a:t>
            </a:r>
            <a:endParaRPr kumimoji="0" lang="ko-KR" altLang="en-US" sz="1000" b="0">
              <a:solidFill>
                <a:srgbClr val="000000"/>
              </a:solidFill>
            </a:endParaRPr>
          </a:p>
        </p:txBody>
      </p:sp>
      <p:sp>
        <p:nvSpPr>
          <p:cNvPr id="287767" name="Text Box 10"/>
          <p:cNvSpPr txBox="1">
            <a:spLocks noChangeArrowheads="1"/>
          </p:cNvSpPr>
          <p:nvPr/>
        </p:nvSpPr>
        <p:spPr bwMode="auto">
          <a:xfrm>
            <a:off x="5016500" y="2852738"/>
            <a:ext cx="116681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lnSpc>
                <a:spcPct val="150000"/>
              </a:lnSpc>
            </a:pPr>
            <a:r>
              <a:rPr kumimoji="0" lang="ru-RU" altLang="ko-KR" sz="1100">
                <a:solidFill>
                  <a:srgbClr val="000000"/>
                </a:solidFill>
              </a:rPr>
              <a:t>Режим </a:t>
            </a:r>
            <a:r>
              <a:rPr kumimoji="0" lang="en-US" altLang="ko-KR" sz="1100">
                <a:solidFill>
                  <a:srgbClr val="000000"/>
                </a:solidFill>
              </a:rPr>
              <a:t>Reader</a:t>
            </a:r>
            <a:endParaRPr kumimoji="0" lang="ko-KR" altLang="en-US" sz="1100">
              <a:solidFill>
                <a:srgbClr val="000000"/>
              </a:solidFill>
            </a:endParaRPr>
          </a:p>
        </p:txBody>
      </p:sp>
      <p:sp>
        <p:nvSpPr>
          <p:cNvPr id="287768" name="Text Box 12"/>
          <p:cNvSpPr txBox="1">
            <a:spLocks noChangeArrowheads="1"/>
          </p:cNvSpPr>
          <p:nvPr/>
        </p:nvSpPr>
        <p:spPr bwMode="auto">
          <a:xfrm>
            <a:off x="4848225" y="1700213"/>
            <a:ext cx="24272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ru-RU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Для людей, страдающих </a:t>
            </a:r>
          </a:p>
          <a:p>
            <a:pPr latinLnBrk="1">
              <a:buFont typeface="Wingdings" pitchFamily="2" charset="2"/>
              <a:buNone/>
            </a:pPr>
            <a:r>
              <a:rPr kumimoji="0" lang="ru-RU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цветовой слепотой - для различения </a:t>
            </a:r>
          </a:p>
          <a:p>
            <a:pPr latinLnBrk="1">
              <a:buFont typeface="Wingdings" pitchFamily="2" charset="2"/>
              <a:buNone/>
            </a:pPr>
            <a:r>
              <a:rPr kumimoji="0" lang="ru-RU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зелёного/красного цветов</a:t>
            </a:r>
            <a:r>
              <a:rPr kumimoji="0" lang="en-US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.</a:t>
            </a:r>
            <a:endParaRPr kumimoji="0" lang="en-US" altLang="ko-KR" sz="1000" b="0">
              <a:solidFill>
                <a:srgbClr val="000000"/>
              </a:solidFill>
            </a:endParaRPr>
          </a:p>
          <a:p>
            <a:pPr latinLnBrk="1">
              <a:buFont typeface="Wingdings" pitchFamily="2" charset="2"/>
              <a:buNone/>
            </a:pPr>
            <a:r>
              <a:rPr kumimoji="0" lang="en-US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.</a:t>
            </a:r>
            <a:endParaRPr kumimoji="0" lang="en-US" altLang="ko-KR" sz="1000" b="0">
              <a:solidFill>
                <a:srgbClr val="000000"/>
              </a:solidFill>
            </a:endParaRPr>
          </a:p>
        </p:txBody>
      </p:sp>
      <p:sp>
        <p:nvSpPr>
          <p:cNvPr id="287769" name="Text Box 72"/>
          <p:cNvSpPr txBox="1">
            <a:spLocks noChangeArrowheads="1"/>
          </p:cNvSpPr>
          <p:nvPr/>
        </p:nvSpPr>
        <p:spPr bwMode="auto">
          <a:xfrm>
            <a:off x="7304088" y="3141663"/>
            <a:ext cx="2401887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buFont typeface="Wingdings" pitchFamily="2" charset="2"/>
              <a:buChar char="§"/>
            </a:pPr>
            <a:r>
              <a:rPr kumimoji="0" lang="en-US" altLang="ko-KR" sz="1100" b="0">
                <a:solidFill>
                  <a:srgbClr val="000000"/>
                </a:solidFill>
                <a:ea typeface="맑은 고딕"/>
                <a:cs typeface="맑은 고딕"/>
              </a:rPr>
              <a:t> </a:t>
            </a:r>
            <a:r>
              <a:rPr kumimoji="0" lang="ru-RU" altLang="ko-KR" sz="1100" b="0">
                <a:solidFill>
                  <a:srgbClr val="000000"/>
                </a:solidFill>
                <a:ea typeface="맑은 고딕"/>
                <a:cs typeface="맑은 고딕"/>
              </a:rPr>
              <a:t>стабильное изображение независимо от настроек яркости</a:t>
            </a:r>
            <a:endParaRPr kumimoji="0" lang="en-US" altLang="ko-KR" sz="1100" b="0">
              <a:solidFill>
                <a:srgbClr val="000000"/>
              </a:solidFill>
            </a:endParaRPr>
          </a:p>
        </p:txBody>
      </p:sp>
      <p:sp>
        <p:nvSpPr>
          <p:cNvPr id="287770" name="Text Box 10"/>
          <p:cNvSpPr txBox="1">
            <a:spLocks noChangeArrowheads="1"/>
          </p:cNvSpPr>
          <p:nvPr/>
        </p:nvSpPr>
        <p:spPr bwMode="auto">
          <a:xfrm>
            <a:off x="7593013" y="2852738"/>
            <a:ext cx="1624012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ru-RU" altLang="ko-KR" sz="1100">
                <a:solidFill>
                  <a:srgbClr val="000000"/>
                </a:solidFill>
              </a:rPr>
              <a:t>Функция </a:t>
            </a:r>
            <a:r>
              <a:rPr lang="en-US" altLang="ko-KR" sz="1100">
                <a:solidFill>
                  <a:srgbClr val="000000"/>
                </a:solidFill>
              </a:rPr>
              <a:t>Flicker Safe</a:t>
            </a:r>
          </a:p>
        </p:txBody>
      </p:sp>
      <p:pic>
        <p:nvPicPr>
          <p:cNvPr id="28777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27963" y="3544888"/>
            <a:ext cx="122872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7772" name="그룹 105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510213" y="3644900"/>
            <a:ext cx="955675" cy="485775"/>
            <a:chOff x="-1822053" y="4149080"/>
            <a:chExt cx="1665041" cy="684213"/>
          </a:xfrm>
        </p:grpSpPr>
        <p:pic>
          <p:nvPicPr>
            <p:cNvPr id="77" name="Picture 183"/>
            <p:cNvPicPr>
              <a:picLocks noChangeAspect="1" noChangeArrowheads="1"/>
            </p:cNvPicPr>
            <p:nvPr/>
          </p:nvPicPr>
          <p:blipFill>
            <a:blip r:embed="rId9" cstate="print"/>
            <a:srcRect l="1065" t="4976" r="76997" b="33830"/>
            <a:stretch>
              <a:fillRect/>
            </a:stretch>
          </p:blipFill>
          <p:spPr bwMode="auto">
            <a:xfrm>
              <a:off x="-1822053" y="4149080"/>
              <a:ext cx="572530" cy="684213"/>
            </a:xfrm>
            <a:prstGeom prst="rect">
              <a:avLst/>
            </a:prstGeom>
            <a:solidFill>
              <a:srgbClr val="E6E6E6"/>
            </a:solidFill>
            <a:ln w="9525" algn="ctr">
              <a:solidFill>
                <a:srgbClr val="C0C0C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>
                  <a:alpha val="50000"/>
                </a:srgbClr>
              </a:outerShdw>
            </a:effectLst>
          </p:spPr>
        </p:pic>
        <p:pic>
          <p:nvPicPr>
            <p:cNvPr id="78" name="Picture 184"/>
            <p:cNvPicPr>
              <a:picLocks noChangeAspect="1" noChangeArrowheads="1"/>
            </p:cNvPicPr>
            <p:nvPr/>
          </p:nvPicPr>
          <p:blipFill>
            <a:blip r:embed="rId10" cstate="print"/>
            <a:srcRect l="44196" t="4976" r="33865" b="33830"/>
            <a:stretch>
              <a:fillRect/>
            </a:stretch>
          </p:blipFill>
          <p:spPr bwMode="auto">
            <a:xfrm>
              <a:off x="-729544" y="4149080"/>
              <a:ext cx="572532" cy="684213"/>
            </a:xfrm>
            <a:prstGeom prst="rect">
              <a:avLst/>
            </a:prstGeom>
            <a:solidFill>
              <a:srgbClr val="E6E6E6"/>
            </a:solidFill>
            <a:ln w="9525" algn="ctr">
              <a:solidFill>
                <a:srgbClr val="C0C0C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>
                  <a:alpha val="50000"/>
                </a:srgbClr>
              </a:outerShdw>
            </a:effectLst>
          </p:spPr>
        </p:pic>
        <p:grpSp>
          <p:nvGrpSpPr>
            <p:cNvPr id="287779" name="Group 190"/>
            <p:cNvGrpSpPr>
              <a:grpSpLocks/>
            </p:cNvGrpSpPr>
            <p:nvPr/>
          </p:nvGrpSpPr>
          <p:grpSpPr bwMode="auto">
            <a:xfrm>
              <a:off x="-1217215" y="4271318"/>
              <a:ext cx="379412" cy="184150"/>
              <a:chOff x="621" y="3042"/>
              <a:chExt cx="239" cy="116"/>
            </a:xfrm>
          </p:grpSpPr>
          <p:sp>
            <p:nvSpPr>
              <p:cNvPr id="287783" name="Line 185"/>
              <p:cNvSpPr>
                <a:spLocks noChangeShapeType="1"/>
              </p:cNvSpPr>
              <p:nvPr/>
            </p:nvSpPr>
            <p:spPr bwMode="auto">
              <a:xfrm>
                <a:off x="621" y="3158"/>
                <a:ext cx="2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</p:spPr>
            <p:txBody>
              <a:bodyPr lIns="0" tIns="0" rIns="0" bIns="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7784" name="Text Box 187"/>
              <p:cNvSpPr txBox="1">
                <a:spLocks noChangeArrowheads="1"/>
              </p:cNvSpPr>
              <p:nvPr/>
            </p:nvSpPr>
            <p:spPr bwMode="auto">
              <a:xfrm>
                <a:off x="702" y="3042"/>
                <a:ext cx="14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:r>
                  <a:rPr kumimoji="0" lang="en-US" altLang="ko-KR" sz="700" b="0" i="1" u="sng">
                    <a:solidFill>
                      <a:srgbClr val="000000"/>
                    </a:solidFill>
                    <a:ea typeface="굴림"/>
                    <a:cs typeface="굴림"/>
                  </a:rPr>
                  <a:t>ON</a:t>
                </a:r>
                <a:endParaRPr kumimoji="0" lang="ko-KR" altLang="ko-KR" sz="1800" b="0" u="sng">
                  <a:solidFill>
                    <a:srgbClr val="000000"/>
                  </a:solidFill>
                  <a:ea typeface="굴림"/>
                  <a:cs typeface="굴림"/>
                </a:endParaRPr>
              </a:p>
            </p:txBody>
          </p:sp>
        </p:grpSp>
        <p:grpSp>
          <p:nvGrpSpPr>
            <p:cNvPr id="287780" name="Group 191"/>
            <p:cNvGrpSpPr>
              <a:grpSpLocks/>
            </p:cNvGrpSpPr>
            <p:nvPr/>
          </p:nvGrpSpPr>
          <p:grpSpPr bwMode="auto">
            <a:xfrm>
              <a:off x="-1217215" y="4577717"/>
              <a:ext cx="446087" cy="249238"/>
              <a:chOff x="621" y="3325"/>
              <a:chExt cx="281" cy="157"/>
            </a:xfrm>
          </p:grpSpPr>
          <p:sp>
            <p:nvSpPr>
              <p:cNvPr id="287781" name="Line 186"/>
              <p:cNvSpPr>
                <a:spLocks noChangeShapeType="1"/>
              </p:cNvSpPr>
              <p:nvPr/>
            </p:nvSpPr>
            <p:spPr bwMode="auto">
              <a:xfrm>
                <a:off x="621" y="3325"/>
                <a:ext cx="2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med"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7782" name="Text Box 188"/>
              <p:cNvSpPr txBox="1">
                <a:spLocks noChangeArrowheads="1"/>
              </p:cNvSpPr>
              <p:nvPr/>
            </p:nvSpPr>
            <p:spPr bwMode="auto">
              <a:xfrm>
                <a:off x="705" y="3386"/>
                <a:ext cx="197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:r>
                  <a:rPr kumimoji="0" lang="en-US" altLang="ko-KR" sz="700" b="0" i="1" u="sng">
                    <a:solidFill>
                      <a:srgbClr val="000000"/>
                    </a:solidFill>
                    <a:ea typeface="굴림"/>
                    <a:cs typeface="굴림"/>
                  </a:rPr>
                  <a:t>OFF</a:t>
                </a:r>
                <a:endParaRPr kumimoji="0" lang="ko-KR" altLang="ko-KR" sz="1800" b="0" u="sng">
                  <a:solidFill>
                    <a:srgbClr val="000000"/>
                  </a:solidFill>
                  <a:ea typeface="굴림"/>
                  <a:cs typeface="굴림"/>
                </a:endParaRPr>
              </a:p>
            </p:txBody>
          </p:sp>
        </p:grpSp>
      </p:grpSp>
      <p:sp>
        <p:nvSpPr>
          <p:cNvPr id="287773" name="Text Box 72"/>
          <p:cNvSpPr txBox="1">
            <a:spLocks noChangeArrowheads="1"/>
          </p:cNvSpPr>
          <p:nvPr/>
        </p:nvSpPr>
        <p:spPr bwMode="auto">
          <a:xfrm>
            <a:off x="4737100" y="3141663"/>
            <a:ext cx="2016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1" hangingPunct="0">
              <a:spcBef>
                <a:spcPct val="50000"/>
              </a:spcBef>
              <a:buFontTx/>
              <a:buChar char="•"/>
            </a:pPr>
            <a:r>
              <a:rPr kumimoji="0" lang="en-US" altLang="ko-KR" sz="1000" b="0">
                <a:solidFill>
                  <a:srgbClr val="000000"/>
                </a:solidFill>
                <a:ea typeface="맑은 고딕"/>
                <a:cs typeface="맑은 고딕"/>
              </a:rPr>
              <a:t> </a:t>
            </a:r>
            <a:r>
              <a:rPr kumimoji="0" lang="ru-RU" altLang="ko-KR" sz="1000" b="0">
                <a:solidFill>
                  <a:srgbClr val="000000"/>
                </a:solidFill>
                <a:ea typeface="맑은 고딕"/>
                <a:cs typeface="맑은 고딕"/>
                <a:sym typeface="돋움체"/>
              </a:rPr>
              <a:t>комфорт для глаз за счёт снижения синего спектра</a:t>
            </a:r>
            <a:endParaRPr kumimoji="0" lang="ko-KR" altLang="en-US" sz="1000" b="0">
              <a:solidFill>
                <a:srgbClr val="000000"/>
              </a:solidFill>
              <a:ea typeface="맑은 고딕"/>
              <a:cs typeface="맑은 고딕"/>
            </a:endParaRPr>
          </a:p>
        </p:txBody>
      </p:sp>
      <p:pic>
        <p:nvPicPr>
          <p:cNvPr id="28777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21650" y="2133600"/>
            <a:ext cx="10398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775" name="실행 단추: 뒤로 또는 이전 3">
            <a:hlinkClick r:id="rId1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548813" y="6542088"/>
            <a:ext cx="217487" cy="217487"/>
          </a:xfrm>
          <a:prstGeom prst="actionButtonBackPrevious">
            <a:avLst/>
          </a:prstGeom>
          <a:solidFill>
            <a:srgbClr val="EAEAEA"/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lIns="91242" tIns="45629" rIns="91242" bIns="45629" anchor="ctr"/>
          <a:lstStyle/>
          <a:p>
            <a:pPr indent="1588" algn="ctr" latinLnBrk="1">
              <a:lnSpc>
                <a:spcPct val="110000"/>
              </a:lnSpc>
              <a:spcBef>
                <a:spcPct val="20000"/>
              </a:spcBef>
            </a:pPr>
            <a:endParaRPr kumimoji="0" lang="ko-KR" altLang="en-US" sz="1800" b="0">
              <a:solidFill>
                <a:srgbClr val="000000"/>
              </a:solidFill>
              <a:latin typeface="굴림"/>
              <a:ea typeface="굴림"/>
              <a:cs typeface="굴림"/>
            </a:endParaRPr>
          </a:p>
        </p:txBody>
      </p:sp>
      <p:sp>
        <p:nvSpPr>
          <p:cNvPr id="43" name="Text Box 1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44488" y="260648"/>
            <a:ext cx="2816079" cy="4006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05" tIns="46005" rIns="92005" bIns="46005">
            <a:spAutoFit/>
          </a:bodyPr>
          <a:lstStyle/>
          <a:p>
            <a:pPr>
              <a:defRPr/>
            </a:pP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Концепция продукта</a:t>
            </a:r>
            <a:endParaRPr lang="en-US" altLang="ko-KR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3" name="그림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163" y="1412875"/>
            <a:ext cx="9936163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9796" name="Text Box 5"/>
          <p:cNvSpPr txBox="1">
            <a:spLocks noChangeArrowheads="1"/>
          </p:cNvSpPr>
          <p:nvPr/>
        </p:nvSpPr>
        <p:spPr bwMode="auto">
          <a:xfrm>
            <a:off x="7545388" y="889000"/>
            <a:ext cx="2333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defTabSz="912813" latinLnBrk="1">
              <a:spcBef>
                <a:spcPct val="50000"/>
              </a:spcBef>
            </a:pPr>
            <a:r>
              <a:rPr lang="ru-RU" altLang="ko-KR" sz="2800">
                <a:solidFill>
                  <a:srgbClr val="CC0066"/>
                </a:solidFill>
              </a:rPr>
              <a:t>Серия </a:t>
            </a:r>
            <a:r>
              <a:rPr lang="en-US" altLang="ko-KR" sz="2800">
                <a:solidFill>
                  <a:srgbClr val="CC0066"/>
                </a:solidFill>
              </a:rPr>
              <a:t>MP37</a:t>
            </a:r>
            <a:endParaRPr lang="ko-KR" altLang="en-US" sz="2800">
              <a:solidFill>
                <a:srgbClr val="CC0066"/>
              </a:solidFill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8131" y="332656"/>
            <a:ext cx="1105739" cy="4006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05" tIns="46005" rIns="92005" bIns="46005">
            <a:spAutoFit/>
          </a:bodyPr>
          <a:lstStyle/>
          <a:p>
            <a:pPr eaLnBrk="0" latinLnBrk="1" hangingPunct="0">
              <a:defRPr/>
            </a:pP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Дизайн</a:t>
            </a:r>
            <a:endParaRPr lang="en-US" altLang="ko-KR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  <p:cxnSp>
        <p:nvCxnSpPr>
          <p:cNvPr id="8" name="직선 연결선 19"/>
          <p:cNvCxnSpPr/>
          <p:nvPr/>
        </p:nvCxnSpPr>
        <p:spPr>
          <a:xfrm>
            <a:off x="398667" y="683494"/>
            <a:ext cx="1674013" cy="0"/>
          </a:xfrm>
          <a:prstGeom prst="line">
            <a:avLst/>
          </a:prstGeom>
          <a:ln w="22225" cap="rnd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5000">
                  <a:schemeClr val="bg1">
                    <a:lumMod val="65000"/>
                  </a:schemeClr>
                </a:gs>
                <a:gs pos="80000">
                  <a:schemeClr val="tx1">
                    <a:lumMod val="65000"/>
                    <a:lumOff val="3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Text Box 3"/>
          <p:cNvSpPr txBox="1">
            <a:spLocks noChangeArrowheads="1"/>
          </p:cNvSpPr>
          <p:nvPr/>
        </p:nvSpPr>
        <p:spPr bwMode="auto">
          <a:xfrm>
            <a:off x="7331075" y="90488"/>
            <a:ext cx="1725613" cy="338137"/>
          </a:xfrm>
          <a:prstGeom prst="rect">
            <a:avLst/>
          </a:prstGeom>
          <a:noFill/>
          <a:ln w="12699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kumimoji="0" lang="ru-RU" altLang="ko-KR" sz="1600">
                <a:ea typeface="굴림"/>
                <a:cs typeface="굴림"/>
              </a:rPr>
              <a:t>Спецификации</a:t>
            </a:r>
            <a:endParaRPr kumimoji="0" lang="en-US" altLang="ko-KR" sz="1600">
              <a:ea typeface="굴림"/>
              <a:cs typeface="굴림"/>
            </a:endParaRPr>
          </a:p>
        </p:txBody>
      </p:sp>
      <p:graphicFrame>
        <p:nvGraphicFramePr>
          <p:cNvPr id="33" name="Group 789"/>
          <p:cNvGraphicFramePr>
            <a:graphicFrameLocks noGrp="1"/>
          </p:cNvGraphicFramePr>
          <p:nvPr/>
        </p:nvGraphicFramePr>
        <p:xfrm>
          <a:off x="112713" y="604838"/>
          <a:ext cx="9689300" cy="6170625"/>
        </p:xfrm>
        <a:graphic>
          <a:graphicData uri="http://schemas.openxmlformats.org/drawingml/2006/table">
            <a:tbl>
              <a:tblPr/>
              <a:tblGrid>
                <a:gridCol w="1069292"/>
                <a:gridCol w="343830"/>
                <a:gridCol w="386283"/>
                <a:gridCol w="772565"/>
                <a:gridCol w="386282"/>
                <a:gridCol w="772564"/>
                <a:gridCol w="386282"/>
                <a:gridCol w="386282"/>
                <a:gridCol w="1045593"/>
                <a:gridCol w="525035"/>
                <a:gridCol w="525035"/>
                <a:gridCol w="386284"/>
                <a:gridCol w="386282"/>
                <a:gridCol w="1158845"/>
                <a:gridCol w="386282"/>
                <a:gridCol w="386282"/>
                <a:gridCol w="386282"/>
              </a:tblGrid>
              <a:tr h="347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MP77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MP67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MP57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M47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MP47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Arial" charset="0"/>
                          <a:ea typeface="돋움" pitchFamily="50" charset="-127"/>
                          <a:cs typeface="+mn-cs"/>
                        </a:rPr>
                        <a:t>MP37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Arial" charset="0"/>
                          <a:ea typeface="돋움" pitchFamily="50" charset="-127"/>
                          <a:cs typeface="+mn-cs"/>
                        </a:rPr>
                        <a:t>M37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9366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돋움" pitchFamily="50" charset="-127"/>
                        </a:rPr>
                        <a:t>Inch </a:t>
                      </a:r>
                      <a:endParaRPr kumimoji="1" lang="en-US" altLang="ko-KR" sz="11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23.8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27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23.8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27</a:t>
                      </a:r>
                      <a:b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</a:b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23.8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23</a:t>
                      </a:r>
                      <a:b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</a:b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21.5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21.5</a:t>
                      </a:r>
                      <a:b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</a:b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23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27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23.8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23</a:t>
                      </a:r>
                      <a:b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</a:b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21.5 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23.8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23</a:t>
                      </a:r>
                      <a:b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</a:b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21.5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23</a:t>
                      </a:r>
                      <a:b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</a:b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21.5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21.5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19.5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19.5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/>
                      </a:r>
                      <a:b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</a:b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23.8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23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21.5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23</a:t>
                      </a:r>
                      <a:b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</a:b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21.5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21.5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27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23.6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23.6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21.5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19.5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18.5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23.6</a:t>
                      </a:r>
                      <a:b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</a:b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21.5</a:t>
                      </a:r>
                      <a:b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</a:b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19.5</a:t>
                      </a:r>
                      <a:b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</a:b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18.5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15.6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873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돋움" pitchFamily="50" charset="-127"/>
                        </a:rPr>
                        <a:t>Вариация</a:t>
                      </a: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돋움" pitchFamily="50" charset="-127"/>
                        </a:rPr>
                        <a:t> </a:t>
                      </a:r>
                      <a:endParaRPr kumimoji="1" lang="en-US" altLang="ko-KR" sz="11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HM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HQ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D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HQ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D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A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D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A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HQ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D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A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HQ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H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D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A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</a:tr>
              <a:tr h="3746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돋움" pitchFamily="50" charset="-127"/>
                        </a:rPr>
                        <a:t>Динамики</a:t>
                      </a: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돋움" pitchFamily="50" charset="-127"/>
                        </a:rPr>
                        <a:t> </a:t>
                      </a:r>
                      <a:endParaRPr kumimoji="1" lang="en-US" altLang="ko-KR" sz="11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Да</a:t>
                      </a:r>
                      <a:endParaRPr kumimoji="1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(5WX2)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Нет</a:t>
                      </a:r>
                      <a:endParaRPr kumimoji="1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873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돋움" pitchFamily="50" charset="-127"/>
                        </a:rPr>
                        <a:t>Разрешение</a:t>
                      </a:r>
                      <a:endParaRPr kumimoji="1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 gridSpan="16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1920 x 1080 (over 21.5”), 1600x900(19.5”), 1366x768 (18.5/15.6”) 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746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돋움" pitchFamily="50" charset="-127"/>
                        </a:rPr>
                        <a:t>Дисплей</a:t>
                      </a:r>
                      <a:endParaRPr kumimoji="1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LED, AH-IPS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(CINEMA screen)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LED, AH-IPS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LED, TN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돋움" pitchFamily="50" charset="-127"/>
                        <a:cs typeface="+mn-cs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돋움" pitchFamily="50" charset="-127"/>
                          <a:cs typeface="+mn-cs"/>
                          <a:sym typeface="Wingdings" pitchFamily="2" charset="2"/>
                        </a:rPr>
                        <a:t>LED, AH-IPS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LED, AH-IPS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LED, TN 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873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돋움" pitchFamily="50" charset="-127"/>
                        </a:rPr>
                        <a:t>Яркость</a:t>
                      </a:r>
                      <a:endParaRPr kumimoji="1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250nits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200nits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062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돋움" pitchFamily="50" charset="-127"/>
                        </a:rPr>
                        <a:t>Контраст</a:t>
                      </a:r>
                      <a:endParaRPr kumimoji="1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16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Mega (10,000,000:1)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19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돋움" pitchFamily="50" charset="-127"/>
                        </a:rPr>
                        <a:t>Углы обзора</a:t>
                      </a:r>
                      <a:endParaRPr kumimoji="1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178 / 178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170 / 160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돋움" pitchFamily="50" charset="-127"/>
                        <a:cs typeface="+mn-cs"/>
                      </a:endParaRP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돋움" pitchFamily="50" charset="-127"/>
                          <a:cs typeface="+mn-cs"/>
                        </a:rPr>
                        <a:t>178 / 178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178 / 178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90 / 65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746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돋움" pitchFamily="50" charset="-127"/>
                        </a:rPr>
                        <a:t>Время отклика</a:t>
                      </a:r>
                      <a:endParaRPr kumimoji="1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5ms GTG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14ms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5ms GTG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14ms 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5ms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5ms GTG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돋움" pitchFamily="50" charset="-127"/>
                          <a:cs typeface="+mn-cs"/>
                          <a:sym typeface="Wingdings" pitchFamily="2" charset="2"/>
                        </a:rPr>
                        <a:t>14ms </a:t>
                      </a: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 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5ms GTG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5ms 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873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돋움" pitchFamily="50" charset="-127"/>
                        </a:rPr>
                        <a:t>Управление</a:t>
                      </a:r>
                      <a:endParaRPr kumimoji="1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Joystick key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6 Tact key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724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돋움" pitchFamily="50" charset="-127"/>
                        </a:rPr>
                        <a:t>Интерфейс</a:t>
                      </a:r>
                      <a:endParaRPr kumimoji="1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D-sub, HDMIx2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D-sub, HDMI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D-sub, DVI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D-sub, HDMI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D-sub, DVI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D-sub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cs typeface="+mn-cs"/>
                        </a:rPr>
                        <a:t>D-sub, DVI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D-sub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D-sub, HDMI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D-sub, DVI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D-sub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D-sub, HDMI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9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cs typeface="+mn-cs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cs typeface="+mn-cs"/>
                        </a:rPr>
                        <a:t>D-sub, DVI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cs typeface="+mn-cs"/>
                        </a:rPr>
                        <a:t>D-sub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873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돋움" pitchFamily="50" charset="-127"/>
                        </a:rPr>
                        <a:t>Настенное крепление</a:t>
                      </a:r>
                      <a:endParaRPr kumimoji="1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Да</a:t>
                      </a:r>
                      <a:endParaRPr kumimoji="1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VESA</a:t>
                      </a: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873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돋움" pitchFamily="50" charset="-127"/>
                        </a:rPr>
                        <a:t>Питание</a:t>
                      </a:r>
                      <a:endParaRPr kumimoji="1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16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Adapter </a:t>
                      </a:r>
                      <a:endParaRPr kumimoji="1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647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돋움" pitchFamily="50" charset="-127"/>
                        </a:rPr>
                        <a:t>Стенд</a:t>
                      </a:r>
                      <a:endParaRPr kumimoji="1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 gridSpan="16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Tilt (-5</a:t>
                      </a:r>
                      <a:r>
                        <a:rPr kumimoji="1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cs typeface="Arial" charset="0"/>
                          <a:sym typeface="Wingdings" pitchFamily="2" charset="2"/>
                        </a:rPr>
                        <a:t>˚ ~ +20˚)</a:t>
                      </a:r>
                      <a:endParaRPr kumimoji="1" lang="en-US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cs typeface="Arial" charset="0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cs typeface="Arial" charset="0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cs typeface="Arial" charset="0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cs typeface="Arial" charset="0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cs typeface="Arial" charset="0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657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돋움" pitchFamily="50" charset="-127"/>
                        </a:rPr>
                        <a:t>Клонирование цвета</a:t>
                      </a:r>
                      <a:endParaRPr kumimoji="1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Да</a:t>
                      </a:r>
                      <a:endParaRPr kumimoji="1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Нет</a:t>
                      </a:r>
                      <a:endParaRPr kumimoji="1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746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돋움" pitchFamily="50" charset="-127"/>
                        </a:rPr>
                        <a:t>Калибровка цвета</a:t>
                      </a:r>
                      <a:endParaRPr kumimoji="1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Да</a:t>
                      </a:r>
                      <a:endParaRPr kumimoji="1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Нет </a:t>
                      </a:r>
                      <a:endParaRPr kumimoji="1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657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돋움" pitchFamily="50" charset="-127"/>
                        </a:rPr>
                        <a:t>4-Screen Split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  <a:sym typeface="Wingdings" pitchFamily="2" charset="2"/>
                        </a:rPr>
                        <a:t>Да</a:t>
                      </a:r>
                      <a:endParaRPr kumimoji="1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/>
                        <a:t>   </a:t>
                      </a:r>
                      <a:r>
                        <a:rPr kumimoji="1" lang="ru-RU" altLang="ko-KR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돋움" pitchFamily="50" charset="-127"/>
                          <a:cs typeface="+mn-cs"/>
                          <a:sym typeface="Wingdings" pitchFamily="2" charset="2"/>
                        </a:rPr>
                        <a:t>Нет</a:t>
                      </a:r>
                      <a:endParaRPr kumimoji="1" lang="en-US" altLang="ko-KR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돋움" pitchFamily="50" charset="-127"/>
                        <a:cs typeface="+mn-cs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  <a:sym typeface="Wingdings" pitchFamily="2" charset="2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TextBox 2"/>
          <p:cNvSpPr txBox="1">
            <a:spLocks noChangeArrowheads="1"/>
          </p:cNvSpPr>
          <p:nvPr/>
        </p:nvSpPr>
        <p:spPr bwMode="auto">
          <a:xfrm>
            <a:off x="3327400" y="2786063"/>
            <a:ext cx="274955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0" lang="ru-RU" altLang="ko-KR" sz="5000" b="0" i="1">
                <a:solidFill>
                  <a:srgbClr val="000000"/>
                </a:solidFill>
                <a:ea typeface="굴림"/>
                <a:cs typeface="굴림"/>
              </a:rPr>
              <a:t>Спасибо</a:t>
            </a:r>
            <a:endParaRPr kumimoji="0" lang="ko-KR" altLang="en-US" sz="5000" b="0" i="1">
              <a:solidFill>
                <a:srgbClr val="000000"/>
              </a:solidFill>
              <a:ea typeface="굴림"/>
              <a:cs typeface="굴림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7" name="Picture 2" descr="D:\2013\2014년 모니터 원형\concept\mockup\mockup image\74\1-EA74-Front_small.jpg"/>
          <p:cNvPicPr>
            <a:picLocks noChangeAspect="1" noChangeArrowheads="1"/>
          </p:cNvPicPr>
          <p:nvPr/>
        </p:nvPicPr>
        <p:blipFill>
          <a:blip r:embed="rId2" cstate="print"/>
          <a:srcRect r="12395"/>
          <a:stretch>
            <a:fillRect/>
          </a:stretch>
        </p:blipFill>
        <p:spPr bwMode="auto">
          <a:xfrm>
            <a:off x="204788" y="1196975"/>
            <a:ext cx="14351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538" name="Rectangle 150"/>
          <p:cNvSpPr>
            <a:spLocks noChangeArrowheads="1"/>
          </p:cNvSpPr>
          <p:nvPr/>
        </p:nvSpPr>
        <p:spPr bwMode="auto">
          <a:xfrm>
            <a:off x="344488" y="5070475"/>
            <a:ext cx="3095625" cy="274638"/>
          </a:xfrm>
          <a:prstGeom prst="rect">
            <a:avLst/>
          </a:prstGeom>
          <a:solidFill>
            <a:srgbClr val="DDDDDD"/>
          </a:solidFill>
          <a:ln w="31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ru-RU" altLang="ko-KR">
                <a:solidFill>
                  <a:schemeClr val="tx2"/>
                </a:solidFill>
              </a:rPr>
              <a:t>Серия </a:t>
            </a:r>
            <a:r>
              <a:rPr lang="en-US" altLang="ko-KR">
                <a:solidFill>
                  <a:schemeClr val="tx2"/>
                </a:solidFill>
              </a:rPr>
              <a:t>MP</a:t>
            </a:r>
            <a:r>
              <a:rPr lang="ru-RU" altLang="ko-KR">
                <a:solidFill>
                  <a:schemeClr val="tx2"/>
                </a:solidFill>
              </a:rPr>
              <a:t>56</a:t>
            </a:r>
            <a:endParaRPr lang="en-US" altLang="ko-KR">
              <a:solidFill>
                <a:schemeClr val="tx2"/>
              </a:solidFill>
            </a:endParaRPr>
          </a:p>
        </p:txBody>
      </p:sp>
      <p:sp>
        <p:nvSpPr>
          <p:cNvPr id="12307" name="Text Box 53"/>
          <p:cNvSpPr txBox="1">
            <a:spLocks noChangeArrowheads="1"/>
          </p:cNvSpPr>
          <p:nvPr/>
        </p:nvSpPr>
        <p:spPr bwMode="auto">
          <a:xfrm>
            <a:off x="435135" y="285275"/>
            <a:ext cx="3057888" cy="3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latinLnBrk="1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2. </a:t>
            </a: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Продуктовая линейка</a:t>
            </a:r>
            <a:endParaRPr lang="en-US" altLang="ko-KR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  <p:sp>
        <p:nvSpPr>
          <p:cNvPr id="193540" name="Rectangle 156"/>
          <p:cNvSpPr>
            <a:spLocks noChangeArrowheads="1"/>
          </p:cNvSpPr>
          <p:nvPr/>
        </p:nvSpPr>
        <p:spPr bwMode="auto">
          <a:xfrm>
            <a:off x="344488" y="854075"/>
            <a:ext cx="3095625" cy="274638"/>
          </a:xfrm>
          <a:prstGeom prst="rect">
            <a:avLst/>
          </a:prstGeom>
          <a:solidFill>
            <a:srgbClr val="DDDDDD"/>
          </a:solidFill>
          <a:ln w="31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uk-UA" altLang="ko-KR">
                <a:solidFill>
                  <a:schemeClr val="tx2"/>
                </a:solidFill>
              </a:rPr>
              <a:t>Серия </a:t>
            </a:r>
            <a:r>
              <a:rPr lang="en-US" altLang="ko-KR">
                <a:solidFill>
                  <a:schemeClr val="tx2"/>
                </a:solidFill>
              </a:rPr>
              <a:t>MP76</a:t>
            </a:r>
          </a:p>
        </p:txBody>
      </p:sp>
      <p:sp>
        <p:nvSpPr>
          <p:cNvPr id="193541" name="Rectangle 150"/>
          <p:cNvSpPr>
            <a:spLocks noChangeArrowheads="1"/>
          </p:cNvSpPr>
          <p:nvPr/>
        </p:nvSpPr>
        <p:spPr bwMode="auto">
          <a:xfrm>
            <a:off x="344488" y="3762375"/>
            <a:ext cx="3095625" cy="274638"/>
          </a:xfrm>
          <a:prstGeom prst="rect">
            <a:avLst/>
          </a:prstGeom>
          <a:solidFill>
            <a:srgbClr val="DDDDDD"/>
          </a:solidFill>
          <a:ln w="31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ru-RU" altLang="ko-KR">
                <a:solidFill>
                  <a:schemeClr val="tx2"/>
                </a:solidFill>
              </a:rPr>
              <a:t>Серия </a:t>
            </a:r>
            <a:r>
              <a:rPr lang="en-US" altLang="ko-KR">
                <a:solidFill>
                  <a:schemeClr val="tx2"/>
                </a:solidFill>
              </a:rPr>
              <a:t>MP65</a:t>
            </a:r>
          </a:p>
        </p:txBody>
      </p:sp>
      <p:sp>
        <p:nvSpPr>
          <p:cNvPr id="193542" name="Text Box 173"/>
          <p:cNvSpPr txBox="1">
            <a:spLocks noChangeArrowheads="1"/>
          </p:cNvSpPr>
          <p:nvPr/>
        </p:nvSpPr>
        <p:spPr bwMode="auto">
          <a:xfrm>
            <a:off x="422275" y="3878263"/>
            <a:ext cx="317500" cy="136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>
                <a:solidFill>
                  <a:schemeClr val="tx2"/>
                </a:solidFill>
              </a:rPr>
              <a:t>’14. 1.</a:t>
            </a:r>
          </a:p>
        </p:txBody>
      </p:sp>
      <p:sp>
        <p:nvSpPr>
          <p:cNvPr id="193543" name="Rectangle 158"/>
          <p:cNvSpPr>
            <a:spLocks noChangeArrowheads="1"/>
          </p:cNvSpPr>
          <p:nvPr/>
        </p:nvSpPr>
        <p:spPr bwMode="auto">
          <a:xfrm>
            <a:off x="1784350" y="4229100"/>
            <a:ext cx="1860550" cy="6778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en-US" altLang="ko-KR" sz="1000" b="0"/>
              <a:t>LED IPS</a:t>
            </a:r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ru-RU" altLang="ko-KR" sz="1000" b="0"/>
              <a:t>Дизайн </a:t>
            </a:r>
            <a:r>
              <a:rPr kumimoji="0" lang="en-US" altLang="ko-KR" sz="1000" b="0"/>
              <a:t>Cinema screen</a:t>
            </a:r>
            <a:endParaRPr kumimoji="0" lang="ko-KR" altLang="en-US" sz="1000" b="0"/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en-US" altLang="ko-KR" sz="1000" b="0"/>
              <a:t>D-sub, DVI, HDMI </a:t>
            </a:r>
            <a:endParaRPr kumimoji="0" lang="ko-KR" altLang="en-US" sz="1000" b="0"/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ru-RU" altLang="ko-KR" sz="1000" b="0"/>
              <a:t>Настенное крепление</a:t>
            </a:r>
            <a:endParaRPr kumimoji="0" lang="en-US" altLang="ko-KR" sz="1000" b="0"/>
          </a:p>
        </p:txBody>
      </p:sp>
      <p:sp>
        <p:nvSpPr>
          <p:cNvPr id="193544" name="Rectangle 182"/>
          <p:cNvSpPr>
            <a:spLocks noChangeArrowheads="1"/>
          </p:cNvSpPr>
          <p:nvPr/>
        </p:nvSpPr>
        <p:spPr bwMode="auto">
          <a:xfrm>
            <a:off x="1784350" y="5419725"/>
            <a:ext cx="2016125" cy="8461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en-US" altLang="ko-KR" sz="1000" b="0"/>
              <a:t>LED IPS</a:t>
            </a:r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ru-RU" altLang="ko-KR" sz="1000" b="0"/>
              <a:t>Узкая кромка, серебристое напыление</a:t>
            </a:r>
            <a:endParaRPr kumimoji="0" lang="ko-KR" altLang="en-US" sz="1000" b="0"/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en-US" altLang="ko-KR" sz="1000" b="0"/>
              <a:t>D-sub, HDMI</a:t>
            </a:r>
            <a:endParaRPr kumimoji="0" lang="ko-KR" altLang="en-US" sz="1000" b="0"/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ru-RU" altLang="ko-KR" sz="1000" b="0"/>
              <a:t>Настенное крепление</a:t>
            </a:r>
            <a:endParaRPr kumimoji="0" lang="en-US" altLang="ko-KR" sz="1000" b="0"/>
          </a:p>
        </p:txBody>
      </p:sp>
      <p:sp>
        <p:nvSpPr>
          <p:cNvPr id="193545" name="Rectangle 176"/>
          <p:cNvSpPr>
            <a:spLocks noChangeArrowheads="1"/>
          </p:cNvSpPr>
          <p:nvPr/>
        </p:nvSpPr>
        <p:spPr bwMode="auto">
          <a:xfrm>
            <a:off x="1784350" y="2816225"/>
            <a:ext cx="1860550" cy="6762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en-US" altLang="ko-KR" sz="1000" b="0"/>
              <a:t>LED IPS</a:t>
            </a:r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ru-RU" altLang="ko-KR" sz="1000" b="0"/>
              <a:t>Дизайн </a:t>
            </a:r>
            <a:r>
              <a:rPr kumimoji="0" lang="en-US" altLang="ko-KR" sz="1000" b="0"/>
              <a:t>Cinema screen</a:t>
            </a:r>
            <a:endParaRPr kumimoji="0" lang="ko-KR" altLang="en-US" sz="1000" b="0"/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ru-RU" altLang="ko-KR" sz="1000" b="0"/>
              <a:t>Динамики</a:t>
            </a:r>
            <a:endParaRPr kumimoji="0" lang="ko-KR" altLang="en-US" sz="1000" b="0"/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ru-RU" altLang="ko-KR" sz="1000" b="0"/>
              <a:t>Настенное крепление</a:t>
            </a:r>
            <a:endParaRPr kumimoji="0" lang="ko-KR" altLang="en-US" sz="1000" b="0"/>
          </a:p>
        </p:txBody>
      </p:sp>
      <p:sp>
        <p:nvSpPr>
          <p:cNvPr id="193546" name="Rectangle 156"/>
          <p:cNvSpPr>
            <a:spLocks noChangeArrowheads="1"/>
          </p:cNvSpPr>
          <p:nvPr/>
        </p:nvSpPr>
        <p:spPr bwMode="auto">
          <a:xfrm>
            <a:off x="344488" y="2349500"/>
            <a:ext cx="3095625" cy="276225"/>
          </a:xfrm>
          <a:prstGeom prst="rect">
            <a:avLst/>
          </a:prstGeom>
          <a:solidFill>
            <a:srgbClr val="DDDDDD"/>
          </a:solidFill>
          <a:ln w="31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ru-RU" altLang="ko-KR">
                <a:solidFill>
                  <a:schemeClr val="tx2"/>
                </a:solidFill>
              </a:rPr>
              <a:t>Серия </a:t>
            </a:r>
            <a:r>
              <a:rPr lang="en-US" altLang="ko-KR">
                <a:solidFill>
                  <a:schemeClr val="tx2"/>
                </a:solidFill>
              </a:rPr>
              <a:t>MP75</a:t>
            </a:r>
          </a:p>
        </p:txBody>
      </p:sp>
      <p:sp>
        <p:nvSpPr>
          <p:cNvPr id="193547" name="Rectangle 101"/>
          <p:cNvSpPr>
            <a:spLocks noChangeArrowheads="1"/>
          </p:cNvSpPr>
          <p:nvPr/>
        </p:nvSpPr>
        <p:spPr bwMode="auto">
          <a:xfrm>
            <a:off x="204788" y="836613"/>
            <a:ext cx="3527425" cy="5545137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endParaRPr lang="ko-KR" altLang="en-US">
              <a:solidFill>
                <a:schemeClr val="tx2"/>
              </a:solidFill>
            </a:endParaRPr>
          </a:p>
        </p:txBody>
      </p:sp>
      <p:grpSp>
        <p:nvGrpSpPr>
          <p:cNvPr id="193548" name="Group 95"/>
          <p:cNvGrpSpPr>
            <a:grpSpLocks/>
          </p:cNvGrpSpPr>
          <p:nvPr/>
        </p:nvGrpSpPr>
        <p:grpSpPr bwMode="auto">
          <a:xfrm>
            <a:off x="3873500" y="4113213"/>
            <a:ext cx="1366838" cy="752475"/>
            <a:chOff x="3982" y="2220"/>
            <a:chExt cx="454" cy="474"/>
          </a:xfrm>
        </p:grpSpPr>
        <p:sp>
          <p:nvSpPr>
            <p:cNvPr id="193576" name="AutoShape 165"/>
            <p:cNvSpPr>
              <a:spLocks noChangeArrowheads="1"/>
            </p:cNvSpPr>
            <p:nvPr/>
          </p:nvSpPr>
          <p:spPr bwMode="auto">
            <a:xfrm rot="5400000">
              <a:off x="3972" y="2230"/>
              <a:ext cx="474" cy="454"/>
            </a:xfrm>
            <a:prstGeom prst="upArrow">
              <a:avLst>
                <a:gd name="adj1" fmla="val 72685"/>
                <a:gd name="adj2" fmla="val 40440"/>
              </a:avLst>
            </a:prstGeom>
            <a:solidFill>
              <a:schemeClr val="bg2"/>
            </a:solidFill>
            <a:ln w="127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vert="eaVert" wrap="none" lIns="0" tIns="0" rIns="0" bIns="0"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</a:pPr>
              <a:endParaRPr lang="ko-KR" altLang="en-US">
                <a:solidFill>
                  <a:schemeClr val="tx2"/>
                </a:solidFill>
              </a:endParaRPr>
            </a:p>
          </p:txBody>
        </p:sp>
        <p:sp>
          <p:nvSpPr>
            <p:cNvPr id="193577" name="Text Box 166"/>
            <p:cNvSpPr txBox="1">
              <a:spLocks noChangeArrowheads="1"/>
            </p:cNvSpPr>
            <p:nvPr/>
          </p:nvSpPr>
          <p:spPr bwMode="auto">
            <a:xfrm>
              <a:off x="4077" y="2342"/>
              <a:ext cx="189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latinLnBrk="1"/>
              <a:r>
                <a:rPr lang="ru-RU" altLang="ko-KR">
                  <a:solidFill>
                    <a:schemeClr val="bg1"/>
                  </a:solidFill>
                </a:rPr>
                <a:t>Новый </a:t>
              </a:r>
            </a:p>
            <a:p>
              <a:pPr algn="ctr" latinLnBrk="1"/>
              <a:r>
                <a:rPr lang="ru-RU" altLang="ko-KR">
                  <a:solidFill>
                    <a:schemeClr val="bg1"/>
                  </a:solidFill>
                </a:rPr>
                <a:t>дизайн</a:t>
              </a:r>
              <a:endParaRPr lang="ko-KR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93549" name="Text Box 173"/>
          <p:cNvSpPr txBox="1">
            <a:spLocks noChangeArrowheads="1"/>
          </p:cNvSpPr>
          <p:nvPr/>
        </p:nvSpPr>
        <p:spPr bwMode="auto">
          <a:xfrm>
            <a:off x="422275" y="2463800"/>
            <a:ext cx="317500" cy="136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>
                <a:solidFill>
                  <a:schemeClr val="tx2"/>
                </a:solidFill>
              </a:rPr>
              <a:t>’14. 1.</a:t>
            </a:r>
          </a:p>
        </p:txBody>
      </p:sp>
      <p:sp>
        <p:nvSpPr>
          <p:cNvPr id="193550" name="Text Box 173"/>
          <p:cNvSpPr txBox="1">
            <a:spLocks noChangeArrowheads="1"/>
          </p:cNvSpPr>
          <p:nvPr/>
        </p:nvSpPr>
        <p:spPr bwMode="auto">
          <a:xfrm>
            <a:off x="415925" y="5191125"/>
            <a:ext cx="320675" cy="138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/>
              <a:t>’14. 1.</a:t>
            </a:r>
          </a:p>
        </p:txBody>
      </p:sp>
      <p:sp>
        <p:nvSpPr>
          <p:cNvPr id="193551" name="Text Box 173"/>
          <p:cNvSpPr txBox="1">
            <a:spLocks noChangeArrowheads="1"/>
          </p:cNvSpPr>
          <p:nvPr/>
        </p:nvSpPr>
        <p:spPr bwMode="auto">
          <a:xfrm>
            <a:off x="422275" y="962025"/>
            <a:ext cx="317500" cy="136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>
                <a:solidFill>
                  <a:schemeClr val="tx2"/>
                </a:solidFill>
              </a:rPr>
              <a:t>’14. 1.</a:t>
            </a:r>
          </a:p>
        </p:txBody>
      </p:sp>
      <p:sp>
        <p:nvSpPr>
          <p:cNvPr id="193552" name="Rectangle 176"/>
          <p:cNvSpPr>
            <a:spLocks noChangeArrowheads="1"/>
          </p:cNvSpPr>
          <p:nvPr/>
        </p:nvSpPr>
        <p:spPr bwMode="auto">
          <a:xfrm>
            <a:off x="1784350" y="1344613"/>
            <a:ext cx="1944688" cy="8461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en-US" altLang="ko-KR" sz="1000" b="0"/>
              <a:t>LED IPS</a:t>
            </a:r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uk-UA" altLang="ko-KR" sz="1000" b="0"/>
              <a:t>Дизайн </a:t>
            </a:r>
            <a:r>
              <a:rPr kumimoji="0" lang="en-US" altLang="ko-KR" sz="1000" b="0"/>
              <a:t>Cinema screen (Neo blade)</a:t>
            </a:r>
            <a:endParaRPr kumimoji="0" lang="ko-KR" altLang="en-US" sz="1000" b="0"/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ru-RU" altLang="ko-KR" sz="1000" b="0"/>
              <a:t>Динамики</a:t>
            </a:r>
            <a:endParaRPr kumimoji="0" lang="ko-KR" altLang="en-US" sz="1000" b="0"/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ru-RU" altLang="ko-KR" sz="1000" b="0"/>
              <a:t>Настенное крепление</a:t>
            </a:r>
            <a:endParaRPr kumimoji="0" lang="ko-KR" altLang="en-US" sz="1000" b="0"/>
          </a:p>
        </p:txBody>
      </p:sp>
      <p:sp>
        <p:nvSpPr>
          <p:cNvPr id="193553" name="Text Box 131"/>
          <p:cNvSpPr txBox="1">
            <a:spLocks noChangeArrowheads="1"/>
          </p:cNvSpPr>
          <p:nvPr/>
        </p:nvSpPr>
        <p:spPr bwMode="auto">
          <a:xfrm>
            <a:off x="1357313" y="620713"/>
            <a:ext cx="1084262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uk-UA" altLang="ko-KR" sz="1400">
                <a:solidFill>
                  <a:srgbClr val="C00000"/>
                </a:solidFill>
              </a:rPr>
              <a:t>2014</a:t>
            </a:r>
          </a:p>
        </p:txBody>
      </p:sp>
      <p:pic>
        <p:nvPicPr>
          <p:cNvPr id="193554" name="Picture 4" descr="D:\F-2013-Work\4-EN33\7-이미지\1-EA75\2-EA75-Pe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925" y="2708275"/>
            <a:ext cx="1081088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3555" name="그룹 28"/>
          <p:cNvGrpSpPr>
            <a:grpSpLocks/>
          </p:cNvGrpSpPr>
          <p:nvPr/>
        </p:nvGrpSpPr>
        <p:grpSpPr bwMode="auto">
          <a:xfrm>
            <a:off x="415925" y="4076700"/>
            <a:ext cx="1223963" cy="936625"/>
            <a:chOff x="773509" y="2195640"/>
            <a:chExt cx="1007492" cy="806438"/>
          </a:xfrm>
        </p:grpSpPr>
        <p:pic>
          <p:nvPicPr>
            <p:cNvPr id="193574" name="Picture 11" descr="D:\F-2013-Work\4-EN33\7-이미지\4-EA56\1-EA56-dront-유광.jpg"/>
            <p:cNvPicPr>
              <a:picLocks noChangeAspect="1" noChangeArrowheads="1"/>
            </p:cNvPicPr>
            <p:nvPr/>
          </p:nvPicPr>
          <p:blipFill>
            <a:blip r:embed="rId4" cstate="print"/>
            <a:srcRect l="12001" t="6001" r="11990" b="1990"/>
            <a:stretch>
              <a:fillRect/>
            </a:stretch>
          </p:blipFill>
          <p:spPr bwMode="auto">
            <a:xfrm>
              <a:off x="785089" y="2207220"/>
              <a:ext cx="984897" cy="794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3575" name="Picture 28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21190"/>
            <a:stretch>
              <a:fillRect/>
            </a:stretch>
          </p:blipFill>
          <p:spPr bwMode="auto">
            <a:xfrm>
              <a:off x="773509" y="2195640"/>
              <a:ext cx="1007492" cy="59093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</p:grpSp>
      <p:pic>
        <p:nvPicPr>
          <p:cNvPr id="193556" name="Picture 11" descr="D:\F-2013-Work\4-EN33\7-이미지\4-EA56\1-EA56-dront-유광.jpg"/>
          <p:cNvPicPr>
            <a:picLocks noChangeAspect="1" noChangeArrowheads="1"/>
          </p:cNvPicPr>
          <p:nvPr/>
        </p:nvPicPr>
        <p:blipFill>
          <a:blip r:embed="rId6" cstate="print"/>
          <a:srcRect l="12001" t="6001" r="11990" b="1990"/>
          <a:stretch>
            <a:fillRect/>
          </a:stretch>
        </p:blipFill>
        <p:spPr bwMode="auto">
          <a:xfrm>
            <a:off x="392113" y="5334000"/>
            <a:ext cx="124777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557" name="Rectangle 150"/>
          <p:cNvSpPr>
            <a:spLocks noChangeArrowheads="1"/>
          </p:cNvSpPr>
          <p:nvPr/>
        </p:nvSpPr>
        <p:spPr bwMode="auto">
          <a:xfrm>
            <a:off x="5529263" y="5070475"/>
            <a:ext cx="3095625" cy="274638"/>
          </a:xfrm>
          <a:prstGeom prst="rect">
            <a:avLst/>
          </a:prstGeom>
          <a:solidFill>
            <a:srgbClr val="DDDDDD"/>
          </a:solidFill>
          <a:ln w="31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</a:pPr>
            <a:endParaRPr lang="en-US" altLang="ko-KR">
              <a:solidFill>
                <a:schemeClr val="tx2"/>
              </a:solidFill>
            </a:endParaRPr>
          </a:p>
        </p:txBody>
      </p:sp>
      <p:sp>
        <p:nvSpPr>
          <p:cNvPr id="193558" name="Rectangle 156"/>
          <p:cNvSpPr>
            <a:spLocks noChangeArrowheads="1"/>
          </p:cNvSpPr>
          <p:nvPr/>
        </p:nvSpPr>
        <p:spPr bwMode="auto">
          <a:xfrm>
            <a:off x="5529263" y="854075"/>
            <a:ext cx="3095625" cy="274638"/>
          </a:xfrm>
          <a:prstGeom prst="rect">
            <a:avLst/>
          </a:prstGeom>
          <a:solidFill>
            <a:srgbClr val="DDDDDD"/>
          </a:solidFill>
          <a:ln w="31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uk-UA" altLang="ko-KR">
                <a:solidFill>
                  <a:schemeClr val="tx2"/>
                </a:solidFill>
              </a:rPr>
              <a:t>Серия </a:t>
            </a:r>
            <a:r>
              <a:rPr lang="en-US" altLang="ko-KR">
                <a:solidFill>
                  <a:schemeClr val="tx2"/>
                </a:solidFill>
              </a:rPr>
              <a:t>MP7</a:t>
            </a:r>
            <a:r>
              <a:rPr lang="ru-RU" altLang="ko-KR">
                <a:solidFill>
                  <a:schemeClr val="tx2"/>
                </a:solidFill>
              </a:rPr>
              <a:t>7</a:t>
            </a:r>
            <a:endParaRPr lang="en-US" altLang="ko-KR">
              <a:solidFill>
                <a:schemeClr val="tx2"/>
              </a:solidFill>
            </a:endParaRPr>
          </a:p>
        </p:txBody>
      </p:sp>
      <p:sp>
        <p:nvSpPr>
          <p:cNvPr id="193559" name="Rectangle 150"/>
          <p:cNvSpPr>
            <a:spLocks noChangeArrowheads="1"/>
          </p:cNvSpPr>
          <p:nvPr/>
        </p:nvSpPr>
        <p:spPr bwMode="auto">
          <a:xfrm>
            <a:off x="5529263" y="3762375"/>
            <a:ext cx="3095625" cy="274638"/>
          </a:xfrm>
          <a:prstGeom prst="rect">
            <a:avLst/>
          </a:prstGeom>
          <a:solidFill>
            <a:srgbClr val="DDDDDD"/>
          </a:solidFill>
          <a:ln w="31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ru-RU" altLang="ko-KR">
                <a:solidFill>
                  <a:schemeClr val="tx2"/>
                </a:solidFill>
              </a:rPr>
              <a:t>Серия </a:t>
            </a:r>
            <a:r>
              <a:rPr lang="en-US" altLang="ko-KR">
                <a:solidFill>
                  <a:schemeClr val="tx2"/>
                </a:solidFill>
              </a:rPr>
              <a:t>MP6</a:t>
            </a:r>
            <a:r>
              <a:rPr lang="ru-RU" altLang="ko-KR">
                <a:solidFill>
                  <a:schemeClr val="tx2"/>
                </a:solidFill>
              </a:rPr>
              <a:t>7</a:t>
            </a:r>
            <a:endParaRPr lang="en-US" altLang="ko-KR">
              <a:solidFill>
                <a:schemeClr val="tx2"/>
              </a:solidFill>
            </a:endParaRPr>
          </a:p>
        </p:txBody>
      </p:sp>
      <p:sp>
        <p:nvSpPr>
          <p:cNvPr id="193560" name="Text Box 173"/>
          <p:cNvSpPr txBox="1">
            <a:spLocks noChangeArrowheads="1"/>
          </p:cNvSpPr>
          <p:nvPr/>
        </p:nvSpPr>
        <p:spPr bwMode="auto">
          <a:xfrm>
            <a:off x="5586413" y="3878263"/>
            <a:ext cx="360362" cy="139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>
                <a:solidFill>
                  <a:schemeClr val="tx2"/>
                </a:solidFill>
              </a:rPr>
              <a:t>’1</a:t>
            </a:r>
            <a:r>
              <a:rPr lang="ru-RU" altLang="ko-KR" sz="900">
                <a:solidFill>
                  <a:schemeClr val="tx2"/>
                </a:solidFill>
              </a:rPr>
              <a:t>5</a:t>
            </a:r>
            <a:r>
              <a:rPr lang="en-US" altLang="ko-KR" sz="900">
                <a:solidFill>
                  <a:schemeClr val="tx2"/>
                </a:solidFill>
              </a:rPr>
              <a:t>. 1.</a:t>
            </a:r>
          </a:p>
        </p:txBody>
      </p:sp>
      <p:sp>
        <p:nvSpPr>
          <p:cNvPr id="193561" name="Rectangle 158"/>
          <p:cNvSpPr>
            <a:spLocks noChangeArrowheads="1"/>
          </p:cNvSpPr>
          <p:nvPr/>
        </p:nvSpPr>
        <p:spPr bwMode="auto">
          <a:xfrm>
            <a:off x="6969125" y="4060825"/>
            <a:ext cx="2016125" cy="10160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en-US" altLang="ko-KR" sz="1000" b="0"/>
              <a:t>LED IPS</a:t>
            </a:r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ru-RU" altLang="ko-KR" sz="1000" b="0"/>
              <a:t>Дизайн </a:t>
            </a:r>
            <a:r>
              <a:rPr kumimoji="0" lang="en-US" altLang="ko-KR" sz="1000" b="0"/>
              <a:t>Neo Blade</a:t>
            </a:r>
            <a:r>
              <a:rPr kumimoji="0" lang="ru-RU" altLang="ko-KR" sz="1000" b="0"/>
              <a:t> (</a:t>
            </a:r>
            <a:r>
              <a:rPr kumimoji="0" lang="en-US" altLang="ko-KR" sz="1000" b="0"/>
              <a:t>27”, 23.8”</a:t>
            </a:r>
            <a:r>
              <a:rPr kumimoji="0" lang="ru-RU" altLang="ko-KR" sz="1000" b="0"/>
              <a:t>)</a:t>
            </a:r>
            <a:r>
              <a:rPr kumimoji="0" lang="en-US" altLang="ko-KR" sz="1000" b="0"/>
              <a:t>, Cinema Screen (23”, 21.5”) </a:t>
            </a:r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ru-RU" altLang="ko-KR" sz="1000" b="0"/>
              <a:t>тонкий стенд</a:t>
            </a:r>
            <a:endParaRPr kumimoji="0" lang="ko-KR" altLang="en-US" sz="1000" b="0"/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en-US" altLang="ko-KR" sz="1000" b="0"/>
              <a:t>D-sub, DVI, HDMI </a:t>
            </a:r>
            <a:endParaRPr kumimoji="0" lang="ko-KR" altLang="en-US" sz="1000" b="0"/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ru-RU" altLang="ko-KR" sz="1000" b="0"/>
              <a:t>Настенное крепление</a:t>
            </a:r>
            <a:endParaRPr kumimoji="0" lang="en-US" altLang="ko-KR" sz="1000" b="0"/>
          </a:p>
        </p:txBody>
      </p:sp>
      <p:sp>
        <p:nvSpPr>
          <p:cNvPr id="193562" name="Rectangle 101"/>
          <p:cNvSpPr>
            <a:spLocks noChangeArrowheads="1"/>
          </p:cNvSpPr>
          <p:nvPr/>
        </p:nvSpPr>
        <p:spPr bwMode="auto">
          <a:xfrm>
            <a:off x="5389563" y="836613"/>
            <a:ext cx="3740150" cy="5545137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endParaRPr lang="ko-KR" altLang="en-US">
              <a:solidFill>
                <a:schemeClr val="tx2"/>
              </a:solidFill>
            </a:endParaRPr>
          </a:p>
        </p:txBody>
      </p:sp>
      <p:sp>
        <p:nvSpPr>
          <p:cNvPr id="193563" name="Text Box 173"/>
          <p:cNvSpPr txBox="1">
            <a:spLocks noChangeArrowheads="1"/>
          </p:cNvSpPr>
          <p:nvPr/>
        </p:nvSpPr>
        <p:spPr bwMode="auto">
          <a:xfrm>
            <a:off x="5586413" y="962025"/>
            <a:ext cx="360362" cy="138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>
                <a:solidFill>
                  <a:schemeClr val="tx2"/>
                </a:solidFill>
              </a:rPr>
              <a:t>’1</a:t>
            </a:r>
            <a:r>
              <a:rPr lang="ru-RU" altLang="ko-KR" sz="900">
                <a:solidFill>
                  <a:schemeClr val="tx2"/>
                </a:solidFill>
              </a:rPr>
              <a:t>5</a:t>
            </a:r>
            <a:r>
              <a:rPr lang="en-US" altLang="ko-KR" sz="900">
                <a:solidFill>
                  <a:schemeClr val="tx2"/>
                </a:solidFill>
              </a:rPr>
              <a:t>. </a:t>
            </a:r>
            <a:r>
              <a:rPr lang="ru-RU" altLang="ko-KR" sz="900">
                <a:solidFill>
                  <a:schemeClr val="tx2"/>
                </a:solidFill>
              </a:rPr>
              <a:t>2</a:t>
            </a:r>
            <a:r>
              <a:rPr lang="en-US" altLang="ko-KR" sz="90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93564" name="Rectangle 176"/>
          <p:cNvSpPr>
            <a:spLocks noChangeArrowheads="1"/>
          </p:cNvSpPr>
          <p:nvPr/>
        </p:nvSpPr>
        <p:spPr bwMode="auto">
          <a:xfrm>
            <a:off x="6969125" y="1928813"/>
            <a:ext cx="1944688" cy="8461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en-US" altLang="ko-KR" sz="1000" b="0"/>
              <a:t>LED IPS</a:t>
            </a:r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uk-UA" altLang="ko-KR" sz="1000" b="0"/>
              <a:t>Дизайн </a:t>
            </a:r>
            <a:r>
              <a:rPr kumimoji="0" lang="en-US" altLang="ko-KR" sz="1000" b="0"/>
              <a:t>Cinema screen (Neo blade)</a:t>
            </a:r>
            <a:endParaRPr kumimoji="0" lang="ko-KR" altLang="en-US" sz="1000" b="0"/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ru-RU" altLang="ko-KR" sz="1000" b="0"/>
              <a:t>Динамики</a:t>
            </a:r>
            <a:endParaRPr kumimoji="0" lang="ko-KR" altLang="en-US" sz="1000" b="0"/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ru-RU" altLang="ko-KR" sz="1000" b="0"/>
              <a:t>Настенное крепление</a:t>
            </a:r>
            <a:endParaRPr kumimoji="0" lang="ko-KR" altLang="en-US" sz="1000" b="0"/>
          </a:p>
        </p:txBody>
      </p:sp>
      <p:sp>
        <p:nvSpPr>
          <p:cNvPr id="193565" name="Text Box 131"/>
          <p:cNvSpPr txBox="1">
            <a:spLocks noChangeArrowheads="1"/>
          </p:cNvSpPr>
          <p:nvPr/>
        </p:nvSpPr>
        <p:spPr bwMode="auto">
          <a:xfrm>
            <a:off x="6542088" y="620713"/>
            <a:ext cx="1084262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uk-UA" altLang="ko-KR" sz="1400">
                <a:solidFill>
                  <a:srgbClr val="C00000"/>
                </a:solidFill>
              </a:rPr>
              <a:t>2015</a:t>
            </a:r>
          </a:p>
        </p:txBody>
      </p:sp>
      <p:grpSp>
        <p:nvGrpSpPr>
          <p:cNvPr id="193566" name="Group 95"/>
          <p:cNvGrpSpPr>
            <a:grpSpLocks/>
          </p:cNvGrpSpPr>
          <p:nvPr/>
        </p:nvGrpSpPr>
        <p:grpSpPr bwMode="auto">
          <a:xfrm rot="674858">
            <a:off x="3873500" y="1341438"/>
            <a:ext cx="1366838" cy="752475"/>
            <a:chOff x="3982" y="2220"/>
            <a:chExt cx="454" cy="474"/>
          </a:xfrm>
        </p:grpSpPr>
        <p:sp>
          <p:nvSpPr>
            <p:cNvPr id="193572" name="AutoShape 165"/>
            <p:cNvSpPr>
              <a:spLocks noChangeArrowheads="1"/>
            </p:cNvSpPr>
            <p:nvPr/>
          </p:nvSpPr>
          <p:spPr bwMode="auto">
            <a:xfrm rot="5400000">
              <a:off x="3972" y="2230"/>
              <a:ext cx="474" cy="454"/>
            </a:xfrm>
            <a:prstGeom prst="upArrow">
              <a:avLst>
                <a:gd name="adj1" fmla="val 72685"/>
                <a:gd name="adj2" fmla="val 40440"/>
              </a:avLst>
            </a:prstGeom>
            <a:solidFill>
              <a:schemeClr val="bg2"/>
            </a:solidFill>
            <a:ln w="127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vert="eaVert" wrap="none" lIns="0" tIns="0" rIns="0" bIns="0"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</a:pPr>
              <a:endParaRPr lang="ko-KR" altLang="en-US">
                <a:solidFill>
                  <a:schemeClr val="tx2"/>
                </a:solidFill>
              </a:endParaRPr>
            </a:p>
          </p:txBody>
        </p:sp>
        <p:sp>
          <p:nvSpPr>
            <p:cNvPr id="193573" name="Text Box 166"/>
            <p:cNvSpPr txBox="1">
              <a:spLocks noChangeArrowheads="1"/>
            </p:cNvSpPr>
            <p:nvPr/>
          </p:nvSpPr>
          <p:spPr bwMode="auto">
            <a:xfrm>
              <a:off x="4077" y="2342"/>
              <a:ext cx="189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latinLnBrk="1"/>
              <a:r>
                <a:rPr lang="ru-RU" altLang="ko-KR">
                  <a:solidFill>
                    <a:schemeClr val="bg1"/>
                  </a:solidFill>
                </a:rPr>
                <a:t>Новый </a:t>
              </a:r>
            </a:p>
            <a:p>
              <a:pPr algn="ctr" latinLnBrk="1"/>
              <a:r>
                <a:rPr lang="ru-RU" altLang="ko-KR">
                  <a:solidFill>
                    <a:schemeClr val="bg1"/>
                  </a:solidFill>
                </a:rPr>
                <a:t>дизайн</a:t>
              </a:r>
              <a:endParaRPr lang="ko-KR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93567" name="AutoShape 165"/>
          <p:cNvSpPr>
            <a:spLocks noChangeArrowheads="1"/>
          </p:cNvSpPr>
          <p:nvPr/>
        </p:nvSpPr>
        <p:spPr bwMode="auto">
          <a:xfrm rot="4567543">
            <a:off x="4228306" y="1981994"/>
            <a:ext cx="752475" cy="1576388"/>
          </a:xfrm>
          <a:prstGeom prst="upArrow">
            <a:avLst>
              <a:gd name="adj1" fmla="val 72685"/>
              <a:gd name="adj2" fmla="val 40473"/>
            </a:avLst>
          </a:prstGeom>
          <a:solidFill>
            <a:schemeClr val="bg2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endParaRPr lang="ko-KR" altLang="en-US">
              <a:solidFill>
                <a:schemeClr val="tx2"/>
              </a:solidFill>
            </a:endParaRPr>
          </a:p>
        </p:txBody>
      </p:sp>
      <p:pic>
        <p:nvPicPr>
          <p:cNvPr id="19356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81663" y="4064000"/>
            <a:ext cx="115570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6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29263" y="1765300"/>
            <a:ext cx="1300162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" name="Multiply 87"/>
          <p:cNvSpPr/>
          <p:nvPr/>
        </p:nvSpPr>
        <p:spPr bwMode="auto">
          <a:xfrm>
            <a:off x="5816600" y="5516563"/>
            <a:ext cx="720725" cy="576262"/>
          </a:xfrm>
          <a:prstGeom prst="mathMultiply">
            <a:avLst>
              <a:gd name="adj1" fmla="val 13510"/>
            </a:avLst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 latinLnBrk="1">
              <a:defRPr/>
            </a:pPr>
            <a:endParaRPr lang="en-US">
              <a:ea typeface="굴림" pitchFamily="50" charset="-127"/>
              <a:cs typeface="+mn-cs"/>
            </a:endParaRPr>
          </a:p>
        </p:txBody>
      </p:sp>
      <p:sp>
        <p:nvSpPr>
          <p:cNvPr id="193571" name="Text Box 166"/>
          <p:cNvSpPr txBox="1">
            <a:spLocks noChangeArrowheads="1"/>
          </p:cNvSpPr>
          <p:nvPr/>
        </p:nvSpPr>
        <p:spPr bwMode="auto">
          <a:xfrm rot="-983086">
            <a:off x="4232275" y="2638425"/>
            <a:ext cx="569913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latinLnBrk="1"/>
            <a:r>
              <a:rPr lang="ru-RU" altLang="ko-KR">
                <a:solidFill>
                  <a:schemeClr val="bg1"/>
                </a:solidFill>
              </a:rPr>
              <a:t>Новый </a:t>
            </a:r>
          </a:p>
          <a:p>
            <a:pPr algn="ctr" latinLnBrk="1"/>
            <a:r>
              <a:rPr lang="ru-RU" altLang="ko-KR">
                <a:solidFill>
                  <a:schemeClr val="bg1"/>
                </a:solidFill>
              </a:rPr>
              <a:t>дизайн</a:t>
            </a:r>
            <a:endParaRPr lang="ko-KR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156"/>
          <p:cNvSpPr>
            <a:spLocks noChangeArrowheads="1"/>
          </p:cNvSpPr>
          <p:nvPr/>
        </p:nvSpPr>
        <p:spPr bwMode="auto">
          <a:xfrm>
            <a:off x="5384800" y="1023938"/>
            <a:ext cx="3379788" cy="274637"/>
          </a:xfrm>
          <a:prstGeom prst="rect">
            <a:avLst/>
          </a:prstGeom>
          <a:solidFill>
            <a:srgbClr val="DDDDDD"/>
          </a:solidFill>
          <a:ln w="31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ru-RU" altLang="ko-KR">
                <a:solidFill>
                  <a:schemeClr val="tx2"/>
                </a:solidFill>
              </a:rPr>
              <a:t>Серия </a:t>
            </a:r>
            <a:r>
              <a:rPr lang="en-US" altLang="ko-KR">
                <a:solidFill>
                  <a:schemeClr val="tx2"/>
                </a:solidFill>
              </a:rPr>
              <a:t>MP57</a:t>
            </a:r>
          </a:p>
        </p:txBody>
      </p:sp>
      <p:sp>
        <p:nvSpPr>
          <p:cNvPr id="194562" name="Rectangle 150"/>
          <p:cNvSpPr>
            <a:spLocks noChangeArrowheads="1"/>
          </p:cNvSpPr>
          <p:nvPr/>
        </p:nvSpPr>
        <p:spPr bwMode="auto">
          <a:xfrm>
            <a:off x="5384800" y="2679700"/>
            <a:ext cx="3379788" cy="274638"/>
          </a:xfrm>
          <a:prstGeom prst="rect">
            <a:avLst/>
          </a:prstGeom>
          <a:solidFill>
            <a:srgbClr val="DDDDDD"/>
          </a:solidFill>
          <a:ln w="31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ru-RU" altLang="ko-KR">
                <a:solidFill>
                  <a:schemeClr val="tx2"/>
                </a:solidFill>
              </a:rPr>
              <a:t>Серия </a:t>
            </a:r>
            <a:r>
              <a:rPr lang="en-US" altLang="ko-KR">
                <a:solidFill>
                  <a:schemeClr val="tx2"/>
                </a:solidFill>
              </a:rPr>
              <a:t>M4</a:t>
            </a:r>
            <a:r>
              <a:rPr lang="uk-UA" altLang="ko-KR">
                <a:solidFill>
                  <a:schemeClr val="tx2"/>
                </a:solidFill>
              </a:rPr>
              <a:t>7</a:t>
            </a:r>
            <a:endParaRPr lang="en-US" altLang="ko-KR">
              <a:solidFill>
                <a:schemeClr val="tx2"/>
              </a:solidFill>
            </a:endParaRPr>
          </a:p>
        </p:txBody>
      </p:sp>
      <p:sp>
        <p:nvSpPr>
          <p:cNvPr id="194563" name="Rectangle 101"/>
          <p:cNvSpPr>
            <a:spLocks noChangeArrowheads="1"/>
          </p:cNvSpPr>
          <p:nvPr/>
        </p:nvSpPr>
        <p:spPr bwMode="auto">
          <a:xfrm>
            <a:off x="5384800" y="1023938"/>
            <a:ext cx="3455988" cy="4967287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endParaRPr lang="ko-KR" altLang="en-US">
              <a:solidFill>
                <a:schemeClr val="tx2"/>
              </a:solidFill>
            </a:endParaRPr>
          </a:p>
        </p:txBody>
      </p:sp>
      <p:grpSp>
        <p:nvGrpSpPr>
          <p:cNvPr id="194564" name="Group 64"/>
          <p:cNvGrpSpPr>
            <a:grpSpLocks/>
          </p:cNvGrpSpPr>
          <p:nvPr/>
        </p:nvGrpSpPr>
        <p:grpSpPr bwMode="auto">
          <a:xfrm>
            <a:off x="4090988" y="1554163"/>
            <a:ext cx="1222375" cy="752475"/>
            <a:chOff x="3982" y="1101"/>
            <a:chExt cx="454" cy="474"/>
          </a:xfrm>
        </p:grpSpPr>
        <p:sp>
          <p:nvSpPr>
            <p:cNvPr id="194597" name="AutoShape 160"/>
            <p:cNvSpPr>
              <a:spLocks noChangeArrowheads="1"/>
            </p:cNvSpPr>
            <p:nvPr/>
          </p:nvSpPr>
          <p:spPr bwMode="auto">
            <a:xfrm rot="5400000">
              <a:off x="3972" y="1111"/>
              <a:ext cx="474" cy="454"/>
            </a:xfrm>
            <a:prstGeom prst="upArrow">
              <a:avLst>
                <a:gd name="adj1" fmla="val 72685"/>
                <a:gd name="adj2" fmla="val 40440"/>
              </a:avLst>
            </a:prstGeom>
            <a:solidFill>
              <a:schemeClr val="bg2"/>
            </a:solidFill>
            <a:ln w="127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vert="eaVert" wrap="none" lIns="0" tIns="0" rIns="0" bIns="0"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</a:pPr>
              <a:endParaRPr lang="ko-KR" altLang="en-US">
                <a:solidFill>
                  <a:schemeClr val="tx2"/>
                </a:solidFill>
              </a:endParaRPr>
            </a:p>
          </p:txBody>
        </p:sp>
        <p:sp>
          <p:nvSpPr>
            <p:cNvPr id="194598" name="Text Box 161"/>
            <p:cNvSpPr txBox="1">
              <a:spLocks noChangeArrowheads="1"/>
            </p:cNvSpPr>
            <p:nvPr/>
          </p:nvSpPr>
          <p:spPr bwMode="auto">
            <a:xfrm>
              <a:off x="4036" y="1223"/>
              <a:ext cx="212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latinLnBrk="1"/>
              <a:r>
                <a:rPr lang="ru-RU" altLang="ko-KR">
                  <a:solidFill>
                    <a:schemeClr val="bg1"/>
                  </a:solidFill>
                </a:rPr>
                <a:t>Новый </a:t>
              </a:r>
            </a:p>
            <a:p>
              <a:pPr algn="ctr" latinLnBrk="1"/>
              <a:r>
                <a:rPr lang="ru-RU" altLang="ko-KR">
                  <a:solidFill>
                    <a:schemeClr val="bg1"/>
                  </a:solidFill>
                </a:rPr>
                <a:t>дизайн</a:t>
              </a:r>
              <a:endParaRPr lang="ko-KR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94565" name="Group 95"/>
          <p:cNvGrpSpPr>
            <a:grpSpLocks/>
          </p:cNvGrpSpPr>
          <p:nvPr/>
        </p:nvGrpSpPr>
        <p:grpSpPr bwMode="auto">
          <a:xfrm>
            <a:off x="4087813" y="3227388"/>
            <a:ext cx="1220787" cy="752475"/>
            <a:chOff x="3982" y="2220"/>
            <a:chExt cx="454" cy="474"/>
          </a:xfrm>
        </p:grpSpPr>
        <p:sp>
          <p:nvSpPr>
            <p:cNvPr id="194595" name="AutoShape 165"/>
            <p:cNvSpPr>
              <a:spLocks noChangeArrowheads="1"/>
            </p:cNvSpPr>
            <p:nvPr/>
          </p:nvSpPr>
          <p:spPr bwMode="auto">
            <a:xfrm rot="5400000">
              <a:off x="3972" y="2230"/>
              <a:ext cx="474" cy="454"/>
            </a:xfrm>
            <a:prstGeom prst="upArrow">
              <a:avLst>
                <a:gd name="adj1" fmla="val 72685"/>
                <a:gd name="adj2" fmla="val 40440"/>
              </a:avLst>
            </a:prstGeom>
            <a:solidFill>
              <a:schemeClr val="bg2"/>
            </a:solidFill>
            <a:ln w="127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vert="eaVert" wrap="none" lIns="0" tIns="0" rIns="0" bIns="0"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</a:pPr>
              <a:endParaRPr lang="ko-KR" altLang="en-US">
                <a:solidFill>
                  <a:schemeClr val="tx2"/>
                </a:solidFill>
              </a:endParaRPr>
            </a:p>
          </p:txBody>
        </p:sp>
        <p:sp>
          <p:nvSpPr>
            <p:cNvPr id="194596" name="Text Box 166"/>
            <p:cNvSpPr txBox="1">
              <a:spLocks noChangeArrowheads="1"/>
            </p:cNvSpPr>
            <p:nvPr/>
          </p:nvSpPr>
          <p:spPr bwMode="auto">
            <a:xfrm>
              <a:off x="4034" y="2342"/>
              <a:ext cx="212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latinLnBrk="1"/>
              <a:r>
                <a:rPr lang="ru-RU" altLang="ko-KR">
                  <a:solidFill>
                    <a:schemeClr val="bg1"/>
                  </a:solidFill>
                </a:rPr>
                <a:t>Новый </a:t>
              </a:r>
            </a:p>
            <a:p>
              <a:pPr algn="ctr" latinLnBrk="1"/>
              <a:r>
                <a:rPr lang="ru-RU" altLang="ko-KR">
                  <a:solidFill>
                    <a:schemeClr val="bg1"/>
                  </a:solidFill>
                </a:rPr>
                <a:t>дизайн</a:t>
              </a:r>
              <a:endParaRPr lang="ko-KR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94566" name="Group 98"/>
          <p:cNvGrpSpPr>
            <a:grpSpLocks/>
          </p:cNvGrpSpPr>
          <p:nvPr/>
        </p:nvGrpSpPr>
        <p:grpSpPr bwMode="auto">
          <a:xfrm>
            <a:off x="4086225" y="4900613"/>
            <a:ext cx="1220788" cy="752475"/>
            <a:chOff x="3982" y="3339"/>
            <a:chExt cx="454" cy="474"/>
          </a:xfrm>
        </p:grpSpPr>
        <p:sp>
          <p:nvSpPr>
            <p:cNvPr id="194593" name="AutoShape 169"/>
            <p:cNvSpPr>
              <a:spLocks noChangeArrowheads="1"/>
            </p:cNvSpPr>
            <p:nvPr/>
          </p:nvSpPr>
          <p:spPr bwMode="auto">
            <a:xfrm rot="5400000">
              <a:off x="3972" y="3349"/>
              <a:ext cx="474" cy="454"/>
            </a:xfrm>
            <a:prstGeom prst="upArrow">
              <a:avLst>
                <a:gd name="adj1" fmla="val 72685"/>
                <a:gd name="adj2" fmla="val 40440"/>
              </a:avLst>
            </a:prstGeom>
            <a:solidFill>
              <a:schemeClr val="bg2"/>
            </a:solidFill>
            <a:ln w="127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vert="eaVert" wrap="none" lIns="0" tIns="0" rIns="0" bIns="0" anchor="ctr"/>
            <a:lstStyle/>
            <a:p>
              <a:pPr algn="ctr" latinLnBrk="1">
                <a:spcBef>
                  <a:spcPct val="50000"/>
                </a:spcBef>
                <a:buFontTx/>
                <a:buChar char="•"/>
              </a:pPr>
              <a:endParaRPr lang="ko-KR" altLang="en-US">
                <a:solidFill>
                  <a:schemeClr val="tx2"/>
                </a:solidFill>
              </a:endParaRPr>
            </a:p>
          </p:txBody>
        </p:sp>
        <p:sp>
          <p:nvSpPr>
            <p:cNvPr id="194594" name="Text Box 170"/>
            <p:cNvSpPr txBox="1">
              <a:spLocks noChangeArrowheads="1"/>
            </p:cNvSpPr>
            <p:nvPr/>
          </p:nvSpPr>
          <p:spPr bwMode="auto">
            <a:xfrm>
              <a:off x="4035" y="3461"/>
              <a:ext cx="212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latinLnBrk="1"/>
              <a:r>
                <a:rPr lang="ru-RU" altLang="ko-KR">
                  <a:solidFill>
                    <a:schemeClr val="bg1"/>
                  </a:solidFill>
                </a:rPr>
                <a:t>Новый </a:t>
              </a:r>
            </a:p>
            <a:p>
              <a:pPr algn="ctr" latinLnBrk="1"/>
              <a:r>
                <a:rPr lang="ru-RU" altLang="ko-KR">
                  <a:solidFill>
                    <a:schemeClr val="bg1"/>
                  </a:solidFill>
                </a:rPr>
                <a:t>дизайн</a:t>
              </a:r>
              <a:endParaRPr lang="ko-KR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94567" name="Text Box 173"/>
          <p:cNvSpPr txBox="1">
            <a:spLocks noChangeArrowheads="1"/>
          </p:cNvSpPr>
          <p:nvPr/>
        </p:nvSpPr>
        <p:spPr bwMode="auto">
          <a:xfrm>
            <a:off x="5435600" y="2781300"/>
            <a:ext cx="360363" cy="138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>
                <a:solidFill>
                  <a:schemeClr val="tx2"/>
                </a:solidFill>
              </a:rPr>
              <a:t>’1</a:t>
            </a:r>
            <a:r>
              <a:rPr lang="ru-RU" altLang="ko-KR" sz="900">
                <a:solidFill>
                  <a:schemeClr val="tx2"/>
                </a:solidFill>
              </a:rPr>
              <a:t>5</a:t>
            </a:r>
            <a:r>
              <a:rPr lang="en-US" altLang="ko-KR" sz="900">
                <a:solidFill>
                  <a:schemeClr val="tx2"/>
                </a:solidFill>
              </a:rPr>
              <a:t>. 1.</a:t>
            </a:r>
          </a:p>
        </p:txBody>
      </p:sp>
      <p:sp>
        <p:nvSpPr>
          <p:cNvPr id="194568" name="Text Box 173"/>
          <p:cNvSpPr txBox="1">
            <a:spLocks noChangeArrowheads="1"/>
          </p:cNvSpPr>
          <p:nvPr/>
        </p:nvSpPr>
        <p:spPr bwMode="auto">
          <a:xfrm>
            <a:off x="5529263" y="1125538"/>
            <a:ext cx="360362" cy="138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>
                <a:solidFill>
                  <a:schemeClr val="tx2"/>
                </a:solidFill>
              </a:rPr>
              <a:t>’15. 1.</a:t>
            </a:r>
          </a:p>
        </p:txBody>
      </p:sp>
      <p:sp>
        <p:nvSpPr>
          <p:cNvPr id="194569" name="Text Box 173"/>
          <p:cNvSpPr txBox="1">
            <a:spLocks noChangeArrowheads="1"/>
          </p:cNvSpPr>
          <p:nvPr/>
        </p:nvSpPr>
        <p:spPr bwMode="auto">
          <a:xfrm>
            <a:off x="5457825" y="4437063"/>
            <a:ext cx="317500" cy="136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>
                <a:solidFill>
                  <a:schemeClr val="tx2"/>
                </a:solidFill>
              </a:rPr>
              <a:t>’14. 1.</a:t>
            </a:r>
          </a:p>
        </p:txBody>
      </p:sp>
      <p:sp>
        <p:nvSpPr>
          <p:cNvPr id="194570" name="Rectangle 158"/>
          <p:cNvSpPr>
            <a:spLocks noChangeArrowheads="1"/>
          </p:cNvSpPr>
          <p:nvPr/>
        </p:nvSpPr>
        <p:spPr bwMode="auto">
          <a:xfrm>
            <a:off x="6854825" y="3259138"/>
            <a:ext cx="1914525" cy="8477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en-US" altLang="ko-KR" sz="1000" b="0"/>
              <a:t>LED TN</a:t>
            </a:r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uk-UA" altLang="ko-KR" sz="1000" b="0"/>
              <a:t>Тонкая рамка (</a:t>
            </a:r>
            <a:r>
              <a:rPr lang="en-US" altLang="ko-KR" sz="1000" b="0" i="1">
                <a:solidFill>
                  <a:srgbClr val="000000"/>
                </a:solidFill>
              </a:rPr>
              <a:t>23.6/23/21.5</a:t>
            </a:r>
            <a:r>
              <a:rPr kumimoji="0" lang="uk-UA" altLang="ko-KR" sz="1000" b="0"/>
              <a:t>), дизайн 2014 (</a:t>
            </a:r>
            <a:r>
              <a:rPr lang="en-US" altLang="ko-KR" sz="1000" b="0" i="1">
                <a:solidFill>
                  <a:srgbClr val="000000"/>
                </a:solidFill>
              </a:rPr>
              <a:t>27/19.5</a:t>
            </a:r>
            <a:r>
              <a:rPr lang="ru-RU" altLang="ko-KR" sz="1000" b="0" i="1">
                <a:solidFill>
                  <a:srgbClr val="000000"/>
                </a:solidFill>
              </a:rPr>
              <a:t>)</a:t>
            </a:r>
            <a:endParaRPr kumimoji="0" lang="ko-KR" altLang="en-US" sz="1000" b="0"/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en-US" altLang="ko-KR" sz="1000" b="0"/>
              <a:t>D-sub, DVI, HDMI </a:t>
            </a:r>
            <a:endParaRPr kumimoji="0" lang="ko-KR" altLang="en-US" sz="1000" b="0"/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en-US" altLang="ko-KR" sz="1000" b="0"/>
              <a:t>VESA</a:t>
            </a:r>
          </a:p>
        </p:txBody>
      </p:sp>
      <p:sp>
        <p:nvSpPr>
          <p:cNvPr id="194571" name="Rectangle 176"/>
          <p:cNvSpPr>
            <a:spLocks noChangeArrowheads="1"/>
          </p:cNvSpPr>
          <p:nvPr/>
        </p:nvSpPr>
        <p:spPr bwMode="auto">
          <a:xfrm>
            <a:off x="6854825" y="1649413"/>
            <a:ext cx="1914525" cy="6762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en-US" altLang="ko-KR" sz="1000" b="0"/>
              <a:t>LED IPS</a:t>
            </a:r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ru-RU" altLang="ko-KR" sz="1000" b="0"/>
              <a:t>Тоньше рамка</a:t>
            </a:r>
            <a:endParaRPr kumimoji="0" lang="ko-KR" altLang="en-US" sz="1000" b="0"/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en-US" altLang="ko-KR" sz="1000" b="0"/>
              <a:t>D-sub, DVI, HDMI</a:t>
            </a:r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en-US" altLang="ko-KR" sz="1000" b="0"/>
              <a:t>VESA</a:t>
            </a:r>
            <a:endParaRPr kumimoji="0" lang="ko-KR" altLang="en-US" sz="1000" b="0"/>
          </a:p>
        </p:txBody>
      </p:sp>
      <p:sp>
        <p:nvSpPr>
          <p:cNvPr id="194572" name="Rectangle 182"/>
          <p:cNvSpPr>
            <a:spLocks noChangeArrowheads="1"/>
          </p:cNvSpPr>
          <p:nvPr/>
        </p:nvSpPr>
        <p:spPr bwMode="auto">
          <a:xfrm>
            <a:off x="6854825" y="4968875"/>
            <a:ext cx="1914525" cy="6762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en-US" altLang="ko-KR" sz="1000" b="0"/>
              <a:t>LED TN 200nits</a:t>
            </a:r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ru-RU" altLang="ko-KR" sz="1000" b="0"/>
              <a:t>Матовая поверхность</a:t>
            </a:r>
            <a:endParaRPr kumimoji="0" lang="ko-KR" altLang="en-US" sz="1000" b="0"/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en-US" altLang="ko-KR" sz="1000" b="0"/>
              <a:t>D-sub, DVI, HDMI</a:t>
            </a:r>
            <a:endParaRPr kumimoji="0" lang="ko-KR" altLang="en-US" sz="1000" b="0"/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en-US" altLang="ko-KR" sz="1000" b="0"/>
              <a:t>VESA</a:t>
            </a:r>
          </a:p>
        </p:txBody>
      </p:sp>
      <p:sp>
        <p:nvSpPr>
          <p:cNvPr id="194573" name="Rectangle 150"/>
          <p:cNvSpPr>
            <a:spLocks noChangeArrowheads="1"/>
          </p:cNvSpPr>
          <p:nvPr/>
        </p:nvSpPr>
        <p:spPr bwMode="auto">
          <a:xfrm>
            <a:off x="5384800" y="4365625"/>
            <a:ext cx="3379788" cy="274638"/>
          </a:xfrm>
          <a:prstGeom prst="rect">
            <a:avLst/>
          </a:prstGeom>
          <a:solidFill>
            <a:srgbClr val="DDDDDD"/>
          </a:solidFill>
          <a:ln w="31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ru-RU" altLang="ko-KR">
                <a:solidFill>
                  <a:schemeClr val="tx2"/>
                </a:solidFill>
              </a:rPr>
              <a:t>Серия </a:t>
            </a:r>
            <a:r>
              <a:rPr lang="en-US" altLang="ko-KR">
                <a:solidFill>
                  <a:schemeClr val="tx2"/>
                </a:solidFill>
              </a:rPr>
              <a:t>M3</a:t>
            </a:r>
            <a:r>
              <a:rPr lang="uk-UA" altLang="ko-KR">
                <a:solidFill>
                  <a:schemeClr val="tx2"/>
                </a:solidFill>
              </a:rPr>
              <a:t>7</a:t>
            </a:r>
            <a:r>
              <a:rPr lang="en-US" altLang="ko-KR">
                <a:solidFill>
                  <a:schemeClr val="tx2"/>
                </a:solidFill>
              </a:rPr>
              <a:t>/MP37 (27”)</a:t>
            </a:r>
          </a:p>
        </p:txBody>
      </p:sp>
      <p:sp>
        <p:nvSpPr>
          <p:cNvPr id="54" name="Text Box 53"/>
          <p:cNvSpPr txBox="1">
            <a:spLocks noChangeArrowheads="1"/>
          </p:cNvSpPr>
          <p:nvPr/>
        </p:nvSpPr>
        <p:spPr bwMode="auto">
          <a:xfrm>
            <a:off x="435135" y="357283"/>
            <a:ext cx="2861681" cy="3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latinLnBrk="1">
              <a:lnSpc>
                <a:spcPct val="12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2. </a:t>
            </a: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Продуктовая линейка</a:t>
            </a:r>
            <a:endParaRPr lang="en-US" altLang="ko-KR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  <p:sp>
        <p:nvSpPr>
          <p:cNvPr id="194575" name="Text Box 131"/>
          <p:cNvSpPr txBox="1">
            <a:spLocks noChangeArrowheads="1"/>
          </p:cNvSpPr>
          <p:nvPr/>
        </p:nvSpPr>
        <p:spPr bwMode="auto">
          <a:xfrm>
            <a:off x="1357313" y="765175"/>
            <a:ext cx="1084262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uk-UA" altLang="ko-KR" sz="1400">
                <a:solidFill>
                  <a:srgbClr val="C00000"/>
                </a:solidFill>
              </a:rPr>
              <a:t>2014</a:t>
            </a:r>
          </a:p>
        </p:txBody>
      </p:sp>
      <p:sp>
        <p:nvSpPr>
          <p:cNvPr id="194576" name="Text Box 131"/>
          <p:cNvSpPr txBox="1">
            <a:spLocks noChangeArrowheads="1"/>
          </p:cNvSpPr>
          <p:nvPr/>
        </p:nvSpPr>
        <p:spPr bwMode="auto">
          <a:xfrm>
            <a:off x="6542088" y="765175"/>
            <a:ext cx="1084262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uk-UA" altLang="ko-KR" sz="1400">
                <a:solidFill>
                  <a:srgbClr val="C00000"/>
                </a:solidFill>
              </a:rPr>
              <a:t>2015</a:t>
            </a:r>
          </a:p>
        </p:txBody>
      </p:sp>
      <p:sp>
        <p:nvSpPr>
          <p:cNvPr id="194577" name="Rectangle 156"/>
          <p:cNvSpPr>
            <a:spLocks noChangeArrowheads="1"/>
          </p:cNvSpPr>
          <p:nvPr/>
        </p:nvSpPr>
        <p:spPr bwMode="auto">
          <a:xfrm>
            <a:off x="415925" y="1020763"/>
            <a:ext cx="3379788" cy="274637"/>
          </a:xfrm>
          <a:prstGeom prst="rect">
            <a:avLst/>
          </a:prstGeom>
          <a:solidFill>
            <a:srgbClr val="DDDDDD"/>
          </a:solidFill>
          <a:ln w="31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ru-RU" altLang="ko-KR">
                <a:solidFill>
                  <a:schemeClr val="tx2"/>
                </a:solidFill>
              </a:rPr>
              <a:t>Серия </a:t>
            </a:r>
            <a:r>
              <a:rPr lang="en-US" altLang="ko-KR">
                <a:solidFill>
                  <a:schemeClr val="tx2"/>
                </a:solidFill>
              </a:rPr>
              <a:t>MP55</a:t>
            </a:r>
          </a:p>
        </p:txBody>
      </p:sp>
      <p:sp>
        <p:nvSpPr>
          <p:cNvPr id="194578" name="Rectangle 150"/>
          <p:cNvSpPr>
            <a:spLocks noChangeArrowheads="1"/>
          </p:cNvSpPr>
          <p:nvPr/>
        </p:nvSpPr>
        <p:spPr bwMode="auto">
          <a:xfrm>
            <a:off x="415925" y="2676525"/>
            <a:ext cx="3379788" cy="274638"/>
          </a:xfrm>
          <a:prstGeom prst="rect">
            <a:avLst/>
          </a:prstGeom>
          <a:solidFill>
            <a:srgbClr val="DDDDDD"/>
          </a:solidFill>
          <a:ln w="31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ru-RU" altLang="ko-KR">
                <a:solidFill>
                  <a:schemeClr val="tx2"/>
                </a:solidFill>
              </a:rPr>
              <a:t>Серия </a:t>
            </a:r>
            <a:r>
              <a:rPr lang="en-US" altLang="ko-KR">
                <a:solidFill>
                  <a:schemeClr val="tx2"/>
                </a:solidFill>
              </a:rPr>
              <a:t>M45</a:t>
            </a:r>
          </a:p>
        </p:txBody>
      </p:sp>
      <p:sp>
        <p:nvSpPr>
          <p:cNvPr id="194579" name="Rectangle 101"/>
          <p:cNvSpPr>
            <a:spLocks noChangeArrowheads="1"/>
          </p:cNvSpPr>
          <p:nvPr/>
        </p:nvSpPr>
        <p:spPr bwMode="auto">
          <a:xfrm>
            <a:off x="415925" y="1020763"/>
            <a:ext cx="3457575" cy="4967287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endParaRPr lang="ko-KR" altLang="en-US">
              <a:solidFill>
                <a:schemeClr val="tx2"/>
              </a:solidFill>
            </a:endParaRPr>
          </a:p>
        </p:txBody>
      </p:sp>
      <p:sp>
        <p:nvSpPr>
          <p:cNvPr id="194580" name="Text Box 173"/>
          <p:cNvSpPr txBox="1">
            <a:spLocks noChangeArrowheads="1"/>
          </p:cNvSpPr>
          <p:nvPr/>
        </p:nvSpPr>
        <p:spPr bwMode="auto">
          <a:xfrm>
            <a:off x="488950" y="2781300"/>
            <a:ext cx="317500" cy="136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>
                <a:solidFill>
                  <a:schemeClr val="tx2"/>
                </a:solidFill>
              </a:rPr>
              <a:t>’14. 1.</a:t>
            </a:r>
          </a:p>
        </p:txBody>
      </p:sp>
      <p:sp>
        <p:nvSpPr>
          <p:cNvPr id="194581" name="Text Box 173"/>
          <p:cNvSpPr txBox="1">
            <a:spLocks noChangeArrowheads="1"/>
          </p:cNvSpPr>
          <p:nvPr/>
        </p:nvSpPr>
        <p:spPr bwMode="auto">
          <a:xfrm>
            <a:off x="488950" y="1125538"/>
            <a:ext cx="317500" cy="136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>
                <a:solidFill>
                  <a:schemeClr val="tx2"/>
                </a:solidFill>
              </a:rPr>
              <a:t>’14. 1.</a:t>
            </a:r>
          </a:p>
        </p:txBody>
      </p:sp>
      <p:sp>
        <p:nvSpPr>
          <p:cNvPr id="194582" name="Rectangle 158"/>
          <p:cNvSpPr>
            <a:spLocks noChangeArrowheads="1"/>
          </p:cNvSpPr>
          <p:nvPr/>
        </p:nvSpPr>
        <p:spPr bwMode="auto">
          <a:xfrm>
            <a:off x="1885950" y="3263900"/>
            <a:ext cx="1914525" cy="8334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en-US" altLang="ko-KR" sz="1000" b="0"/>
              <a:t>LED TN</a:t>
            </a:r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ru-RU" altLang="ko-KR" sz="1000" b="0"/>
              <a:t>Дизайн </a:t>
            </a:r>
            <a:r>
              <a:rPr kumimoji="0" lang="en-US" altLang="ko-KR" sz="1000" b="0"/>
              <a:t>EN43</a:t>
            </a:r>
            <a:r>
              <a:rPr kumimoji="0" lang="ru-RU" altLang="ko-KR" sz="1000" b="0"/>
              <a:t> </a:t>
            </a:r>
            <a:r>
              <a:rPr kumimoji="0" lang="en-US" altLang="ko-KR" sz="1000" b="0"/>
              <a:t>+ </a:t>
            </a:r>
            <a:r>
              <a:rPr kumimoji="0" lang="ru-RU" altLang="ko-KR" sz="1000" b="0"/>
              <a:t>глянцевая ножка </a:t>
            </a:r>
            <a:endParaRPr kumimoji="0" lang="ko-KR" altLang="en-US" sz="1000" b="0"/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en-US" altLang="ko-KR" sz="1000" b="0"/>
              <a:t>D-sub, DVI, HDMI </a:t>
            </a:r>
            <a:endParaRPr kumimoji="0" lang="ko-KR" altLang="en-US" sz="1000" b="0"/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en-US" altLang="ko-KR" sz="1000" b="0"/>
              <a:t>VESA</a:t>
            </a:r>
          </a:p>
        </p:txBody>
      </p:sp>
      <p:sp>
        <p:nvSpPr>
          <p:cNvPr id="194583" name="Rectangle 176"/>
          <p:cNvSpPr>
            <a:spLocks noChangeArrowheads="1"/>
          </p:cNvSpPr>
          <p:nvPr/>
        </p:nvSpPr>
        <p:spPr bwMode="auto">
          <a:xfrm>
            <a:off x="1885950" y="1562100"/>
            <a:ext cx="1914525" cy="8461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en-US" altLang="ko-KR" sz="1000" b="0"/>
              <a:t>LED IPS</a:t>
            </a:r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ru-RU" altLang="ko-KR" sz="1000" b="0"/>
              <a:t>Дизайн </a:t>
            </a:r>
            <a:r>
              <a:rPr kumimoji="0" lang="en-US" altLang="ko-KR" sz="1000" b="0"/>
              <a:t>EA53 + </a:t>
            </a:r>
            <a:r>
              <a:rPr kumimoji="0" lang="ru-RU" altLang="ko-KR" sz="1000" b="0"/>
              <a:t>глянцевая ножка</a:t>
            </a:r>
            <a:endParaRPr kumimoji="0" lang="ko-KR" altLang="en-US" sz="1000" b="0"/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en-US" altLang="ko-KR" sz="1000" b="0"/>
              <a:t>D-sub, DVI, HDMI</a:t>
            </a:r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en-US" altLang="ko-KR" sz="1000" b="0"/>
              <a:t>VESA</a:t>
            </a:r>
            <a:endParaRPr kumimoji="0" lang="ko-KR" altLang="en-US" sz="1000" b="0"/>
          </a:p>
        </p:txBody>
      </p:sp>
      <p:sp>
        <p:nvSpPr>
          <p:cNvPr id="194584" name="Rectangle 182"/>
          <p:cNvSpPr>
            <a:spLocks noChangeArrowheads="1"/>
          </p:cNvSpPr>
          <p:nvPr/>
        </p:nvSpPr>
        <p:spPr bwMode="auto">
          <a:xfrm>
            <a:off x="1885950" y="4965700"/>
            <a:ext cx="1914525" cy="6762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en-US" altLang="ko-KR" sz="1000" b="0"/>
              <a:t>LED TN 200nits</a:t>
            </a:r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ru-RU" altLang="ko-KR" sz="1000" b="0"/>
              <a:t>Дизайн </a:t>
            </a:r>
            <a:r>
              <a:rPr kumimoji="0" lang="en-US" altLang="ko-KR" sz="1000" b="0"/>
              <a:t>EN33</a:t>
            </a:r>
            <a:r>
              <a:rPr kumimoji="0" lang="ru-RU" altLang="ko-KR" sz="1000" b="0"/>
              <a:t> </a:t>
            </a:r>
            <a:r>
              <a:rPr kumimoji="0" lang="en-US" altLang="ko-KR" sz="1000" b="0"/>
              <a:t>+ </a:t>
            </a:r>
            <a:r>
              <a:rPr kumimoji="0" lang="ru-RU" altLang="ko-KR" sz="1000" b="0"/>
              <a:t>матовая ножка</a:t>
            </a:r>
            <a:endParaRPr kumimoji="0" lang="ko-KR" altLang="en-US" sz="1000" b="0"/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en-US" altLang="ko-KR" sz="1000" b="0"/>
              <a:t>D-sub, DVI, HDMI</a:t>
            </a:r>
            <a:endParaRPr kumimoji="0" lang="ko-KR" altLang="en-US" sz="1000" b="0"/>
          </a:p>
          <a:p>
            <a:pPr marL="88900" indent="-88900">
              <a:lnSpc>
                <a:spcPct val="110000"/>
              </a:lnSpc>
              <a:buFontTx/>
              <a:buChar char="•"/>
            </a:pPr>
            <a:r>
              <a:rPr kumimoji="0" lang="en-US" altLang="ko-KR" sz="1000" b="0"/>
              <a:t>VESA</a:t>
            </a:r>
          </a:p>
        </p:txBody>
      </p:sp>
      <p:sp>
        <p:nvSpPr>
          <p:cNvPr id="194585" name="Rectangle 150"/>
          <p:cNvSpPr>
            <a:spLocks noChangeArrowheads="1"/>
          </p:cNvSpPr>
          <p:nvPr/>
        </p:nvSpPr>
        <p:spPr bwMode="auto">
          <a:xfrm>
            <a:off x="415925" y="4362450"/>
            <a:ext cx="3379788" cy="274638"/>
          </a:xfrm>
          <a:prstGeom prst="rect">
            <a:avLst/>
          </a:prstGeom>
          <a:solidFill>
            <a:srgbClr val="DDDDDD"/>
          </a:solidFill>
          <a:ln w="31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ru-RU" altLang="ko-KR">
                <a:solidFill>
                  <a:schemeClr val="tx2"/>
                </a:solidFill>
              </a:rPr>
              <a:t>Серия </a:t>
            </a:r>
            <a:r>
              <a:rPr lang="en-US" altLang="ko-KR">
                <a:solidFill>
                  <a:schemeClr val="tx2"/>
                </a:solidFill>
              </a:rPr>
              <a:t>M35</a:t>
            </a:r>
          </a:p>
        </p:txBody>
      </p:sp>
      <p:pic>
        <p:nvPicPr>
          <p:cNvPr id="194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1554163"/>
            <a:ext cx="1214437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950" y="3209925"/>
            <a:ext cx="120967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8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950" y="4865688"/>
            <a:ext cx="1295400" cy="1009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9458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7825" y="1403350"/>
            <a:ext cx="13668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0" name="Text Box 173"/>
          <p:cNvSpPr txBox="1">
            <a:spLocks noChangeArrowheads="1"/>
          </p:cNvSpPr>
          <p:nvPr/>
        </p:nvSpPr>
        <p:spPr bwMode="auto">
          <a:xfrm>
            <a:off x="488950" y="4437063"/>
            <a:ext cx="317500" cy="136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latinLnBrk="1">
              <a:spcBef>
                <a:spcPct val="50000"/>
              </a:spcBef>
              <a:buFontTx/>
              <a:buChar char="•"/>
            </a:pPr>
            <a:r>
              <a:rPr lang="en-US" altLang="ko-KR" sz="900">
                <a:solidFill>
                  <a:schemeClr val="tx2"/>
                </a:solidFill>
              </a:rPr>
              <a:t>’14. 1.</a:t>
            </a:r>
          </a:p>
        </p:txBody>
      </p:sp>
      <p:pic>
        <p:nvPicPr>
          <p:cNvPr id="19459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7825" y="2997200"/>
            <a:ext cx="1312863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72113" y="4652963"/>
            <a:ext cx="1433512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14" name="TextBox 777"/>
          <p:cNvSpPr txBox="1">
            <a:spLocks noChangeArrowheads="1"/>
          </p:cNvSpPr>
          <p:nvPr/>
        </p:nvSpPr>
        <p:spPr bwMode="auto">
          <a:xfrm>
            <a:off x="3227388" y="4573166"/>
            <a:ext cx="42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Char char="ü"/>
            </a:pPr>
            <a:r>
              <a:rPr lang="en-US" altLang="ko-KR" sz="1800">
                <a:solidFill>
                  <a:srgbClr val="FF0000"/>
                </a:solidFill>
              </a:rPr>
              <a:t> </a:t>
            </a:r>
            <a:endParaRPr lang="ko-KR" altLang="en-US" sz="1800">
              <a:solidFill>
                <a:srgbClr val="FF0000"/>
              </a:solidFill>
            </a:endParaRPr>
          </a:p>
        </p:txBody>
      </p:sp>
      <p:sp>
        <p:nvSpPr>
          <p:cNvPr id="141715" name="TextBox 824"/>
          <p:cNvSpPr txBox="1">
            <a:spLocks noChangeArrowheads="1"/>
          </p:cNvSpPr>
          <p:nvPr/>
        </p:nvSpPr>
        <p:spPr bwMode="auto">
          <a:xfrm>
            <a:off x="3227388" y="5303416"/>
            <a:ext cx="42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Char char="ü"/>
            </a:pPr>
            <a:r>
              <a:rPr lang="en-US" altLang="ko-KR" sz="1800">
                <a:solidFill>
                  <a:srgbClr val="FF0000"/>
                </a:solidFill>
              </a:rPr>
              <a:t> </a:t>
            </a:r>
            <a:endParaRPr lang="ko-KR" altLang="en-US" sz="1800">
              <a:solidFill>
                <a:srgbClr val="FF0000"/>
              </a:solidFill>
            </a:endParaRPr>
          </a:p>
        </p:txBody>
      </p:sp>
      <p:sp>
        <p:nvSpPr>
          <p:cNvPr id="141716" name="TextBox 776"/>
          <p:cNvSpPr txBox="1">
            <a:spLocks noChangeArrowheads="1"/>
          </p:cNvSpPr>
          <p:nvPr/>
        </p:nvSpPr>
        <p:spPr bwMode="auto">
          <a:xfrm>
            <a:off x="3227388" y="3728616"/>
            <a:ext cx="42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Char char="ü"/>
            </a:pPr>
            <a:r>
              <a:rPr lang="en-US" altLang="ko-KR" sz="1800">
                <a:solidFill>
                  <a:srgbClr val="FF0000"/>
                </a:solidFill>
              </a:rPr>
              <a:t> </a:t>
            </a:r>
            <a:endParaRPr lang="ko-KR" altLang="en-US" sz="1800">
              <a:solidFill>
                <a:srgbClr val="FF0000"/>
              </a:solidFill>
            </a:endParaRPr>
          </a:p>
        </p:txBody>
      </p:sp>
      <p:sp>
        <p:nvSpPr>
          <p:cNvPr id="141717" name="Text Box 57"/>
          <p:cNvSpPr txBox="1">
            <a:spLocks noChangeArrowheads="1"/>
          </p:cNvSpPr>
          <p:nvPr/>
        </p:nvSpPr>
        <p:spPr bwMode="gray">
          <a:xfrm>
            <a:off x="2936875" y="1009228"/>
            <a:ext cx="1201738" cy="146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 algn="ctr">
              <a:lnSpc>
                <a:spcPct val="120000"/>
              </a:lnSpc>
              <a:spcBef>
                <a:spcPct val="20000"/>
              </a:spcBef>
            </a:pPr>
            <a:r>
              <a:rPr kumimoji="0" lang="ru-RU" altLang="ko-KR" sz="800">
                <a:solidFill>
                  <a:srgbClr val="FF0000"/>
                </a:solidFill>
              </a:rPr>
              <a:t>Лидер рынка</a:t>
            </a:r>
            <a:endParaRPr kumimoji="0" lang="en-US" altLang="ko-KR" sz="800">
              <a:solidFill>
                <a:srgbClr val="FF0000"/>
              </a:solidFill>
            </a:endParaRPr>
          </a:p>
        </p:txBody>
      </p:sp>
      <p:sp>
        <p:nvSpPr>
          <p:cNvPr id="141718" name="TextBox 779"/>
          <p:cNvSpPr txBox="1">
            <a:spLocks noChangeArrowheads="1"/>
          </p:cNvSpPr>
          <p:nvPr/>
        </p:nvSpPr>
        <p:spPr bwMode="auto">
          <a:xfrm>
            <a:off x="2900363" y="1056853"/>
            <a:ext cx="430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Char char="ü"/>
            </a:pPr>
            <a:r>
              <a:rPr lang="en-US" altLang="ko-KR" sz="1800">
                <a:solidFill>
                  <a:srgbClr val="FF0000"/>
                </a:solidFill>
              </a:rPr>
              <a:t> </a:t>
            </a:r>
            <a:endParaRPr lang="ko-KR" altLang="en-US" sz="1800">
              <a:solidFill>
                <a:srgbClr val="FF0000"/>
              </a:solidFill>
            </a:endParaRPr>
          </a:p>
        </p:txBody>
      </p:sp>
      <p:sp>
        <p:nvSpPr>
          <p:cNvPr id="141719" name="Rectangle 35"/>
          <p:cNvSpPr>
            <a:spLocks noChangeArrowheads="1"/>
          </p:cNvSpPr>
          <p:nvPr/>
        </p:nvSpPr>
        <p:spPr bwMode="auto">
          <a:xfrm>
            <a:off x="4160838" y="1114003"/>
            <a:ext cx="2765425" cy="147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kumimoji="0" lang="en-US" altLang="ko-KR" sz="800">
                <a:solidFill>
                  <a:srgbClr val="006600"/>
                </a:solidFill>
              </a:rPr>
              <a:t>WQHD, Curved, Thunderbolt 2, MAXXAudio</a:t>
            </a:r>
            <a:r>
              <a:rPr kumimoji="0" lang="en-US" altLang="ko-KR" sz="800" b="0">
                <a:solidFill>
                  <a:srgbClr val="000000"/>
                </a:solidFill>
              </a:rPr>
              <a:t>, 7W x 2 SPK </a:t>
            </a:r>
          </a:p>
        </p:txBody>
      </p:sp>
      <p:graphicFrame>
        <p:nvGraphicFramePr>
          <p:cNvPr id="141713" name="Object 401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141713" name="think-cell Slide" r:id="rId12" imgW="360" imgH="360" progId="">
              <p:embed/>
            </p:oleObj>
          </a:graphicData>
        </a:graphic>
      </p:graphicFrame>
      <p:sp>
        <p:nvSpPr>
          <p:cNvPr id="141720" name="제목 1"/>
          <p:cNvSpPr>
            <a:spLocks/>
          </p:cNvSpPr>
          <p:nvPr/>
        </p:nvSpPr>
        <p:spPr bwMode="auto">
          <a:xfrm>
            <a:off x="365968" y="246038"/>
            <a:ext cx="329088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4" tIns="45718" rIns="91434" bIns="45718"/>
          <a:lstStyle/>
          <a:p>
            <a:pPr latinLnBrk="1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PRM </a:t>
            </a: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Стратегия</a:t>
            </a:r>
            <a:endParaRPr lang="en-US" altLang="ko-KR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  <p:sp>
        <p:nvSpPr>
          <p:cNvPr id="141721" name="Line 161"/>
          <p:cNvSpPr>
            <a:spLocks noChangeShapeType="1"/>
          </p:cNvSpPr>
          <p:nvPr/>
        </p:nvSpPr>
        <p:spPr bwMode="auto">
          <a:xfrm>
            <a:off x="4708525" y="3101553"/>
            <a:ext cx="1831975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41722" name="Line 161"/>
          <p:cNvSpPr>
            <a:spLocks noChangeShapeType="1"/>
          </p:cNvSpPr>
          <p:nvPr/>
        </p:nvSpPr>
        <p:spPr bwMode="auto">
          <a:xfrm>
            <a:off x="4708525" y="2765003"/>
            <a:ext cx="1831975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41723" name="Text Box 149"/>
          <p:cNvSpPr txBox="1">
            <a:spLocks noChangeArrowheads="1"/>
          </p:cNvSpPr>
          <p:nvPr/>
        </p:nvSpPr>
        <p:spPr bwMode="auto">
          <a:xfrm>
            <a:off x="1766888" y="5620916"/>
            <a:ext cx="1509712" cy="122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latinLnBrk="1"/>
            <a:r>
              <a:rPr lang="en-US" altLang="ko-KR" sz="800" b="0" i="1">
                <a:solidFill>
                  <a:srgbClr val="000000"/>
                </a:solidFill>
              </a:rPr>
              <a:t>27/23.6/23/21.5/19.5/18.5</a:t>
            </a:r>
          </a:p>
        </p:txBody>
      </p:sp>
      <p:sp>
        <p:nvSpPr>
          <p:cNvPr id="141724" name="Line 118"/>
          <p:cNvSpPr>
            <a:spLocks noChangeShapeType="1"/>
          </p:cNvSpPr>
          <p:nvPr/>
        </p:nvSpPr>
        <p:spPr bwMode="auto">
          <a:xfrm flipV="1">
            <a:off x="3873500" y="937791"/>
            <a:ext cx="0" cy="543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141725" name="Rectangle 5"/>
          <p:cNvSpPr>
            <a:spLocks noChangeArrowheads="1"/>
          </p:cNvSpPr>
          <p:nvPr/>
        </p:nvSpPr>
        <p:spPr bwMode="auto">
          <a:xfrm>
            <a:off x="1766888" y="3474616"/>
            <a:ext cx="1947862" cy="123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latinLnBrk="1"/>
            <a:r>
              <a:rPr lang="ru-RU" altLang="ko-KR" sz="800" b="0">
                <a:solidFill>
                  <a:srgbClr val="000000"/>
                </a:solidFill>
              </a:rPr>
              <a:t>Встроенный динамик</a:t>
            </a:r>
            <a:r>
              <a:rPr lang="en-US" altLang="ko-KR" sz="800" b="0">
                <a:solidFill>
                  <a:srgbClr val="000000"/>
                </a:solidFill>
              </a:rPr>
              <a:t>, </a:t>
            </a:r>
            <a:r>
              <a:rPr lang="ru-RU" altLang="ko-KR" sz="800" b="0">
                <a:solidFill>
                  <a:srgbClr val="000000"/>
                </a:solidFill>
              </a:rPr>
              <a:t>прозрачный стенд</a:t>
            </a:r>
            <a:endParaRPr lang="ko-KR" altLang="en-US" sz="800" b="0">
              <a:solidFill>
                <a:srgbClr val="000000"/>
              </a:solidFill>
            </a:endParaRPr>
          </a:p>
        </p:txBody>
      </p:sp>
      <p:sp>
        <p:nvSpPr>
          <p:cNvPr id="141726" name="Line 153"/>
          <p:cNvSpPr>
            <a:spLocks noChangeShapeType="1"/>
          </p:cNvSpPr>
          <p:nvPr/>
        </p:nvSpPr>
        <p:spPr bwMode="auto">
          <a:xfrm>
            <a:off x="4492625" y="4008016"/>
            <a:ext cx="2044700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41727" name="Rectangle 4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729663" y="6600825"/>
            <a:ext cx="455612" cy="144463"/>
          </a:xfrm>
          <a:prstGeom prst="rect">
            <a:avLst/>
          </a:prstGeom>
          <a:solidFill>
            <a:srgbClr val="FFD9D9"/>
          </a:solidFill>
          <a:ln w="1270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kumimoji="0" lang="en-US" altLang="ko-KR" sz="800" b="0">
                <a:solidFill>
                  <a:srgbClr val="000000"/>
                </a:solidFill>
              </a:rPr>
              <a:t>IPS</a:t>
            </a:r>
          </a:p>
        </p:txBody>
      </p:sp>
      <p:sp>
        <p:nvSpPr>
          <p:cNvPr id="141728" name="Rectangle 4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250363" y="6600825"/>
            <a:ext cx="461962" cy="144463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kumimoji="0" lang="en-US" altLang="ko-KR" sz="800" b="0">
                <a:solidFill>
                  <a:srgbClr val="000000"/>
                </a:solidFill>
              </a:rPr>
              <a:t>TN</a:t>
            </a:r>
          </a:p>
        </p:txBody>
      </p:sp>
      <p:sp>
        <p:nvSpPr>
          <p:cNvPr id="141729" name="Rectangle 4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202613" y="6600825"/>
            <a:ext cx="461962" cy="144463"/>
          </a:xfrm>
          <a:prstGeom prst="rect">
            <a:avLst/>
          </a:prstGeom>
          <a:solidFill>
            <a:srgbClr val="EAEAEA"/>
          </a:solidFill>
          <a:ln w="1270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kumimoji="0" lang="en-US" altLang="ko-KR" sz="800" b="0">
                <a:solidFill>
                  <a:srgbClr val="000000"/>
                </a:solidFill>
              </a:rPr>
              <a:t>Blade</a:t>
            </a:r>
          </a:p>
        </p:txBody>
      </p:sp>
      <p:sp>
        <p:nvSpPr>
          <p:cNvPr id="141730" name="Rectangle 4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515225" y="6600825"/>
            <a:ext cx="622300" cy="144463"/>
          </a:xfrm>
          <a:prstGeom prst="rect">
            <a:avLst/>
          </a:prstGeom>
          <a:solidFill>
            <a:srgbClr val="4D4D4D"/>
          </a:solidFill>
          <a:ln w="1270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kumimoji="0" lang="en-US" altLang="ko-KR" sz="800" b="0">
                <a:solidFill>
                  <a:srgbClr val="FFFFFF"/>
                </a:solidFill>
              </a:rPr>
              <a:t>Neo blade</a:t>
            </a:r>
          </a:p>
        </p:txBody>
      </p:sp>
      <p:sp>
        <p:nvSpPr>
          <p:cNvPr id="141731" name="Rectangle 266"/>
          <p:cNvSpPr>
            <a:spLocks noChangeArrowheads="1"/>
          </p:cNvSpPr>
          <p:nvPr/>
        </p:nvSpPr>
        <p:spPr bwMode="auto">
          <a:xfrm>
            <a:off x="776288" y="937791"/>
            <a:ext cx="6192837" cy="544353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endParaRPr kumimoji="0" lang="ko-KR" altLang="en-US" sz="1100">
              <a:solidFill>
                <a:srgbClr val="000000"/>
              </a:solidFill>
            </a:endParaRPr>
          </a:p>
        </p:txBody>
      </p:sp>
      <p:sp>
        <p:nvSpPr>
          <p:cNvPr id="141732" name="AutoShape 31"/>
          <p:cNvSpPr>
            <a:spLocks noChangeArrowheads="1"/>
          </p:cNvSpPr>
          <p:nvPr/>
        </p:nvSpPr>
        <p:spPr bwMode="auto">
          <a:xfrm>
            <a:off x="776288" y="721891"/>
            <a:ext cx="3024187" cy="215900"/>
          </a:xfrm>
          <a:prstGeom prst="homePlate">
            <a:avLst>
              <a:gd name="adj" fmla="val 75484"/>
            </a:avLst>
          </a:prstGeom>
          <a:solidFill>
            <a:schemeClr val="bg1"/>
          </a:solidFill>
          <a:ln w="63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latinLnBrk="1">
              <a:lnSpc>
                <a:spcPct val="110000"/>
              </a:lnSpc>
            </a:pPr>
            <a:r>
              <a:rPr lang="en-US" altLang="ko-KR" sz="1100">
                <a:solidFill>
                  <a:srgbClr val="000000"/>
                </a:solidFill>
              </a:rPr>
              <a:t>2014</a:t>
            </a:r>
          </a:p>
        </p:txBody>
      </p:sp>
      <p:sp>
        <p:nvSpPr>
          <p:cNvPr id="141733" name="Rectangle 20"/>
          <p:cNvSpPr>
            <a:spLocks noChangeArrowheads="1"/>
          </p:cNvSpPr>
          <p:nvPr/>
        </p:nvSpPr>
        <p:spPr bwMode="auto">
          <a:xfrm>
            <a:off x="1766888" y="5441528"/>
            <a:ext cx="498475" cy="122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r>
              <a:rPr kumimoji="0" lang="en-US" altLang="ko-KR" sz="800" b="0">
                <a:solidFill>
                  <a:srgbClr val="000000"/>
                </a:solidFill>
              </a:rPr>
              <a:t>TN 250nits</a:t>
            </a:r>
          </a:p>
        </p:txBody>
      </p:sp>
      <p:sp>
        <p:nvSpPr>
          <p:cNvPr id="141734" name="Rectangle 27"/>
          <p:cNvSpPr>
            <a:spLocks noChangeArrowheads="1"/>
          </p:cNvSpPr>
          <p:nvPr/>
        </p:nvSpPr>
        <p:spPr bwMode="auto">
          <a:xfrm>
            <a:off x="1071563" y="5474866"/>
            <a:ext cx="647700" cy="215900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0" tIns="45714" rIns="0" bIns="45714" anchor="ctr"/>
          <a:lstStyle/>
          <a:p>
            <a:pPr algn="ctr"/>
            <a:r>
              <a:rPr kumimoji="0" lang="en-US" altLang="ko-KR" sz="1100" b="0">
                <a:solidFill>
                  <a:srgbClr val="000000"/>
                </a:solidFill>
              </a:rPr>
              <a:t>M45</a:t>
            </a:r>
          </a:p>
        </p:txBody>
      </p:sp>
      <p:sp>
        <p:nvSpPr>
          <p:cNvPr id="141735" name="TextBox 1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439150" y="761578"/>
            <a:ext cx="2921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957263">
              <a:lnSpc>
                <a:spcPct val="120000"/>
              </a:lnSpc>
            </a:pPr>
            <a:r>
              <a:rPr kumimoji="0" lang="en-US" altLang="ko-KR" sz="1100" u="sng">
                <a:solidFill>
                  <a:srgbClr val="000000"/>
                </a:solidFill>
              </a:rPr>
              <a:t>USP</a:t>
            </a:r>
          </a:p>
        </p:txBody>
      </p:sp>
      <p:sp>
        <p:nvSpPr>
          <p:cNvPr id="141736" name="Rectangle 20"/>
          <p:cNvSpPr>
            <a:spLocks noChangeArrowheads="1"/>
          </p:cNvSpPr>
          <p:nvPr/>
        </p:nvSpPr>
        <p:spPr bwMode="auto">
          <a:xfrm>
            <a:off x="1766888" y="4687466"/>
            <a:ext cx="557212" cy="122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r>
              <a:rPr lang="en-US" altLang="ko-KR" sz="800" b="0">
                <a:solidFill>
                  <a:srgbClr val="000000"/>
                </a:solidFill>
              </a:rPr>
              <a:t>IPS 250nits </a:t>
            </a:r>
          </a:p>
        </p:txBody>
      </p:sp>
      <p:sp>
        <p:nvSpPr>
          <p:cNvPr id="141737" name="Text Box 56"/>
          <p:cNvSpPr txBox="1">
            <a:spLocks noChangeArrowheads="1"/>
          </p:cNvSpPr>
          <p:nvPr/>
        </p:nvSpPr>
        <p:spPr bwMode="auto">
          <a:xfrm>
            <a:off x="1766888" y="4871616"/>
            <a:ext cx="720725" cy="123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latinLnBrk="1"/>
            <a:r>
              <a:rPr lang="en-US" altLang="ko-KR" sz="800" b="0" i="1">
                <a:solidFill>
                  <a:srgbClr val="000000"/>
                </a:solidFill>
              </a:rPr>
              <a:t>27/23.8/23/21.5</a:t>
            </a:r>
          </a:p>
        </p:txBody>
      </p:sp>
      <p:sp>
        <p:nvSpPr>
          <p:cNvPr id="141738" name="Rectangle 27"/>
          <p:cNvSpPr>
            <a:spLocks noChangeArrowheads="1"/>
          </p:cNvSpPr>
          <p:nvPr/>
        </p:nvSpPr>
        <p:spPr bwMode="auto">
          <a:xfrm>
            <a:off x="1071563" y="4725566"/>
            <a:ext cx="647700" cy="215900"/>
          </a:xfrm>
          <a:prstGeom prst="rect">
            <a:avLst/>
          </a:prstGeom>
          <a:solidFill>
            <a:srgbClr val="FFD9D9"/>
          </a:solidFill>
          <a:ln w="1270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/>
            <a:r>
              <a:rPr kumimoji="0" lang="en-US" altLang="ko-KR" sz="1100" b="0">
                <a:solidFill>
                  <a:srgbClr val="000000"/>
                </a:solidFill>
              </a:rPr>
              <a:t>MP55</a:t>
            </a:r>
          </a:p>
        </p:txBody>
      </p:sp>
      <p:sp>
        <p:nvSpPr>
          <p:cNvPr id="141739" name="Rectangle 20"/>
          <p:cNvSpPr>
            <a:spLocks noChangeArrowheads="1"/>
          </p:cNvSpPr>
          <p:nvPr/>
        </p:nvSpPr>
        <p:spPr bwMode="auto">
          <a:xfrm>
            <a:off x="1766888" y="5895553"/>
            <a:ext cx="527050" cy="122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r>
              <a:rPr kumimoji="0" lang="en-US" altLang="ko-KR" sz="800" b="0">
                <a:solidFill>
                  <a:srgbClr val="000000"/>
                </a:solidFill>
              </a:rPr>
              <a:t>TN 200nits </a:t>
            </a:r>
          </a:p>
        </p:txBody>
      </p:sp>
      <p:sp>
        <p:nvSpPr>
          <p:cNvPr id="141740" name="Rectangle 5"/>
          <p:cNvSpPr>
            <a:spLocks noChangeArrowheads="1"/>
          </p:cNvSpPr>
          <p:nvPr/>
        </p:nvSpPr>
        <p:spPr bwMode="auto">
          <a:xfrm>
            <a:off x="1762125" y="2950741"/>
            <a:ext cx="1947863" cy="123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r>
              <a:rPr kumimoji="0" lang="ru-RU" altLang="ko-KR" sz="800" b="0">
                <a:solidFill>
                  <a:srgbClr val="000000"/>
                </a:solidFill>
              </a:rPr>
              <a:t>Встроенный динамик</a:t>
            </a:r>
            <a:r>
              <a:rPr kumimoji="0" lang="en-US" altLang="ko-KR" sz="800" b="0">
                <a:solidFill>
                  <a:srgbClr val="000000"/>
                </a:solidFill>
              </a:rPr>
              <a:t>, </a:t>
            </a:r>
            <a:r>
              <a:rPr kumimoji="0" lang="ru-RU" altLang="ko-KR" sz="800" b="0">
                <a:solidFill>
                  <a:srgbClr val="000000"/>
                </a:solidFill>
              </a:rPr>
              <a:t>прозрачный стенд</a:t>
            </a:r>
            <a:endParaRPr kumimoji="0" lang="en-US" altLang="ko-KR" sz="800" b="0">
              <a:solidFill>
                <a:srgbClr val="000000"/>
              </a:solidFill>
            </a:endParaRPr>
          </a:p>
        </p:txBody>
      </p:sp>
      <p:sp>
        <p:nvSpPr>
          <p:cNvPr id="141741" name="Rectangle 9"/>
          <p:cNvSpPr>
            <a:spLocks noChangeArrowheads="1"/>
          </p:cNvSpPr>
          <p:nvPr/>
        </p:nvSpPr>
        <p:spPr bwMode="auto">
          <a:xfrm>
            <a:off x="1071563" y="2993603"/>
            <a:ext cx="647700" cy="215900"/>
          </a:xfrm>
          <a:prstGeom prst="rect">
            <a:avLst/>
          </a:prstGeom>
          <a:solidFill>
            <a:srgbClr val="4D4D4D"/>
          </a:solidFill>
          <a:ln w="1270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kumimoji="0" lang="en-US" altLang="ko-KR" sz="1100" b="0">
                <a:solidFill>
                  <a:srgbClr val="FFFFFF"/>
                </a:solidFill>
              </a:rPr>
              <a:t>MP76</a:t>
            </a:r>
          </a:p>
        </p:txBody>
      </p:sp>
      <p:grpSp>
        <p:nvGrpSpPr>
          <p:cNvPr id="141742" name="Group 146"/>
          <p:cNvGrpSpPr>
            <a:grpSpLocks/>
          </p:cNvGrpSpPr>
          <p:nvPr/>
        </p:nvGrpSpPr>
        <p:grpSpPr bwMode="auto">
          <a:xfrm>
            <a:off x="1066800" y="5928891"/>
            <a:ext cx="652463" cy="215900"/>
            <a:chOff x="1809" y="3655"/>
            <a:chExt cx="410" cy="136"/>
          </a:xfrm>
        </p:grpSpPr>
        <p:grpSp>
          <p:nvGrpSpPr>
            <p:cNvPr id="141818" name="Group 135"/>
            <p:cNvGrpSpPr>
              <a:grpSpLocks/>
            </p:cNvGrpSpPr>
            <p:nvPr/>
          </p:nvGrpSpPr>
          <p:grpSpPr bwMode="auto">
            <a:xfrm>
              <a:off x="1809" y="3655"/>
              <a:ext cx="410" cy="136"/>
              <a:chOff x="1671" y="3540"/>
              <a:chExt cx="378" cy="136"/>
            </a:xfrm>
          </p:grpSpPr>
          <p:sp>
            <p:nvSpPr>
              <p:cNvPr id="141820" name="Rectangle 27"/>
              <p:cNvSpPr>
                <a:spLocks noChangeArrowheads="1"/>
              </p:cNvSpPr>
              <p:nvPr/>
            </p:nvSpPr>
            <p:spPr bwMode="auto">
              <a:xfrm>
                <a:off x="1671" y="3540"/>
                <a:ext cx="378" cy="136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 wrap="none" lIns="0" tIns="45714" rIns="0" bIns="45714" anchor="ctr"/>
              <a:lstStyle/>
              <a:p>
                <a:endParaRPr kumimoji="0" lang="en-US" altLang="ko-KR" sz="11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821" name="Rectangle 27"/>
              <p:cNvSpPr>
                <a:spLocks noChangeArrowheads="1"/>
              </p:cNvSpPr>
              <p:nvPr/>
            </p:nvSpPr>
            <p:spPr bwMode="auto">
              <a:xfrm>
                <a:off x="1671" y="3540"/>
                <a:ext cx="188" cy="136"/>
              </a:xfrm>
              <a:prstGeom prst="rect">
                <a:avLst/>
              </a:prstGeom>
              <a:solidFill>
                <a:srgbClr val="FFD9D9"/>
              </a:solidFill>
              <a:ln w="12700" algn="ctr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 wrap="none" lIns="0" tIns="45714" rIns="0" bIns="45714" anchor="ctr"/>
              <a:lstStyle/>
              <a:p>
                <a:endParaRPr kumimoji="0" lang="en-US" altLang="ko-KR" sz="1100" b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41819" name="Text Box 143"/>
            <p:cNvSpPr txBox="1">
              <a:spLocks noChangeArrowheads="1"/>
            </p:cNvSpPr>
            <p:nvPr/>
          </p:nvSpPr>
          <p:spPr bwMode="auto">
            <a:xfrm>
              <a:off x="1853" y="3670"/>
              <a:ext cx="330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latinLnBrk="1"/>
              <a:r>
                <a:rPr lang="en-US" altLang="ko-KR" sz="1100" b="0">
                  <a:solidFill>
                    <a:srgbClr val="000000"/>
                  </a:solidFill>
                </a:rPr>
                <a:t>MP/M35</a:t>
              </a:r>
            </a:p>
          </p:txBody>
        </p:sp>
      </p:grpSp>
      <p:sp>
        <p:nvSpPr>
          <p:cNvPr id="141743" name="Text Box 149"/>
          <p:cNvSpPr txBox="1">
            <a:spLocks noChangeArrowheads="1"/>
          </p:cNvSpPr>
          <p:nvPr/>
        </p:nvSpPr>
        <p:spPr bwMode="auto">
          <a:xfrm>
            <a:off x="1766888" y="6063828"/>
            <a:ext cx="1646237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latinLnBrk="1"/>
            <a:r>
              <a:rPr lang="en-US" altLang="ko-KR" sz="800" b="0" i="1">
                <a:solidFill>
                  <a:srgbClr val="000000"/>
                </a:solidFill>
              </a:rPr>
              <a:t>23.6/21.5/19.5/18.5/15.6</a:t>
            </a:r>
          </a:p>
          <a:p>
            <a:pPr latinLnBrk="1"/>
            <a:r>
              <a:rPr lang="en-US" altLang="ko-KR" sz="800" b="0" i="1">
                <a:solidFill>
                  <a:srgbClr val="000000"/>
                </a:solidFill>
              </a:rPr>
              <a:t>(IPS: 27”)</a:t>
            </a:r>
          </a:p>
        </p:txBody>
      </p:sp>
      <p:sp>
        <p:nvSpPr>
          <p:cNvPr id="141744" name="Text Box 7"/>
          <p:cNvSpPr txBox="1">
            <a:spLocks noChangeArrowheads="1"/>
          </p:cNvSpPr>
          <p:nvPr/>
        </p:nvSpPr>
        <p:spPr bwMode="auto">
          <a:xfrm>
            <a:off x="1766888" y="3647653"/>
            <a:ext cx="260350" cy="123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r>
              <a:rPr kumimoji="0" lang="en-US" altLang="ko-KR" sz="800" b="0" i="1">
                <a:solidFill>
                  <a:srgbClr val="000000"/>
                </a:solidFill>
              </a:rPr>
              <a:t>27/23</a:t>
            </a:r>
          </a:p>
        </p:txBody>
      </p:sp>
      <p:sp>
        <p:nvSpPr>
          <p:cNvPr id="141745" name="Rectangle 9"/>
          <p:cNvSpPr>
            <a:spLocks noChangeArrowheads="1"/>
          </p:cNvSpPr>
          <p:nvPr/>
        </p:nvSpPr>
        <p:spPr bwMode="auto">
          <a:xfrm>
            <a:off x="1071563" y="3514303"/>
            <a:ext cx="647700" cy="215900"/>
          </a:xfrm>
          <a:prstGeom prst="rect">
            <a:avLst/>
          </a:prstGeom>
          <a:solidFill>
            <a:srgbClr val="EAEAEA"/>
          </a:solidFill>
          <a:ln w="1270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/>
            <a:r>
              <a:rPr kumimoji="0" lang="en-US" altLang="ko-KR" sz="1100" b="0">
                <a:solidFill>
                  <a:srgbClr val="000000"/>
                </a:solidFill>
              </a:rPr>
              <a:t>MP75</a:t>
            </a:r>
          </a:p>
        </p:txBody>
      </p:sp>
      <p:sp>
        <p:nvSpPr>
          <p:cNvPr id="141746" name="Rectangle 5"/>
          <p:cNvSpPr>
            <a:spLocks noChangeArrowheads="1"/>
          </p:cNvSpPr>
          <p:nvPr/>
        </p:nvSpPr>
        <p:spPr bwMode="auto">
          <a:xfrm>
            <a:off x="1766888" y="3849266"/>
            <a:ext cx="709612" cy="122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latinLnBrk="1"/>
            <a:r>
              <a:rPr lang="en-US" altLang="ko-KR" sz="800" b="0">
                <a:solidFill>
                  <a:srgbClr val="000000"/>
                </a:solidFill>
              </a:rPr>
              <a:t>Cinema Screen</a:t>
            </a:r>
            <a:endParaRPr lang="ko-KR" altLang="en-US" sz="800" b="0">
              <a:solidFill>
                <a:srgbClr val="000000"/>
              </a:solidFill>
            </a:endParaRPr>
          </a:p>
        </p:txBody>
      </p:sp>
      <p:sp>
        <p:nvSpPr>
          <p:cNvPr id="141747" name="Text Box 56"/>
          <p:cNvSpPr txBox="1">
            <a:spLocks noChangeArrowheads="1"/>
          </p:cNvSpPr>
          <p:nvPr/>
        </p:nvSpPr>
        <p:spPr bwMode="auto">
          <a:xfrm>
            <a:off x="1766888" y="4030241"/>
            <a:ext cx="490537" cy="122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latinLnBrk="1"/>
            <a:r>
              <a:rPr lang="en-US" altLang="ko-KR" sz="800" b="0" i="1">
                <a:solidFill>
                  <a:srgbClr val="000000"/>
                </a:solidFill>
              </a:rPr>
              <a:t>27/23/21.5</a:t>
            </a:r>
          </a:p>
        </p:txBody>
      </p:sp>
      <p:sp>
        <p:nvSpPr>
          <p:cNvPr id="141748" name="Rectangle 9"/>
          <p:cNvSpPr>
            <a:spLocks noChangeArrowheads="1"/>
          </p:cNvSpPr>
          <p:nvPr/>
        </p:nvSpPr>
        <p:spPr bwMode="auto">
          <a:xfrm>
            <a:off x="1071563" y="3900066"/>
            <a:ext cx="647700" cy="215900"/>
          </a:xfrm>
          <a:prstGeom prst="rect">
            <a:avLst/>
          </a:prstGeom>
          <a:solidFill>
            <a:srgbClr val="EAEAEA"/>
          </a:solidFill>
          <a:ln w="1270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/>
            <a:r>
              <a:rPr kumimoji="0" lang="en-US" altLang="ko-KR" sz="1100" b="0">
                <a:solidFill>
                  <a:srgbClr val="000000"/>
                </a:solidFill>
              </a:rPr>
              <a:t>MP65</a:t>
            </a:r>
          </a:p>
        </p:txBody>
      </p:sp>
      <p:sp>
        <p:nvSpPr>
          <p:cNvPr id="141749" name="Rectangle 20"/>
          <p:cNvSpPr>
            <a:spLocks noChangeArrowheads="1"/>
          </p:cNvSpPr>
          <p:nvPr/>
        </p:nvSpPr>
        <p:spPr bwMode="auto">
          <a:xfrm>
            <a:off x="1766888" y="4268366"/>
            <a:ext cx="936625" cy="122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r>
              <a:rPr kumimoji="0" lang="en-US" altLang="ko-KR" sz="800" b="0">
                <a:solidFill>
                  <a:srgbClr val="000000"/>
                </a:solidFill>
              </a:rPr>
              <a:t>Case-Top </a:t>
            </a:r>
            <a:r>
              <a:rPr kumimoji="0" lang="ko-KR" altLang="en-US" sz="800" b="0">
                <a:solidFill>
                  <a:srgbClr val="000000"/>
                </a:solidFill>
              </a:rPr>
              <a:t> </a:t>
            </a:r>
            <a:r>
              <a:rPr kumimoji="0" lang="en-US" altLang="ko-KR" sz="800" b="0">
                <a:solidFill>
                  <a:srgbClr val="000000"/>
                </a:solidFill>
              </a:rPr>
              <a:t>(Narrow)</a:t>
            </a:r>
          </a:p>
        </p:txBody>
      </p:sp>
      <p:sp>
        <p:nvSpPr>
          <p:cNvPr id="141750" name="Text Box 144"/>
          <p:cNvSpPr txBox="1">
            <a:spLocks noChangeArrowheads="1"/>
          </p:cNvSpPr>
          <p:nvPr/>
        </p:nvSpPr>
        <p:spPr bwMode="auto">
          <a:xfrm>
            <a:off x="1766888" y="4457278"/>
            <a:ext cx="433387" cy="122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latinLnBrk="1"/>
            <a:r>
              <a:rPr lang="en-US" altLang="ko-KR" sz="800" b="0" i="1">
                <a:solidFill>
                  <a:srgbClr val="000000"/>
                </a:solidFill>
              </a:rPr>
              <a:t>23.8/21.5</a:t>
            </a:r>
          </a:p>
        </p:txBody>
      </p:sp>
      <p:sp>
        <p:nvSpPr>
          <p:cNvPr id="141751" name="Text Box 7"/>
          <p:cNvSpPr txBox="1">
            <a:spLocks noChangeArrowheads="1"/>
          </p:cNvSpPr>
          <p:nvPr/>
        </p:nvSpPr>
        <p:spPr bwMode="auto">
          <a:xfrm>
            <a:off x="1766888" y="3104728"/>
            <a:ext cx="201612" cy="123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r>
              <a:rPr kumimoji="0" lang="en-US" altLang="ko-KR" sz="800" b="0" i="1">
                <a:solidFill>
                  <a:srgbClr val="000000"/>
                </a:solidFill>
              </a:rPr>
              <a:t>23.8</a:t>
            </a:r>
          </a:p>
        </p:txBody>
      </p:sp>
      <p:sp>
        <p:nvSpPr>
          <p:cNvPr id="141752" name="Text Box 7"/>
          <p:cNvSpPr txBox="1">
            <a:spLocks noChangeArrowheads="1"/>
          </p:cNvSpPr>
          <p:nvPr/>
        </p:nvSpPr>
        <p:spPr bwMode="auto">
          <a:xfrm>
            <a:off x="4811713" y="4030241"/>
            <a:ext cx="1454150" cy="123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0" lang="en-US" altLang="ko-KR" sz="800" b="0" i="1">
                <a:solidFill>
                  <a:srgbClr val="FF0000"/>
                </a:solidFill>
              </a:rPr>
              <a:t>27/23.8(Neo), </a:t>
            </a:r>
            <a:r>
              <a:rPr kumimoji="0" lang="en-US" altLang="ko-KR" sz="800" b="0" i="1">
                <a:solidFill>
                  <a:srgbClr val="000000"/>
                </a:solidFill>
              </a:rPr>
              <a:t>23/21.5 (Blade 5)</a:t>
            </a:r>
          </a:p>
        </p:txBody>
      </p:sp>
      <p:sp>
        <p:nvSpPr>
          <p:cNvPr id="141753" name="Rectangle 5"/>
          <p:cNvSpPr>
            <a:spLocks noChangeArrowheads="1"/>
          </p:cNvSpPr>
          <p:nvPr/>
        </p:nvSpPr>
        <p:spPr bwMode="auto">
          <a:xfrm>
            <a:off x="4811713" y="3849266"/>
            <a:ext cx="1641475" cy="122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latinLnBrk="1"/>
            <a:r>
              <a:rPr lang="en-US" altLang="ko-KR" sz="800">
                <a:solidFill>
                  <a:srgbClr val="006600"/>
                </a:solidFill>
              </a:rPr>
              <a:t>Neo Blade, Sleek &amp; </a:t>
            </a:r>
            <a:r>
              <a:rPr lang="ru-RU" altLang="ko-KR" sz="800">
                <a:solidFill>
                  <a:srgbClr val="006600"/>
                </a:solidFill>
              </a:rPr>
              <a:t>тонкая ножка</a:t>
            </a:r>
            <a:endParaRPr lang="en-US" altLang="ko-KR" sz="800">
              <a:solidFill>
                <a:srgbClr val="006600"/>
              </a:solidFill>
            </a:endParaRPr>
          </a:p>
        </p:txBody>
      </p:sp>
      <p:sp>
        <p:nvSpPr>
          <p:cNvPr id="141754" name="Line 163"/>
          <p:cNvSpPr>
            <a:spLocks noChangeShapeType="1"/>
          </p:cNvSpPr>
          <p:nvPr/>
        </p:nvSpPr>
        <p:spPr bwMode="auto">
          <a:xfrm>
            <a:off x="4705350" y="6036841"/>
            <a:ext cx="1831975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41755" name="Text Box 15"/>
          <p:cNvSpPr txBox="1">
            <a:spLocks noChangeArrowheads="1"/>
          </p:cNvSpPr>
          <p:nvPr/>
        </p:nvSpPr>
        <p:spPr bwMode="gray">
          <a:xfrm>
            <a:off x="3538538" y="5824116"/>
            <a:ext cx="63500" cy="138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kumimoji="0" lang="en-US" altLang="ko-KR" sz="900" i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41756" name="Rectangle 27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4095750" y="5928891"/>
            <a:ext cx="652463" cy="215900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0" tIns="45714" rIns="0" bIns="45714" anchor="ctr"/>
          <a:lstStyle/>
          <a:p>
            <a:endParaRPr kumimoji="0" lang="en-US" altLang="ko-KR" sz="1100">
              <a:solidFill>
                <a:srgbClr val="000000"/>
              </a:solidFill>
            </a:endParaRPr>
          </a:p>
        </p:txBody>
      </p:sp>
      <p:sp>
        <p:nvSpPr>
          <p:cNvPr id="141757" name="Rectangle 27"/>
          <p:cNvSpPr>
            <a:spLocks noChangeArrowheads="1"/>
          </p:cNvSpPr>
          <p:nvPr/>
        </p:nvSpPr>
        <p:spPr bwMode="auto">
          <a:xfrm>
            <a:off x="4095750" y="5928891"/>
            <a:ext cx="325438" cy="215900"/>
          </a:xfrm>
          <a:prstGeom prst="rect">
            <a:avLst/>
          </a:prstGeom>
          <a:solidFill>
            <a:srgbClr val="FFD9D9"/>
          </a:solidFill>
          <a:ln w="1270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0" tIns="45714" rIns="0" bIns="45714" anchor="ctr"/>
          <a:lstStyle/>
          <a:p>
            <a:r>
              <a:rPr kumimoji="0" lang="en-US" altLang="ko-KR" sz="1100">
                <a:solidFill>
                  <a:srgbClr val="000000"/>
                </a:solidFill>
              </a:rPr>
              <a:t>MP/M37</a:t>
            </a:r>
          </a:p>
        </p:txBody>
      </p:sp>
      <p:sp>
        <p:nvSpPr>
          <p:cNvPr id="141758" name="Text Box 149"/>
          <p:cNvSpPr txBox="1">
            <a:spLocks noChangeArrowheads="1"/>
          </p:cNvSpPr>
          <p:nvPr/>
        </p:nvSpPr>
        <p:spPr bwMode="auto">
          <a:xfrm>
            <a:off x="4811713" y="6063828"/>
            <a:ext cx="1724025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latinLnBrk="1"/>
            <a:r>
              <a:rPr lang="en-US" altLang="ko-KR" sz="800" b="0" i="1">
                <a:solidFill>
                  <a:srgbClr val="000000"/>
                </a:solidFill>
              </a:rPr>
              <a:t>TN: 23.6/21.5/19.5/18.5/15.6</a:t>
            </a:r>
          </a:p>
          <a:p>
            <a:pPr latinLnBrk="1"/>
            <a:r>
              <a:rPr lang="en-US" altLang="ko-KR" sz="800" b="0" i="1">
                <a:solidFill>
                  <a:srgbClr val="000000"/>
                </a:solidFill>
              </a:rPr>
              <a:t>IPS: 27</a:t>
            </a:r>
          </a:p>
        </p:txBody>
      </p:sp>
      <p:sp>
        <p:nvSpPr>
          <p:cNvPr id="141759" name="Text Box 6"/>
          <p:cNvSpPr txBox="1">
            <a:spLocks noChangeArrowheads="1"/>
          </p:cNvSpPr>
          <p:nvPr/>
        </p:nvSpPr>
        <p:spPr bwMode="gray">
          <a:xfrm>
            <a:off x="3533775" y="3103141"/>
            <a:ext cx="65088" cy="139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algn="r"/>
            <a:r>
              <a:rPr kumimoji="0" lang="en-US" altLang="ko-KR" sz="900" i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41760" name="Line 161"/>
          <p:cNvSpPr>
            <a:spLocks noChangeShapeType="1"/>
          </p:cNvSpPr>
          <p:nvPr/>
        </p:nvSpPr>
        <p:spPr bwMode="auto">
          <a:xfrm>
            <a:off x="4705350" y="5598691"/>
            <a:ext cx="1831975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41761" name="Text Box 6"/>
          <p:cNvSpPr txBox="1">
            <a:spLocks noChangeArrowheads="1"/>
          </p:cNvSpPr>
          <p:nvPr/>
        </p:nvSpPr>
        <p:spPr bwMode="gray">
          <a:xfrm>
            <a:off x="3538538" y="5401841"/>
            <a:ext cx="63500" cy="138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algn="r"/>
            <a:r>
              <a:rPr kumimoji="0" lang="en-US" altLang="ko-KR" sz="900" i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41762" name="Rectangle 27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4102100" y="5474866"/>
            <a:ext cx="646113" cy="215900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72000" tIns="0" rIns="0" bIns="0" anchor="ctr"/>
          <a:lstStyle/>
          <a:p>
            <a:pPr algn="ctr"/>
            <a:r>
              <a:rPr kumimoji="0" lang="en-US" altLang="ko-KR" sz="1100">
                <a:solidFill>
                  <a:srgbClr val="000000"/>
                </a:solidFill>
              </a:rPr>
              <a:t>M47</a:t>
            </a:r>
          </a:p>
        </p:txBody>
      </p:sp>
      <p:sp>
        <p:nvSpPr>
          <p:cNvPr id="141763" name="Rectangle 20"/>
          <p:cNvSpPr>
            <a:spLocks noChangeArrowheads="1"/>
          </p:cNvSpPr>
          <p:nvPr/>
        </p:nvSpPr>
        <p:spPr bwMode="auto">
          <a:xfrm>
            <a:off x="4811713" y="5466928"/>
            <a:ext cx="688975" cy="123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r>
              <a:rPr kumimoji="0" lang="ru-RU" altLang="ko-KR" sz="800">
                <a:solidFill>
                  <a:srgbClr val="006600"/>
                </a:solidFill>
              </a:rPr>
              <a:t>Тонкая рамка</a:t>
            </a:r>
            <a:endParaRPr kumimoji="0" lang="en-US" altLang="ko-KR" sz="800">
              <a:solidFill>
                <a:srgbClr val="006600"/>
              </a:solidFill>
            </a:endParaRPr>
          </a:p>
        </p:txBody>
      </p:sp>
      <p:sp>
        <p:nvSpPr>
          <p:cNvPr id="141764" name="Text Box 56"/>
          <p:cNvSpPr txBox="1">
            <a:spLocks noChangeArrowheads="1"/>
          </p:cNvSpPr>
          <p:nvPr/>
        </p:nvSpPr>
        <p:spPr bwMode="auto">
          <a:xfrm>
            <a:off x="4811713" y="5612978"/>
            <a:ext cx="1501775" cy="246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latinLnBrk="1"/>
            <a:r>
              <a:rPr lang="en-US" altLang="ko-KR" sz="800" b="0" i="1">
                <a:solidFill>
                  <a:srgbClr val="000000"/>
                </a:solidFill>
              </a:rPr>
              <a:t>23.6/23/21.5 (’15 </a:t>
            </a:r>
            <a:r>
              <a:rPr lang="ru-RU" altLang="ko-KR" sz="800" b="0" i="1">
                <a:solidFill>
                  <a:srgbClr val="000000"/>
                </a:solidFill>
              </a:rPr>
              <a:t>новый дизайн</a:t>
            </a:r>
            <a:r>
              <a:rPr lang="en-US" altLang="ko-KR" sz="800" b="0" i="1">
                <a:solidFill>
                  <a:srgbClr val="000000"/>
                </a:solidFill>
              </a:rPr>
              <a:t>)</a:t>
            </a:r>
          </a:p>
          <a:p>
            <a:pPr latinLnBrk="1"/>
            <a:r>
              <a:rPr lang="en-US" altLang="ko-KR" sz="800" b="0" i="1">
                <a:solidFill>
                  <a:srgbClr val="000000"/>
                </a:solidFill>
              </a:rPr>
              <a:t>27/19.5 (</a:t>
            </a:r>
            <a:r>
              <a:rPr lang="ru-RU" altLang="ko-KR" sz="800" b="0" i="1">
                <a:solidFill>
                  <a:srgbClr val="000000"/>
                </a:solidFill>
              </a:rPr>
              <a:t>дизайн 2014 года</a:t>
            </a:r>
            <a:r>
              <a:rPr lang="en-US" altLang="ko-KR" sz="800" b="0" i="1">
                <a:solidFill>
                  <a:srgbClr val="000000"/>
                </a:solidFill>
              </a:rPr>
              <a:t>)</a:t>
            </a:r>
          </a:p>
        </p:txBody>
      </p:sp>
      <p:cxnSp>
        <p:nvCxnSpPr>
          <p:cNvPr id="141765" name="AutoShape 156"/>
          <p:cNvCxnSpPr>
            <a:cxnSpLocks noChangeShapeType="1"/>
          </p:cNvCxnSpPr>
          <p:nvPr/>
        </p:nvCxnSpPr>
        <p:spPr bwMode="auto">
          <a:xfrm>
            <a:off x="1719263" y="6036841"/>
            <a:ext cx="1905000" cy="0"/>
          </a:xfrm>
          <a:prstGeom prst="straightConnector1">
            <a:avLst/>
          </a:prstGeom>
          <a:noFill/>
          <a:ln w="6350">
            <a:solidFill>
              <a:schemeClr val="bg2"/>
            </a:solidFill>
            <a:round/>
            <a:headEnd/>
            <a:tailEnd type="triangle" w="med" len="med"/>
          </a:ln>
        </p:spPr>
      </p:cxnSp>
      <p:sp>
        <p:nvSpPr>
          <p:cNvPr id="141766" name="AutoShape 31"/>
          <p:cNvSpPr>
            <a:spLocks noChangeArrowheads="1"/>
          </p:cNvSpPr>
          <p:nvPr/>
        </p:nvSpPr>
        <p:spPr bwMode="auto">
          <a:xfrm>
            <a:off x="3944938" y="721891"/>
            <a:ext cx="3406775" cy="215900"/>
          </a:xfrm>
          <a:prstGeom prst="homePlate">
            <a:avLst>
              <a:gd name="adj" fmla="val 75537"/>
            </a:avLst>
          </a:prstGeom>
          <a:solidFill>
            <a:srgbClr val="EAEAEA"/>
          </a:solidFill>
          <a:ln w="63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latinLnBrk="1">
              <a:lnSpc>
                <a:spcPct val="110000"/>
              </a:lnSpc>
            </a:pPr>
            <a:r>
              <a:rPr lang="en-US" altLang="ko-KR" sz="1100">
                <a:solidFill>
                  <a:srgbClr val="000000"/>
                </a:solidFill>
              </a:rPr>
              <a:t>2015</a:t>
            </a:r>
          </a:p>
        </p:txBody>
      </p:sp>
      <p:sp>
        <p:nvSpPr>
          <p:cNvPr id="141767" name="Rectangle 27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4095750" y="3900066"/>
            <a:ext cx="652463" cy="215900"/>
          </a:xfrm>
          <a:prstGeom prst="rect">
            <a:avLst/>
          </a:prstGeom>
          <a:solidFill>
            <a:srgbClr val="EAEAEA"/>
          </a:solidFill>
          <a:ln w="1270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/>
            <a:endParaRPr kumimoji="0" lang="en-US" altLang="ko-KR" sz="1100">
              <a:solidFill>
                <a:srgbClr val="000000"/>
              </a:solidFill>
            </a:endParaRPr>
          </a:p>
        </p:txBody>
      </p:sp>
      <p:sp>
        <p:nvSpPr>
          <p:cNvPr id="141768" name="Rectangle 27"/>
          <p:cNvSpPr>
            <a:spLocks noChangeArrowheads="1"/>
          </p:cNvSpPr>
          <p:nvPr/>
        </p:nvSpPr>
        <p:spPr bwMode="auto">
          <a:xfrm>
            <a:off x="4095750" y="3900066"/>
            <a:ext cx="323850" cy="215900"/>
          </a:xfrm>
          <a:prstGeom prst="rect">
            <a:avLst/>
          </a:prstGeom>
          <a:solidFill>
            <a:srgbClr val="4D4D4D"/>
          </a:solidFill>
          <a:ln w="1270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kumimoji="0" lang="en-US" altLang="ko-KR" sz="1100">
                <a:solidFill>
                  <a:srgbClr val="FFFFFF"/>
                </a:solidFill>
              </a:rPr>
              <a:t>  MP67</a:t>
            </a:r>
          </a:p>
        </p:txBody>
      </p:sp>
      <p:sp>
        <p:nvSpPr>
          <p:cNvPr id="141769" name="Rectangle 5"/>
          <p:cNvSpPr>
            <a:spLocks noChangeArrowheads="1"/>
          </p:cNvSpPr>
          <p:nvPr/>
        </p:nvSpPr>
        <p:spPr bwMode="auto">
          <a:xfrm>
            <a:off x="4811713" y="2974553"/>
            <a:ext cx="1897062" cy="123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latinLnBrk="1"/>
            <a:r>
              <a:rPr lang="en-US" altLang="ko-KR" sz="800">
                <a:solidFill>
                  <a:srgbClr val="006600"/>
                </a:solidFill>
              </a:rPr>
              <a:t>Neo Blade, </a:t>
            </a:r>
            <a:r>
              <a:rPr lang="ru-RU" altLang="ko-KR" sz="800">
                <a:solidFill>
                  <a:srgbClr val="006600"/>
                </a:solidFill>
              </a:rPr>
              <a:t>динамик</a:t>
            </a:r>
            <a:r>
              <a:rPr lang="en-US" altLang="ko-KR" sz="800">
                <a:solidFill>
                  <a:srgbClr val="006600"/>
                </a:solidFill>
              </a:rPr>
              <a:t>, Set top Box Link </a:t>
            </a:r>
          </a:p>
        </p:txBody>
      </p:sp>
      <p:sp>
        <p:nvSpPr>
          <p:cNvPr id="141770" name="Text Box 56"/>
          <p:cNvSpPr txBox="1">
            <a:spLocks noChangeArrowheads="1"/>
          </p:cNvSpPr>
          <p:nvPr/>
        </p:nvSpPr>
        <p:spPr bwMode="auto">
          <a:xfrm>
            <a:off x="4811713" y="3128541"/>
            <a:ext cx="346075" cy="123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latinLnBrk="1"/>
            <a:r>
              <a:rPr lang="en-US" altLang="ko-KR" sz="800" b="0" i="1">
                <a:solidFill>
                  <a:srgbClr val="000000"/>
                </a:solidFill>
              </a:rPr>
              <a:t>27/23.8</a:t>
            </a:r>
          </a:p>
        </p:txBody>
      </p:sp>
      <p:sp>
        <p:nvSpPr>
          <p:cNvPr id="141771" name="Rectangle 27"/>
          <p:cNvSpPr>
            <a:spLocks noChangeArrowheads="1"/>
          </p:cNvSpPr>
          <p:nvPr/>
        </p:nvSpPr>
        <p:spPr bwMode="auto">
          <a:xfrm>
            <a:off x="1071563" y="4317578"/>
            <a:ext cx="647700" cy="215900"/>
          </a:xfrm>
          <a:prstGeom prst="rect">
            <a:avLst/>
          </a:prstGeom>
          <a:solidFill>
            <a:srgbClr val="FFD9D9"/>
          </a:solidFill>
          <a:ln w="1270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/>
            <a:r>
              <a:rPr kumimoji="0" lang="en-US" altLang="ko-KR" sz="1100" b="0">
                <a:solidFill>
                  <a:srgbClr val="000000"/>
                </a:solidFill>
              </a:rPr>
              <a:t>MP56</a:t>
            </a:r>
          </a:p>
        </p:txBody>
      </p:sp>
      <p:cxnSp>
        <p:nvCxnSpPr>
          <p:cNvPr id="141772" name="AutoShape 131"/>
          <p:cNvCxnSpPr>
            <a:cxnSpLocks noChangeShapeType="1"/>
            <a:stCxn id="141748" idx="3"/>
          </p:cNvCxnSpPr>
          <p:nvPr/>
        </p:nvCxnSpPr>
        <p:spPr bwMode="auto">
          <a:xfrm>
            <a:off x="1719263" y="4008016"/>
            <a:ext cx="1905000" cy="0"/>
          </a:xfrm>
          <a:prstGeom prst="straightConnector1">
            <a:avLst/>
          </a:prstGeom>
          <a:noFill/>
          <a:ln w="6350">
            <a:solidFill>
              <a:schemeClr val="bg2"/>
            </a:solidFill>
            <a:round/>
            <a:headEnd/>
            <a:tailEnd type="triangle" w="med" len="med"/>
          </a:ln>
        </p:spPr>
      </p:cxnSp>
      <p:sp>
        <p:nvSpPr>
          <p:cNvPr id="141773" name="Text Box 6"/>
          <p:cNvSpPr txBox="1">
            <a:spLocks noChangeArrowheads="1"/>
          </p:cNvSpPr>
          <p:nvPr/>
        </p:nvSpPr>
        <p:spPr bwMode="gray">
          <a:xfrm>
            <a:off x="3538538" y="3814341"/>
            <a:ext cx="63500" cy="139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algn="r"/>
            <a:r>
              <a:rPr kumimoji="0" lang="en-US" altLang="ko-KR" sz="900" i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41774" name="Rectangle 27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4095750" y="2987253"/>
            <a:ext cx="649288" cy="215900"/>
          </a:xfrm>
          <a:prstGeom prst="rect">
            <a:avLst/>
          </a:prstGeom>
          <a:solidFill>
            <a:srgbClr val="4D4D4D"/>
          </a:solidFill>
          <a:ln w="1270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kumimoji="0" lang="en-US" altLang="ko-KR" sz="1100">
                <a:solidFill>
                  <a:srgbClr val="FFFFFF"/>
                </a:solidFill>
              </a:rPr>
              <a:t>MP77</a:t>
            </a:r>
          </a:p>
        </p:txBody>
      </p:sp>
      <p:cxnSp>
        <p:nvCxnSpPr>
          <p:cNvPr id="141775" name="AutoShape 131"/>
          <p:cNvCxnSpPr>
            <a:cxnSpLocks noChangeShapeType="1"/>
            <a:stCxn id="141745" idx="3"/>
          </p:cNvCxnSpPr>
          <p:nvPr/>
        </p:nvCxnSpPr>
        <p:spPr bwMode="auto">
          <a:xfrm flipV="1">
            <a:off x="1719263" y="3101553"/>
            <a:ext cx="1905000" cy="520700"/>
          </a:xfrm>
          <a:prstGeom prst="bentConnector3">
            <a:avLst>
              <a:gd name="adj1" fmla="val 50000"/>
            </a:avLst>
          </a:prstGeom>
          <a:noFill/>
          <a:ln w="6350">
            <a:solidFill>
              <a:schemeClr val="bg2"/>
            </a:solidFill>
            <a:miter lim="800000"/>
            <a:headEnd/>
            <a:tailEnd type="triangle" w="med" len="med"/>
          </a:ln>
        </p:spPr>
      </p:cxnSp>
      <p:cxnSp>
        <p:nvCxnSpPr>
          <p:cNvPr id="141776" name="AutoShape 131"/>
          <p:cNvCxnSpPr>
            <a:cxnSpLocks noChangeShapeType="1"/>
          </p:cNvCxnSpPr>
          <p:nvPr/>
        </p:nvCxnSpPr>
        <p:spPr bwMode="auto">
          <a:xfrm>
            <a:off x="1719263" y="3101553"/>
            <a:ext cx="1905000" cy="0"/>
          </a:xfrm>
          <a:prstGeom prst="straightConnector1">
            <a:avLst/>
          </a:prstGeom>
          <a:noFill/>
          <a:ln w="6350">
            <a:solidFill>
              <a:schemeClr val="bg2"/>
            </a:solidFill>
            <a:round/>
            <a:headEnd/>
            <a:tailEnd type="triangle" w="med" len="med"/>
          </a:ln>
        </p:spPr>
      </p:cxnSp>
      <p:sp>
        <p:nvSpPr>
          <p:cNvPr id="769" name="Rectangle 159"/>
          <p:cNvSpPr>
            <a:spLocks noChangeArrowheads="1"/>
          </p:cNvSpPr>
          <p:nvPr/>
        </p:nvSpPr>
        <p:spPr bwMode="auto">
          <a:xfrm>
            <a:off x="63500" y="5258966"/>
            <a:ext cx="390525" cy="1103312"/>
          </a:xfrm>
          <a:prstGeom prst="rect">
            <a:avLst/>
          </a:prstGeom>
          <a:solidFill>
            <a:srgbClr val="EAEAEA"/>
          </a:solidFill>
          <a:ln w="6350" algn="ctr">
            <a:solidFill>
              <a:schemeClr val="bg2"/>
            </a:solidFill>
            <a:miter lim="800000"/>
            <a:headEnd/>
            <a:tailEnd/>
          </a:ln>
          <a:effectLst>
            <a:outerShdw dist="38100" dir="2999997" algn="tl" rotWithShape="0">
              <a:srgbClr val="7F7F7F"/>
            </a:outerShdw>
          </a:effectLst>
        </p:spPr>
        <p:txBody>
          <a:bodyPr wrap="none" anchor="ctr"/>
          <a:lstStyle/>
          <a:p>
            <a:pPr algn="ctr" latinLnBrk="1">
              <a:lnSpc>
                <a:spcPct val="120000"/>
              </a:lnSpc>
              <a:defRPr/>
            </a:pPr>
            <a:r>
              <a:rPr lang="en-US" altLang="ko-KR" sz="1000">
                <a:solidFill>
                  <a:srgbClr val="000000"/>
                </a:solidFill>
                <a:ea typeface="돋움" pitchFamily="50" charset="-127"/>
                <a:cs typeface="Arial" charset="0"/>
              </a:rPr>
              <a:t>Low</a:t>
            </a:r>
          </a:p>
          <a:p>
            <a:pPr algn="ctr" latinLnBrk="1">
              <a:lnSpc>
                <a:spcPct val="120000"/>
              </a:lnSpc>
              <a:defRPr/>
            </a:pPr>
            <a:r>
              <a:rPr lang="en-US" altLang="ko-KR" sz="1000">
                <a:solidFill>
                  <a:srgbClr val="000000"/>
                </a:solidFill>
                <a:ea typeface="돋움" pitchFamily="50" charset="-127"/>
                <a:cs typeface="Arial" charset="0"/>
              </a:rPr>
              <a:t>-end</a:t>
            </a:r>
          </a:p>
        </p:txBody>
      </p:sp>
      <p:sp>
        <p:nvSpPr>
          <p:cNvPr id="770" name="Rectangle 161"/>
          <p:cNvSpPr>
            <a:spLocks noChangeArrowheads="1"/>
          </p:cNvSpPr>
          <p:nvPr/>
        </p:nvSpPr>
        <p:spPr bwMode="auto">
          <a:xfrm>
            <a:off x="63500" y="3349203"/>
            <a:ext cx="390525" cy="1746250"/>
          </a:xfrm>
          <a:prstGeom prst="rect">
            <a:avLst/>
          </a:prstGeom>
          <a:solidFill>
            <a:srgbClr val="EAEAEA"/>
          </a:solidFill>
          <a:ln w="6350" algn="ctr">
            <a:solidFill>
              <a:schemeClr val="bg2"/>
            </a:solidFill>
            <a:miter lim="800000"/>
            <a:headEnd/>
            <a:tailEnd/>
          </a:ln>
          <a:effectLst>
            <a:outerShdw dist="38100" dir="2999997" algn="tl" rotWithShape="0">
              <a:srgbClr val="7F7F7F"/>
            </a:outerShdw>
          </a:effectLst>
        </p:spPr>
        <p:txBody>
          <a:bodyPr wrap="none" anchor="ctr"/>
          <a:lstStyle/>
          <a:p>
            <a:pPr algn="ctr" latinLnBrk="1">
              <a:lnSpc>
                <a:spcPct val="120000"/>
              </a:lnSpc>
              <a:defRPr/>
            </a:pPr>
            <a:r>
              <a:rPr lang="en-US" altLang="ko-KR" sz="1000">
                <a:solidFill>
                  <a:srgbClr val="000000"/>
                </a:solidFill>
                <a:ea typeface="돋움" pitchFamily="50" charset="-127"/>
                <a:cs typeface="Arial" charset="0"/>
              </a:rPr>
              <a:t>Mid</a:t>
            </a:r>
          </a:p>
          <a:p>
            <a:pPr algn="ctr" latinLnBrk="1">
              <a:lnSpc>
                <a:spcPct val="120000"/>
              </a:lnSpc>
              <a:defRPr/>
            </a:pPr>
            <a:r>
              <a:rPr lang="en-US" altLang="ko-KR" sz="1000">
                <a:solidFill>
                  <a:srgbClr val="000000"/>
                </a:solidFill>
                <a:ea typeface="돋움" pitchFamily="50" charset="-127"/>
                <a:cs typeface="Arial" charset="0"/>
              </a:rPr>
              <a:t>-end</a:t>
            </a:r>
          </a:p>
        </p:txBody>
      </p:sp>
      <p:sp>
        <p:nvSpPr>
          <p:cNvPr id="141779" name="Line 163"/>
          <p:cNvSpPr>
            <a:spLocks noChangeShapeType="1"/>
          </p:cNvSpPr>
          <p:nvPr/>
        </p:nvSpPr>
        <p:spPr bwMode="auto">
          <a:xfrm>
            <a:off x="4705350" y="4833516"/>
            <a:ext cx="1831975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41780" name="Rectangle 20"/>
          <p:cNvSpPr>
            <a:spLocks noChangeArrowheads="1"/>
          </p:cNvSpPr>
          <p:nvPr/>
        </p:nvSpPr>
        <p:spPr bwMode="auto">
          <a:xfrm>
            <a:off x="4811713" y="4687466"/>
            <a:ext cx="688975" cy="122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r>
              <a:rPr kumimoji="0" lang="ru-RU" altLang="ko-KR" sz="800">
                <a:solidFill>
                  <a:srgbClr val="006600"/>
                </a:solidFill>
              </a:rPr>
              <a:t>Тонкая рамка</a:t>
            </a:r>
            <a:endParaRPr kumimoji="0" lang="en-US" altLang="ko-KR" sz="800">
              <a:solidFill>
                <a:srgbClr val="006600"/>
              </a:solidFill>
            </a:endParaRPr>
          </a:p>
        </p:txBody>
      </p:sp>
      <p:sp>
        <p:nvSpPr>
          <p:cNvPr id="141781" name="Text Box 149"/>
          <p:cNvSpPr txBox="1">
            <a:spLocks noChangeArrowheads="1"/>
          </p:cNvSpPr>
          <p:nvPr/>
        </p:nvSpPr>
        <p:spPr bwMode="auto">
          <a:xfrm>
            <a:off x="4808538" y="4873203"/>
            <a:ext cx="2160587" cy="246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latinLnBrk="1"/>
            <a:r>
              <a:rPr lang="en-US" altLang="ko-KR" sz="800" b="0" i="1">
                <a:solidFill>
                  <a:srgbClr val="000000"/>
                </a:solidFill>
              </a:rPr>
              <a:t>27/23.8/23/21.5(MP57)</a:t>
            </a:r>
          </a:p>
          <a:p>
            <a:pPr latinLnBrk="1"/>
            <a:r>
              <a:rPr lang="en-US" altLang="ko-KR" sz="800" b="0" i="1">
                <a:solidFill>
                  <a:srgbClr val="000000"/>
                </a:solidFill>
              </a:rPr>
              <a:t>23.8/23/21.5 (MP47) </a:t>
            </a:r>
          </a:p>
        </p:txBody>
      </p:sp>
      <p:sp>
        <p:nvSpPr>
          <p:cNvPr id="141782" name="Text Box 6"/>
          <p:cNvSpPr txBox="1">
            <a:spLocks noChangeArrowheads="1"/>
          </p:cNvSpPr>
          <p:nvPr/>
        </p:nvSpPr>
        <p:spPr bwMode="gray">
          <a:xfrm>
            <a:off x="3538538" y="4631903"/>
            <a:ext cx="63500" cy="138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algn="r"/>
            <a:r>
              <a:rPr kumimoji="0" lang="en-US" altLang="ko-KR" sz="900" i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41783" name="Rectangle 27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4095750" y="4712866"/>
            <a:ext cx="649288" cy="215900"/>
          </a:xfrm>
          <a:prstGeom prst="rect">
            <a:avLst/>
          </a:prstGeom>
          <a:solidFill>
            <a:srgbClr val="FFD9D9"/>
          </a:solidFill>
          <a:ln w="1270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72000" tIns="0" rIns="0" bIns="0" anchor="ctr"/>
          <a:lstStyle/>
          <a:p>
            <a:pPr algn="ctr"/>
            <a:r>
              <a:rPr kumimoji="0" lang="en-US" altLang="ko-KR" sz="1100">
                <a:solidFill>
                  <a:srgbClr val="000000"/>
                </a:solidFill>
              </a:rPr>
              <a:t>MP57/47</a:t>
            </a:r>
          </a:p>
        </p:txBody>
      </p:sp>
      <p:cxnSp>
        <p:nvCxnSpPr>
          <p:cNvPr id="141784" name="AutoShape 131"/>
          <p:cNvCxnSpPr>
            <a:cxnSpLocks noChangeShapeType="1"/>
            <a:stCxn id="141734" idx="3"/>
          </p:cNvCxnSpPr>
          <p:nvPr/>
        </p:nvCxnSpPr>
        <p:spPr bwMode="auto">
          <a:xfrm>
            <a:off x="1719263" y="5582816"/>
            <a:ext cx="1909762" cy="0"/>
          </a:xfrm>
          <a:prstGeom prst="bentConnector3">
            <a:avLst>
              <a:gd name="adj1" fmla="val 50000"/>
            </a:avLst>
          </a:prstGeom>
          <a:noFill/>
          <a:ln w="6350">
            <a:solidFill>
              <a:schemeClr val="bg2"/>
            </a:solidFill>
            <a:miter lim="800000"/>
            <a:headEnd/>
            <a:tailEnd type="triangle" w="med" len="med"/>
          </a:ln>
        </p:spPr>
      </p:cxnSp>
      <p:cxnSp>
        <p:nvCxnSpPr>
          <p:cNvPr id="141785" name="AutoShape 131"/>
          <p:cNvCxnSpPr>
            <a:cxnSpLocks noChangeShapeType="1"/>
          </p:cNvCxnSpPr>
          <p:nvPr/>
        </p:nvCxnSpPr>
        <p:spPr bwMode="auto">
          <a:xfrm>
            <a:off x="1751013" y="4436641"/>
            <a:ext cx="1727200" cy="0"/>
          </a:xfrm>
          <a:prstGeom prst="straightConnector1">
            <a:avLst/>
          </a:prstGeom>
          <a:noFill/>
          <a:ln w="6350">
            <a:solidFill>
              <a:schemeClr val="bg2"/>
            </a:solidFill>
            <a:round/>
            <a:headEnd/>
            <a:tailEnd type="triangle" w="med" len="med"/>
          </a:ln>
        </p:spPr>
      </p:cxnSp>
      <p:sp>
        <p:nvSpPr>
          <p:cNvPr id="141786" name="Line 37"/>
          <p:cNvSpPr>
            <a:spLocks noChangeShapeType="1"/>
          </p:cNvSpPr>
          <p:nvPr/>
        </p:nvSpPr>
        <p:spPr bwMode="auto">
          <a:xfrm>
            <a:off x="3657600" y="1250528"/>
            <a:ext cx="2879725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787" name="Rectangle 35"/>
          <p:cNvSpPr>
            <a:spLocks noChangeArrowheads="1"/>
          </p:cNvSpPr>
          <p:nvPr/>
        </p:nvSpPr>
        <p:spPr bwMode="auto">
          <a:xfrm>
            <a:off x="1762125" y="1493416"/>
            <a:ext cx="1820863" cy="147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kumimoji="0" lang="en-US" altLang="ko-KR" sz="800" b="0">
                <a:solidFill>
                  <a:srgbClr val="000000"/>
                </a:solidFill>
              </a:rPr>
              <a:t>WQHD, Thunderbolt, 7</a:t>
            </a:r>
            <a:r>
              <a:rPr kumimoji="0" lang="ru-RU" altLang="ko-KR" sz="800" b="0">
                <a:solidFill>
                  <a:srgbClr val="000000"/>
                </a:solidFill>
              </a:rPr>
              <a:t>Вт</a:t>
            </a:r>
            <a:r>
              <a:rPr kumimoji="0" lang="en-US" altLang="ko-KR" sz="800" b="0">
                <a:solidFill>
                  <a:srgbClr val="000000"/>
                </a:solidFill>
              </a:rPr>
              <a:t> x 2 </a:t>
            </a:r>
            <a:r>
              <a:rPr kumimoji="0" lang="ru-RU" altLang="ko-KR" sz="800" b="0">
                <a:solidFill>
                  <a:srgbClr val="000000"/>
                </a:solidFill>
              </a:rPr>
              <a:t>динамика</a:t>
            </a:r>
            <a:endParaRPr kumimoji="0" lang="en-US" altLang="ko-KR" sz="800" b="0">
              <a:solidFill>
                <a:srgbClr val="000000"/>
              </a:solidFill>
            </a:endParaRPr>
          </a:p>
        </p:txBody>
      </p:sp>
      <p:sp>
        <p:nvSpPr>
          <p:cNvPr id="141788" name="Text Box 36"/>
          <p:cNvSpPr txBox="1">
            <a:spLocks noChangeArrowheads="1"/>
          </p:cNvSpPr>
          <p:nvPr/>
        </p:nvSpPr>
        <p:spPr bwMode="auto">
          <a:xfrm>
            <a:off x="1762125" y="1668041"/>
            <a:ext cx="115888" cy="133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kumimoji="0" lang="en-US" altLang="ko-KR" sz="800" b="0" i="1">
                <a:solidFill>
                  <a:srgbClr val="000000"/>
                </a:solidFill>
              </a:rPr>
              <a:t>34</a:t>
            </a:r>
          </a:p>
        </p:txBody>
      </p:sp>
      <p:sp>
        <p:nvSpPr>
          <p:cNvPr id="141789" name="Rectangle 38"/>
          <p:cNvSpPr>
            <a:spLocks noChangeArrowheads="1"/>
          </p:cNvSpPr>
          <p:nvPr/>
        </p:nvSpPr>
        <p:spPr bwMode="auto">
          <a:xfrm>
            <a:off x="1071563" y="1501353"/>
            <a:ext cx="649287" cy="215900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0" tIns="45714" rIns="0" bIns="45714" anchor="ctr"/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kumimoji="0" lang="en-US" altLang="ko-KR" sz="1100" b="0">
                <a:solidFill>
                  <a:srgbClr val="FFFFFF"/>
                </a:solidFill>
              </a:rPr>
              <a:t>UM95</a:t>
            </a:r>
          </a:p>
        </p:txBody>
      </p:sp>
      <p:sp>
        <p:nvSpPr>
          <p:cNvPr id="141790" name="Text Box 36"/>
          <p:cNvSpPr txBox="1">
            <a:spLocks noChangeArrowheads="1"/>
          </p:cNvSpPr>
          <p:nvPr/>
        </p:nvSpPr>
        <p:spPr bwMode="auto">
          <a:xfrm>
            <a:off x="3876675" y="1269578"/>
            <a:ext cx="550863" cy="147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kumimoji="0" lang="en-US" altLang="ko-KR" sz="800" b="0" i="1">
                <a:solidFill>
                  <a:srgbClr val="000000"/>
                </a:solidFill>
              </a:rPr>
              <a:t>34/29(‘14 2)</a:t>
            </a:r>
          </a:p>
        </p:txBody>
      </p:sp>
      <p:cxnSp>
        <p:nvCxnSpPr>
          <p:cNvPr id="141791" name="AutoShape 131"/>
          <p:cNvCxnSpPr>
            <a:cxnSpLocks noChangeShapeType="1"/>
          </p:cNvCxnSpPr>
          <p:nvPr/>
        </p:nvCxnSpPr>
        <p:spPr bwMode="auto">
          <a:xfrm>
            <a:off x="1784350" y="1620416"/>
            <a:ext cx="4356100" cy="0"/>
          </a:xfrm>
          <a:prstGeom prst="straightConnector1">
            <a:avLst/>
          </a:prstGeom>
          <a:noFill/>
          <a:ln w="6350">
            <a:solidFill>
              <a:schemeClr val="bg2"/>
            </a:solidFill>
            <a:round/>
            <a:headEnd/>
            <a:tailEnd type="triangle" w="med" len="med"/>
          </a:ln>
        </p:spPr>
      </p:cxnSp>
      <p:sp>
        <p:nvSpPr>
          <p:cNvPr id="141792" name="Text Box 57"/>
          <p:cNvSpPr txBox="1">
            <a:spLocks noChangeArrowheads="1"/>
          </p:cNvSpPr>
          <p:nvPr/>
        </p:nvSpPr>
        <p:spPr bwMode="gray">
          <a:xfrm>
            <a:off x="1065213" y="1337841"/>
            <a:ext cx="719137" cy="147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 algn="ctr">
              <a:lnSpc>
                <a:spcPct val="120000"/>
              </a:lnSpc>
              <a:spcBef>
                <a:spcPct val="20000"/>
              </a:spcBef>
            </a:pPr>
            <a:r>
              <a:rPr kumimoji="0" lang="ru-RU" altLang="ko-KR" sz="800">
                <a:solidFill>
                  <a:srgbClr val="FF0000"/>
                </a:solidFill>
              </a:rPr>
              <a:t>Лидер рынка</a:t>
            </a:r>
            <a:endParaRPr kumimoji="0" lang="en-US" altLang="ko-KR" sz="800">
              <a:solidFill>
                <a:srgbClr val="FF0000"/>
              </a:solidFill>
            </a:endParaRPr>
          </a:p>
        </p:txBody>
      </p:sp>
      <p:sp>
        <p:nvSpPr>
          <p:cNvPr id="793" name="Rectangle 161"/>
          <p:cNvSpPr>
            <a:spLocks noChangeArrowheads="1"/>
          </p:cNvSpPr>
          <p:nvPr/>
        </p:nvSpPr>
        <p:spPr bwMode="auto">
          <a:xfrm>
            <a:off x="63500" y="1090191"/>
            <a:ext cx="390525" cy="2185987"/>
          </a:xfrm>
          <a:prstGeom prst="rect">
            <a:avLst/>
          </a:prstGeom>
          <a:solidFill>
            <a:srgbClr val="EAEAEA"/>
          </a:solidFill>
          <a:ln w="6350" algn="ctr">
            <a:solidFill>
              <a:schemeClr val="bg2"/>
            </a:solidFill>
            <a:miter lim="800000"/>
            <a:headEnd/>
            <a:tailEnd/>
          </a:ln>
          <a:effectLst>
            <a:outerShdw dist="38100" dir="2999997" algn="tl" rotWithShape="0">
              <a:srgbClr val="7F7F7F"/>
            </a:outerShdw>
          </a:effectLst>
        </p:spPr>
        <p:txBody>
          <a:bodyPr wrap="none" anchor="ctr"/>
          <a:lstStyle/>
          <a:p>
            <a:pPr algn="ctr" latinLnBrk="1">
              <a:lnSpc>
                <a:spcPct val="120000"/>
              </a:lnSpc>
              <a:defRPr/>
            </a:pPr>
            <a:r>
              <a:rPr lang="en-US" altLang="ko-KR" sz="100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High</a:t>
            </a:r>
          </a:p>
          <a:p>
            <a:pPr algn="ctr" latinLnBrk="1">
              <a:lnSpc>
                <a:spcPct val="120000"/>
              </a:lnSpc>
              <a:defRPr/>
            </a:pPr>
            <a:r>
              <a:rPr lang="en-US" altLang="ko-KR" sz="100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-end</a:t>
            </a:r>
          </a:p>
        </p:txBody>
      </p:sp>
      <p:sp>
        <p:nvSpPr>
          <p:cNvPr id="141794" name="Rectangle 4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561138" y="6600825"/>
            <a:ext cx="900112" cy="144463"/>
          </a:xfrm>
          <a:prstGeom prst="rect">
            <a:avLst/>
          </a:prstGeom>
          <a:solidFill>
            <a:schemeClr val="tx1"/>
          </a:solidFill>
          <a:ln w="1270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en-US" altLang="ko-KR" sz="800" b="0">
                <a:solidFill>
                  <a:srgbClr val="FFFFFF"/>
                </a:solidFill>
              </a:rPr>
              <a:t>WQHD(3440x1440</a:t>
            </a:r>
            <a:endParaRPr kumimoji="0" lang="en-US" altLang="ko-KR" sz="800" b="0">
              <a:solidFill>
                <a:srgbClr val="FFFFFF"/>
              </a:solidFill>
            </a:endParaRPr>
          </a:p>
        </p:txBody>
      </p:sp>
      <p:sp>
        <p:nvSpPr>
          <p:cNvPr id="141795" name="Rectangle 38"/>
          <p:cNvSpPr>
            <a:spLocks noChangeArrowheads="1"/>
          </p:cNvSpPr>
          <p:nvPr/>
        </p:nvSpPr>
        <p:spPr bwMode="auto">
          <a:xfrm>
            <a:off x="1071563" y="1879178"/>
            <a:ext cx="649287" cy="215900"/>
          </a:xfrm>
          <a:prstGeom prst="rect">
            <a:avLst/>
          </a:prstGeom>
          <a:solidFill>
            <a:srgbClr val="FFD9D9"/>
          </a:solidFill>
          <a:ln w="1270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en-US" altLang="ko-KR" sz="1100" b="0">
                <a:solidFill>
                  <a:srgbClr val="000000"/>
                </a:solidFill>
              </a:rPr>
              <a:t>UM65</a:t>
            </a:r>
          </a:p>
        </p:txBody>
      </p:sp>
      <p:sp>
        <p:nvSpPr>
          <p:cNvPr id="141796" name="Text Box 36"/>
          <p:cNvSpPr txBox="1">
            <a:spLocks noChangeArrowheads="1"/>
          </p:cNvSpPr>
          <p:nvPr/>
        </p:nvSpPr>
        <p:spPr bwMode="auto">
          <a:xfrm>
            <a:off x="1762125" y="2003003"/>
            <a:ext cx="403225" cy="134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kumimoji="0" lang="en-US" altLang="ko-KR" sz="800" b="0" i="1">
                <a:solidFill>
                  <a:srgbClr val="000000"/>
                </a:solidFill>
              </a:rPr>
              <a:t>34/29/25</a:t>
            </a:r>
          </a:p>
        </p:txBody>
      </p:sp>
      <p:sp>
        <p:nvSpPr>
          <p:cNvPr id="141797" name="Rectangle 38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4095750" y="2636416"/>
            <a:ext cx="649288" cy="215900"/>
          </a:xfrm>
          <a:prstGeom prst="rect">
            <a:avLst/>
          </a:prstGeom>
          <a:solidFill>
            <a:srgbClr val="FFD9D9"/>
          </a:solidFill>
          <a:ln w="1270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en-US" altLang="ko-KR" sz="1100">
                <a:solidFill>
                  <a:srgbClr val="000000"/>
                </a:solidFill>
              </a:rPr>
              <a:t>UM57</a:t>
            </a:r>
          </a:p>
        </p:txBody>
      </p:sp>
      <p:sp>
        <p:nvSpPr>
          <p:cNvPr id="141798" name="Text Box 36"/>
          <p:cNvSpPr txBox="1">
            <a:spLocks noChangeArrowheads="1"/>
          </p:cNvSpPr>
          <p:nvPr/>
        </p:nvSpPr>
        <p:spPr bwMode="auto">
          <a:xfrm>
            <a:off x="4811713" y="2780878"/>
            <a:ext cx="260350" cy="133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kumimoji="0" lang="en-US" altLang="ko-KR" sz="800" b="0" i="1">
                <a:solidFill>
                  <a:srgbClr val="000000"/>
                </a:solidFill>
              </a:rPr>
              <a:t>29/25</a:t>
            </a:r>
          </a:p>
        </p:txBody>
      </p:sp>
      <p:sp>
        <p:nvSpPr>
          <p:cNvPr id="141799" name="Rectangle 35"/>
          <p:cNvSpPr>
            <a:spLocks noChangeArrowheads="1"/>
          </p:cNvSpPr>
          <p:nvPr/>
        </p:nvSpPr>
        <p:spPr bwMode="auto">
          <a:xfrm>
            <a:off x="4811713" y="2607841"/>
            <a:ext cx="1398587" cy="147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kumimoji="0" lang="en-US" altLang="ko-KR" sz="800">
                <a:solidFill>
                  <a:srgbClr val="006600"/>
                </a:solidFill>
              </a:rPr>
              <a:t>Game Feature</a:t>
            </a:r>
            <a:r>
              <a:rPr kumimoji="0" lang="en-US" altLang="ko-KR" sz="800" b="0">
                <a:solidFill>
                  <a:srgbClr val="000000"/>
                </a:solidFill>
              </a:rPr>
              <a:t>, UM55 Design</a:t>
            </a:r>
            <a:r>
              <a:rPr kumimoji="0" lang="ko-KR" altLang="en-US" sz="800" b="0">
                <a:solidFill>
                  <a:srgbClr val="000000"/>
                </a:solidFill>
              </a:rPr>
              <a:t> </a:t>
            </a:r>
            <a:endParaRPr kumimoji="0" lang="en-US" altLang="ko-KR" sz="800" b="0">
              <a:solidFill>
                <a:srgbClr val="000000"/>
              </a:solidFill>
            </a:endParaRPr>
          </a:p>
        </p:txBody>
      </p:sp>
      <p:sp>
        <p:nvSpPr>
          <p:cNvPr id="141800" name="Rectangle 35"/>
          <p:cNvSpPr>
            <a:spLocks noChangeArrowheads="1"/>
          </p:cNvSpPr>
          <p:nvPr/>
        </p:nvSpPr>
        <p:spPr bwMode="auto">
          <a:xfrm>
            <a:off x="1762125" y="1834728"/>
            <a:ext cx="306388" cy="147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kumimoji="0" lang="en-US" altLang="ko-KR" sz="800" b="0">
                <a:solidFill>
                  <a:srgbClr val="000000"/>
                </a:solidFill>
              </a:rPr>
              <a:t>WFHD</a:t>
            </a:r>
          </a:p>
        </p:txBody>
      </p:sp>
      <p:sp>
        <p:nvSpPr>
          <p:cNvPr id="141801" name="Text Box 36"/>
          <p:cNvSpPr txBox="1">
            <a:spLocks noChangeArrowheads="1"/>
          </p:cNvSpPr>
          <p:nvPr/>
        </p:nvSpPr>
        <p:spPr bwMode="auto">
          <a:xfrm>
            <a:off x="4811713" y="2003003"/>
            <a:ext cx="260350" cy="134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kumimoji="0" lang="en-US" altLang="ko-KR" sz="800" b="0" i="1">
                <a:solidFill>
                  <a:srgbClr val="000000"/>
                </a:solidFill>
              </a:rPr>
              <a:t>34/29</a:t>
            </a:r>
          </a:p>
        </p:txBody>
      </p:sp>
      <p:sp>
        <p:nvSpPr>
          <p:cNvPr id="141802" name="Rectangle 35"/>
          <p:cNvSpPr>
            <a:spLocks noChangeArrowheads="1"/>
          </p:cNvSpPr>
          <p:nvPr/>
        </p:nvSpPr>
        <p:spPr bwMode="auto">
          <a:xfrm>
            <a:off x="4808538" y="1845841"/>
            <a:ext cx="2770187" cy="128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>
              <a:lnSpc>
                <a:spcPts val="1000"/>
              </a:lnSpc>
              <a:spcBef>
                <a:spcPct val="20000"/>
              </a:spcBef>
            </a:pPr>
            <a:r>
              <a:rPr kumimoji="0" lang="en-US" altLang="ko-KR" sz="800">
                <a:solidFill>
                  <a:srgbClr val="006600"/>
                </a:solidFill>
              </a:rPr>
              <a:t>Freesync, Game Feature</a:t>
            </a:r>
            <a:r>
              <a:rPr kumimoji="0" lang="en-US" altLang="ko-KR" sz="800" b="0">
                <a:solidFill>
                  <a:srgbClr val="000000"/>
                </a:solidFill>
              </a:rPr>
              <a:t> 7W x 2 SPK   	</a:t>
            </a:r>
          </a:p>
        </p:txBody>
      </p:sp>
      <p:sp>
        <p:nvSpPr>
          <p:cNvPr id="141803" name="Text Box 57"/>
          <p:cNvSpPr txBox="1">
            <a:spLocks noChangeArrowheads="1"/>
          </p:cNvSpPr>
          <p:nvPr/>
        </p:nvSpPr>
        <p:spPr bwMode="gray">
          <a:xfrm>
            <a:off x="2073275" y="1745828"/>
            <a:ext cx="63500" cy="150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algn="r">
              <a:lnSpc>
                <a:spcPct val="120000"/>
              </a:lnSpc>
              <a:spcBef>
                <a:spcPct val="20000"/>
              </a:spcBef>
            </a:pPr>
            <a:r>
              <a:rPr kumimoji="0" lang="en-US" altLang="ko-KR" sz="900" i="1">
                <a:solidFill>
                  <a:srgbClr val="000000"/>
                </a:solidFill>
              </a:rPr>
              <a:t>2</a:t>
            </a:r>
          </a:p>
        </p:txBody>
      </p:sp>
      <p:cxnSp>
        <p:nvCxnSpPr>
          <p:cNvPr id="141804" name="AutoShape 131"/>
          <p:cNvCxnSpPr>
            <a:cxnSpLocks noChangeShapeType="1"/>
          </p:cNvCxnSpPr>
          <p:nvPr/>
        </p:nvCxnSpPr>
        <p:spPr bwMode="auto">
          <a:xfrm>
            <a:off x="1857375" y="1993478"/>
            <a:ext cx="4354513" cy="0"/>
          </a:xfrm>
          <a:prstGeom prst="straightConnector1">
            <a:avLst/>
          </a:prstGeom>
          <a:noFill/>
          <a:ln w="6350">
            <a:solidFill>
              <a:schemeClr val="bg2"/>
            </a:solidFill>
            <a:round/>
            <a:headEnd/>
            <a:tailEnd type="triangle" w="med" len="med"/>
          </a:ln>
        </p:spPr>
      </p:cxnSp>
      <p:sp>
        <p:nvSpPr>
          <p:cNvPr id="141805" name="Rectangle 38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4095750" y="1879178"/>
            <a:ext cx="649288" cy="215900"/>
          </a:xfrm>
          <a:prstGeom prst="rect">
            <a:avLst/>
          </a:prstGeom>
          <a:solidFill>
            <a:srgbClr val="FFD9D9"/>
          </a:solidFill>
          <a:ln w="1270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en-US" altLang="ko-KR" sz="1100">
                <a:solidFill>
                  <a:srgbClr val="000000"/>
                </a:solidFill>
              </a:rPr>
              <a:t>UM67</a:t>
            </a:r>
          </a:p>
        </p:txBody>
      </p:sp>
      <p:sp>
        <p:nvSpPr>
          <p:cNvPr id="807" name="TextBox 2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113588" y="2801516"/>
            <a:ext cx="2952750" cy="72866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80975" indent="-180975" latinLnBrk="1"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þ"/>
              <a:tabLst>
                <a:tab pos="85725" algn="l"/>
              </a:tabLst>
              <a:defRPr/>
            </a:pPr>
            <a:r>
              <a:rPr kumimoji="0" lang="ru-RU" altLang="ko-KR" sz="1100" dirty="0" err="1">
                <a:solidFill>
                  <a:srgbClr val="000000"/>
                </a:solidFill>
                <a:latin typeface="Arial"/>
                <a:ea typeface="돋움" pitchFamily="50" charset="-127"/>
                <a:cs typeface="Arial" charset="0"/>
              </a:rPr>
              <a:t>Мультимедийный</a:t>
            </a:r>
            <a:r>
              <a:rPr kumimoji="0" lang="ru-RU" altLang="ko-KR" sz="1100" dirty="0">
                <a:solidFill>
                  <a:srgbClr val="000000"/>
                </a:solidFill>
                <a:latin typeface="Arial"/>
                <a:ea typeface="돋움" pitchFamily="50" charset="-127"/>
                <a:cs typeface="Arial" charset="0"/>
              </a:rPr>
              <a:t> монитор (Серия </a:t>
            </a:r>
            <a:r>
              <a:rPr kumimoji="0" lang="en-US" altLang="ko-KR" sz="1100" dirty="0">
                <a:solidFill>
                  <a:srgbClr val="000000"/>
                </a:solidFill>
                <a:latin typeface="Arial"/>
                <a:ea typeface="돋움" pitchFamily="50" charset="-127"/>
                <a:cs typeface="Arial" charset="0"/>
              </a:rPr>
              <a:t>7)</a:t>
            </a:r>
            <a:endParaRPr lang="en-US" altLang="ko-KR" sz="1100" b="0" dirty="0">
              <a:solidFill>
                <a:srgbClr val="000000"/>
              </a:solidFill>
              <a:latin typeface="Arial"/>
              <a:ea typeface="돋움" pitchFamily="50" charset="-127"/>
              <a:cs typeface="Arial" charset="0"/>
            </a:endParaRPr>
          </a:p>
          <a:p>
            <a:pPr marL="360000" indent="-171450" latinLnBrk="1">
              <a:lnSpc>
                <a:spcPct val="50000"/>
              </a:lnSpc>
              <a:spcBef>
                <a:spcPct val="50000"/>
              </a:spcBef>
              <a:buFontTx/>
              <a:buChar char="-"/>
              <a:tabLst>
                <a:tab pos="85725" algn="l"/>
              </a:tabLst>
              <a:defRPr/>
            </a:pPr>
            <a:r>
              <a:rPr kumimoji="0" lang="ru-RU" altLang="ko-KR" sz="1100" b="0" dirty="0">
                <a:solidFill>
                  <a:srgbClr val="000000"/>
                </a:solidFill>
                <a:latin typeface="Arial"/>
                <a:ea typeface="돋움" pitchFamily="50" charset="-127"/>
                <a:cs typeface="Arial" charset="0"/>
              </a:rPr>
              <a:t>Подключение к</a:t>
            </a:r>
            <a:r>
              <a:rPr kumimoji="0" lang="en-US" altLang="ko-KR" sz="1100" b="0" dirty="0">
                <a:solidFill>
                  <a:srgbClr val="000000"/>
                </a:solidFill>
                <a:latin typeface="Arial"/>
                <a:ea typeface="돋움" pitchFamily="50" charset="-127"/>
                <a:cs typeface="Arial" charset="0"/>
              </a:rPr>
              <a:t> Set top box </a:t>
            </a:r>
          </a:p>
          <a:p>
            <a:pPr marL="360000" indent="-171450" latinLnBrk="1">
              <a:lnSpc>
                <a:spcPct val="50000"/>
              </a:lnSpc>
              <a:spcBef>
                <a:spcPct val="50000"/>
              </a:spcBef>
              <a:buFontTx/>
              <a:buChar char="-"/>
              <a:tabLst>
                <a:tab pos="85725" algn="l"/>
              </a:tabLst>
              <a:defRPr/>
            </a:pPr>
            <a:r>
              <a:rPr kumimoji="0" lang="ru-RU" altLang="ko-KR" sz="1100" b="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Утончённый дизайн, колонки 5 Вт</a:t>
            </a:r>
            <a:endParaRPr kumimoji="0" lang="en-US" altLang="ko-KR" sz="1100" b="0" dirty="0">
              <a:solidFill>
                <a:srgbClr val="000000"/>
              </a:solidFill>
              <a:ea typeface="돋움" pitchFamily="50" charset="-127"/>
              <a:cs typeface="Arial" charset="0"/>
            </a:endParaRPr>
          </a:p>
          <a:p>
            <a:pPr marL="171450" indent="-171450" latinLnBrk="1">
              <a:lnSpc>
                <a:spcPct val="50000"/>
              </a:lnSpc>
              <a:spcBef>
                <a:spcPct val="50000"/>
              </a:spcBef>
              <a:buFontTx/>
              <a:buChar char="-"/>
              <a:tabLst>
                <a:tab pos="85725" algn="l"/>
              </a:tabLst>
              <a:defRPr/>
            </a:pPr>
            <a:endParaRPr lang="en-US" altLang="ko-KR" sz="1100" b="0" dirty="0">
              <a:solidFill>
                <a:srgbClr val="000000"/>
              </a:solidFill>
              <a:latin typeface="Arial"/>
              <a:ea typeface="돋움" pitchFamily="50" charset="-127"/>
              <a:cs typeface="Arial"/>
            </a:endParaRPr>
          </a:p>
        </p:txBody>
      </p:sp>
      <p:cxnSp>
        <p:nvCxnSpPr>
          <p:cNvPr id="141807" name="AutoShape 131"/>
          <p:cNvCxnSpPr>
            <a:cxnSpLocks noChangeShapeType="1"/>
          </p:cNvCxnSpPr>
          <p:nvPr/>
        </p:nvCxnSpPr>
        <p:spPr bwMode="auto">
          <a:xfrm>
            <a:off x="1719263" y="4833516"/>
            <a:ext cx="1905000" cy="0"/>
          </a:xfrm>
          <a:prstGeom prst="straightConnector1">
            <a:avLst/>
          </a:prstGeom>
          <a:noFill/>
          <a:ln w="6350">
            <a:solidFill>
              <a:schemeClr val="bg2"/>
            </a:solidFill>
            <a:round/>
            <a:headEnd/>
            <a:tailEnd type="triangle" w="med" len="med"/>
          </a:ln>
        </p:spPr>
      </p:cxnSp>
      <p:sp>
        <p:nvSpPr>
          <p:cNvPr id="141808" name="Line 73"/>
          <p:cNvSpPr>
            <a:spLocks noChangeShapeType="1"/>
          </p:cNvSpPr>
          <p:nvPr/>
        </p:nvSpPr>
        <p:spPr bwMode="auto">
          <a:xfrm flipV="1">
            <a:off x="519113" y="3314278"/>
            <a:ext cx="6450012" cy="41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809" name="Line 73"/>
          <p:cNvSpPr>
            <a:spLocks noChangeShapeType="1"/>
          </p:cNvSpPr>
          <p:nvPr/>
        </p:nvSpPr>
        <p:spPr bwMode="auto">
          <a:xfrm>
            <a:off x="519113" y="5258966"/>
            <a:ext cx="6450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6" name="TextBox 2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094538" y="1159967"/>
            <a:ext cx="3114675" cy="140493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80975" indent="-180975" latinLnBrk="1"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þ"/>
              <a:tabLst>
                <a:tab pos="85725" algn="l"/>
              </a:tabLst>
              <a:defRPr/>
            </a:pPr>
            <a:r>
              <a:rPr kumimoji="0" lang="ru-RU" altLang="ko-KR" sz="110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Продолжение</a:t>
            </a:r>
            <a:r>
              <a:rPr kumimoji="0" lang="en-US" altLang="ko-KR" sz="110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 </a:t>
            </a:r>
            <a:r>
              <a:rPr kumimoji="0" lang="ru-RU" altLang="ko-KR" sz="110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серии </a:t>
            </a:r>
            <a:r>
              <a:rPr kumimoji="0" lang="en-US" altLang="ko-KR" sz="110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21:9 </a:t>
            </a:r>
            <a:endParaRPr lang="en-US" altLang="ko-KR" sz="1100" dirty="0">
              <a:solidFill>
                <a:srgbClr val="000000"/>
              </a:solidFill>
              <a:latin typeface="Arial"/>
              <a:ea typeface="돋움" pitchFamily="50" charset="-127"/>
              <a:cs typeface="Arial" charset="0"/>
            </a:endParaRPr>
          </a:p>
          <a:p>
            <a:pPr marL="360000" indent="-171450" latinLnBrk="1">
              <a:lnSpc>
                <a:spcPct val="50000"/>
              </a:lnSpc>
              <a:spcBef>
                <a:spcPct val="50000"/>
              </a:spcBef>
              <a:buFontTx/>
              <a:buChar char="-"/>
              <a:tabLst>
                <a:tab pos="85725" algn="l"/>
              </a:tabLst>
              <a:defRPr/>
            </a:pPr>
            <a:r>
              <a:rPr kumimoji="0" lang="en-US" altLang="ko-KR" sz="1100" b="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1</a:t>
            </a:r>
            <a:r>
              <a:rPr kumimoji="0" lang="ru-RU" altLang="ko-KR" sz="1100" b="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-</a:t>
            </a:r>
            <a:r>
              <a:rPr kumimoji="0" lang="ru-RU" altLang="ko-KR" sz="1100" b="0" dirty="0" err="1">
                <a:solidFill>
                  <a:srgbClr val="000000"/>
                </a:solidFill>
                <a:ea typeface="돋움" pitchFamily="50" charset="-127"/>
                <a:cs typeface="Arial" charset="0"/>
              </a:rPr>
              <a:t>ый</a:t>
            </a:r>
            <a:r>
              <a:rPr kumimoji="0" lang="ru-RU" altLang="ko-KR" sz="1100" b="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 в мире</a:t>
            </a:r>
            <a:r>
              <a:rPr kumimoji="0" lang="en-US" altLang="ko-KR" sz="1100" b="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 Curved 21:9 (UC97)</a:t>
            </a:r>
            <a:endParaRPr lang="en-US" altLang="ko-KR" sz="1100" b="0" dirty="0">
              <a:solidFill>
                <a:srgbClr val="000000"/>
              </a:solidFill>
              <a:latin typeface="Arial"/>
              <a:ea typeface="돋움" pitchFamily="50" charset="-127"/>
              <a:cs typeface="Arial" charset="0"/>
            </a:endParaRPr>
          </a:p>
          <a:p>
            <a:pPr marL="360000" indent="-171450" latinLnBrk="1">
              <a:lnSpc>
                <a:spcPct val="50000"/>
              </a:lnSpc>
              <a:spcBef>
                <a:spcPct val="50000"/>
              </a:spcBef>
              <a:buFontTx/>
              <a:buChar char="-"/>
              <a:tabLst>
                <a:tab pos="85725" algn="l"/>
              </a:tabLst>
              <a:defRPr/>
            </a:pPr>
            <a:r>
              <a:rPr kumimoji="0" lang="ru-RU" altLang="ko-KR" sz="1100" b="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Игровой</a:t>
            </a:r>
            <a:r>
              <a:rPr kumimoji="0" lang="en-US" altLang="ko-KR" sz="1100" b="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: </a:t>
            </a:r>
            <a:r>
              <a:rPr kumimoji="0" lang="en-US" altLang="ko-KR" sz="1100" b="0" i="1" dirty="0" err="1">
                <a:solidFill>
                  <a:srgbClr val="000000"/>
                </a:solidFill>
                <a:ea typeface="돋움" pitchFamily="50" charset="-127"/>
                <a:cs typeface="Arial" charset="0"/>
              </a:rPr>
              <a:t>FreeSync</a:t>
            </a:r>
            <a:r>
              <a:rPr kumimoji="0" lang="en-US" altLang="ko-KR" sz="1100" b="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,(UM67) </a:t>
            </a:r>
          </a:p>
          <a:p>
            <a:pPr marL="188550" latinLnBrk="1">
              <a:lnSpc>
                <a:spcPct val="50000"/>
              </a:lnSpc>
              <a:spcBef>
                <a:spcPct val="50000"/>
              </a:spcBef>
              <a:tabLst>
                <a:tab pos="85725" algn="l"/>
              </a:tabLst>
              <a:defRPr/>
            </a:pPr>
            <a:r>
              <a:rPr kumimoji="0" lang="en-US" altLang="ko-KR" sz="1100" b="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                    </a:t>
            </a:r>
            <a:r>
              <a:rPr kumimoji="0" lang="en-US" altLang="ko-KR" sz="1100" b="0" i="1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Game Mode </a:t>
            </a:r>
            <a:r>
              <a:rPr kumimoji="0" lang="en-US" altLang="ko-KR" sz="1100" b="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(67/57)</a:t>
            </a:r>
          </a:p>
          <a:p>
            <a:pPr marL="360000" indent="-171450" latinLnBrk="1">
              <a:lnSpc>
                <a:spcPct val="50000"/>
              </a:lnSpc>
              <a:spcBef>
                <a:spcPct val="50000"/>
              </a:spcBef>
              <a:buFontTx/>
              <a:buChar char="-"/>
              <a:tabLst>
                <a:tab pos="85725" algn="l"/>
              </a:tabLst>
              <a:defRPr/>
            </a:pPr>
            <a:r>
              <a:rPr kumimoji="0" lang="en-US" altLang="ko-KR" sz="1100" b="0" i="1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Dual Controller</a:t>
            </a:r>
            <a:r>
              <a:rPr kumimoji="0" lang="en-US" altLang="ko-KR" sz="1100" b="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: </a:t>
            </a:r>
            <a:r>
              <a:rPr kumimoji="0" lang="ru-RU" altLang="ko-KR" sz="1100" b="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управление </a:t>
            </a:r>
            <a:r>
              <a:rPr kumimoji="0" lang="en-US" altLang="ko-KR" sz="1100" b="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2-</a:t>
            </a:r>
            <a:r>
              <a:rPr kumimoji="0" lang="ru-RU" altLang="ko-KR" sz="1100" b="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мя</a:t>
            </a:r>
            <a:endParaRPr kumimoji="0" lang="en-US" altLang="ko-KR" sz="1100" b="0" dirty="0">
              <a:solidFill>
                <a:srgbClr val="000000"/>
              </a:solidFill>
              <a:ea typeface="돋움" pitchFamily="50" charset="-127"/>
              <a:cs typeface="Arial" charset="0"/>
            </a:endParaRPr>
          </a:p>
          <a:p>
            <a:pPr marL="172800" latinLnBrk="1">
              <a:lnSpc>
                <a:spcPct val="50000"/>
              </a:lnSpc>
              <a:spcBef>
                <a:spcPct val="50000"/>
              </a:spcBef>
              <a:tabLst>
                <a:tab pos="85725" algn="l"/>
              </a:tabLst>
              <a:defRPr/>
            </a:pPr>
            <a:r>
              <a:rPr kumimoji="0" lang="en-US" altLang="ko-KR" sz="1100" b="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     </a:t>
            </a:r>
            <a:r>
              <a:rPr kumimoji="0" lang="ru-RU" altLang="ko-KR" sz="1100" b="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ПК с помощью 1 мыши и 1 клавиатуры</a:t>
            </a:r>
            <a:endParaRPr kumimoji="0" lang="en-US" altLang="ko-KR" sz="1100" b="0" dirty="0">
              <a:solidFill>
                <a:srgbClr val="000000"/>
              </a:solidFill>
              <a:ea typeface="돋움" pitchFamily="50" charset="-127"/>
              <a:cs typeface="Arial" charset="0"/>
            </a:endParaRPr>
          </a:p>
          <a:p>
            <a:pPr marL="360000" indent="-171450" latinLnBrk="1">
              <a:lnSpc>
                <a:spcPct val="50000"/>
              </a:lnSpc>
              <a:spcBef>
                <a:spcPct val="50000"/>
              </a:spcBef>
              <a:buFontTx/>
              <a:buChar char="-"/>
              <a:tabLst>
                <a:tab pos="85725" algn="l"/>
              </a:tabLst>
              <a:defRPr/>
            </a:pPr>
            <a:r>
              <a:rPr kumimoji="0" lang="ru-RU" altLang="ko-KR" sz="1100" b="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Более мощный звук</a:t>
            </a:r>
            <a:r>
              <a:rPr kumimoji="0" lang="en-US" altLang="ko-KR" sz="1100" b="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: </a:t>
            </a:r>
            <a:r>
              <a:rPr kumimoji="0" lang="en-US" altLang="ko-KR" sz="1100" b="0" i="1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MAXXAUDIO</a:t>
            </a:r>
          </a:p>
          <a:p>
            <a:pPr marL="360000" indent="-171450" latinLnBrk="1">
              <a:lnSpc>
                <a:spcPct val="50000"/>
              </a:lnSpc>
              <a:spcBef>
                <a:spcPct val="50000"/>
              </a:spcBef>
              <a:buFontTx/>
              <a:buChar char="-"/>
              <a:tabLst>
                <a:tab pos="85725" algn="l"/>
              </a:tabLst>
              <a:defRPr/>
            </a:pPr>
            <a:r>
              <a:rPr kumimoji="0" lang="en-US" altLang="ko-KR" sz="1100" b="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UM57: </a:t>
            </a:r>
            <a:r>
              <a:rPr kumimoji="0" lang="ru-RU" altLang="ko-KR" sz="1100" b="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базовая модель, без динамиков</a:t>
            </a:r>
            <a:endParaRPr lang="en-US" altLang="ko-KR" sz="1100" b="0" dirty="0">
              <a:solidFill>
                <a:srgbClr val="000000"/>
              </a:solidFill>
              <a:latin typeface="Arial"/>
              <a:ea typeface="돋움" pitchFamily="50" charset="-127"/>
              <a:cs typeface="Arial"/>
            </a:endParaRPr>
          </a:p>
        </p:txBody>
      </p:sp>
      <p:sp>
        <p:nvSpPr>
          <p:cNvPr id="827" name="TextBox 20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113588" y="3680991"/>
            <a:ext cx="2952750" cy="23352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80975" indent="-180975" latinLnBrk="1"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þ"/>
              <a:tabLst>
                <a:tab pos="85725" algn="l"/>
              </a:tabLst>
              <a:defRPr/>
            </a:pPr>
            <a:r>
              <a:rPr kumimoji="0" lang="ru-RU" altLang="ko-KR" sz="110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Уникальные характеристики</a:t>
            </a:r>
            <a:endParaRPr lang="en-US" altLang="ko-KR" sz="1100" b="0" dirty="0">
              <a:solidFill>
                <a:srgbClr val="000000"/>
              </a:solidFill>
              <a:latin typeface="Arial"/>
              <a:ea typeface="돋움" pitchFamily="50" charset="-127"/>
              <a:cs typeface="Arial" charset="0"/>
            </a:endParaRPr>
          </a:p>
          <a:p>
            <a:pPr marL="360000" indent="-171450" latinLnBrk="1">
              <a:lnSpc>
                <a:spcPct val="50000"/>
              </a:lnSpc>
              <a:spcBef>
                <a:spcPct val="50000"/>
              </a:spcBef>
              <a:buFontTx/>
              <a:buChar char="-"/>
              <a:tabLst>
                <a:tab pos="85725" algn="l"/>
              </a:tabLst>
              <a:defRPr/>
            </a:pPr>
            <a:r>
              <a:rPr kumimoji="0" lang="ru-RU" altLang="ko-KR" sz="1100" b="0" dirty="0">
                <a:solidFill>
                  <a:srgbClr val="000000"/>
                </a:solidFill>
                <a:latin typeface="Arial"/>
                <a:ea typeface="돋움" pitchFamily="50" charset="-127"/>
                <a:cs typeface="Arial" charset="0"/>
              </a:rPr>
              <a:t>Лучшая цветопередача</a:t>
            </a:r>
            <a:endParaRPr kumimoji="0" lang="en-US" altLang="ko-KR" sz="1100" b="0" dirty="0">
              <a:solidFill>
                <a:srgbClr val="000000"/>
              </a:solidFill>
              <a:latin typeface="Arial"/>
              <a:ea typeface="돋움" pitchFamily="50" charset="-127"/>
              <a:cs typeface="Arial" charset="0"/>
            </a:endParaRPr>
          </a:p>
          <a:p>
            <a:pPr marL="188550" latinLnBrk="1">
              <a:lnSpc>
                <a:spcPct val="50000"/>
              </a:lnSpc>
              <a:spcBef>
                <a:spcPct val="50000"/>
              </a:spcBef>
              <a:tabLst>
                <a:tab pos="85725" algn="l"/>
              </a:tabLst>
              <a:defRPr/>
            </a:pPr>
            <a:r>
              <a:rPr kumimoji="0" lang="en-US" altLang="ko-KR" sz="1100" b="0" dirty="0">
                <a:solidFill>
                  <a:srgbClr val="000000"/>
                </a:solidFill>
                <a:latin typeface="Arial"/>
                <a:ea typeface="돋움" pitchFamily="50" charset="-127"/>
                <a:cs typeface="Arial" charset="0"/>
              </a:rPr>
              <a:t>     : </a:t>
            </a:r>
            <a:r>
              <a:rPr kumimoji="0" lang="ru-RU" altLang="ko-KR" sz="1100" b="0" dirty="0">
                <a:solidFill>
                  <a:srgbClr val="000000"/>
                </a:solidFill>
                <a:latin typeface="Arial"/>
                <a:ea typeface="돋움" pitchFamily="50" charset="-127"/>
                <a:cs typeface="Arial" charset="0"/>
              </a:rPr>
              <a:t>Функция </a:t>
            </a:r>
            <a:r>
              <a:rPr kumimoji="0" lang="en-US" altLang="ko-KR" sz="1100" b="0" i="1" dirty="0">
                <a:solidFill>
                  <a:srgbClr val="000000"/>
                </a:solidFill>
                <a:latin typeface="Arial"/>
                <a:ea typeface="돋움" pitchFamily="50" charset="-127"/>
                <a:cs typeface="Arial" charset="0"/>
              </a:rPr>
              <a:t>Color Cloning </a:t>
            </a:r>
            <a:r>
              <a:rPr kumimoji="0" lang="en-US" altLang="ko-KR" sz="1100" b="0" dirty="0">
                <a:solidFill>
                  <a:srgbClr val="000000"/>
                </a:solidFill>
                <a:latin typeface="Arial"/>
                <a:ea typeface="돋움" pitchFamily="50" charset="-127"/>
                <a:cs typeface="Arial" charset="0"/>
              </a:rPr>
              <a:t>(</a:t>
            </a:r>
            <a:r>
              <a:rPr kumimoji="0" lang="ru-RU" altLang="ko-KR" sz="1100" b="0" dirty="0">
                <a:solidFill>
                  <a:srgbClr val="000000"/>
                </a:solidFill>
                <a:latin typeface="Arial"/>
                <a:ea typeface="돋움" pitchFamily="50" charset="-127"/>
                <a:cs typeface="Arial" charset="0"/>
              </a:rPr>
              <a:t>Серия </a:t>
            </a:r>
            <a:r>
              <a:rPr kumimoji="0" lang="en-US" altLang="ko-KR" sz="1100" b="0" dirty="0">
                <a:solidFill>
                  <a:srgbClr val="000000"/>
                </a:solidFill>
                <a:latin typeface="Arial"/>
                <a:ea typeface="돋움" pitchFamily="50" charset="-127"/>
                <a:cs typeface="Arial" charset="0"/>
              </a:rPr>
              <a:t>7/6/5)</a:t>
            </a:r>
          </a:p>
          <a:p>
            <a:pPr marL="188550" latinLnBrk="1">
              <a:lnSpc>
                <a:spcPct val="50000"/>
              </a:lnSpc>
              <a:spcBef>
                <a:spcPct val="50000"/>
              </a:spcBef>
              <a:tabLst>
                <a:tab pos="85725" algn="l"/>
              </a:tabLst>
              <a:defRPr/>
            </a:pPr>
            <a:r>
              <a:rPr kumimoji="0" lang="en-US" altLang="ko-KR" sz="1100" b="0" dirty="0">
                <a:solidFill>
                  <a:srgbClr val="000000"/>
                </a:solidFill>
                <a:latin typeface="Arial"/>
                <a:ea typeface="돋움" pitchFamily="50" charset="-127"/>
                <a:cs typeface="Arial" charset="0"/>
              </a:rPr>
              <a:t>     : </a:t>
            </a:r>
            <a:r>
              <a:rPr kumimoji="0" lang="ru-RU" altLang="ko-KR" sz="1100" b="0" dirty="0">
                <a:solidFill>
                  <a:srgbClr val="000000"/>
                </a:solidFill>
                <a:latin typeface="Arial"/>
                <a:ea typeface="돋움" pitchFamily="50" charset="-127"/>
                <a:cs typeface="Arial" charset="0"/>
              </a:rPr>
              <a:t>Функция </a:t>
            </a:r>
            <a:r>
              <a:rPr kumimoji="0" lang="en-US" altLang="ko-KR" sz="1100" b="0" i="1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Color Calibrated </a:t>
            </a:r>
            <a:r>
              <a:rPr kumimoji="0" lang="en-US" altLang="ko-KR" sz="1100" b="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(7/6 Series)</a:t>
            </a:r>
            <a:endParaRPr kumimoji="0" lang="en-US" altLang="ko-KR" sz="1100" b="0" dirty="0">
              <a:solidFill>
                <a:srgbClr val="000000"/>
              </a:solidFill>
              <a:latin typeface="Arial"/>
              <a:ea typeface="돋움" pitchFamily="50" charset="-127"/>
              <a:cs typeface="Arial" charset="0"/>
            </a:endParaRPr>
          </a:p>
          <a:p>
            <a:pPr marL="188550" latinLnBrk="1">
              <a:spcBef>
                <a:spcPct val="50000"/>
              </a:spcBef>
              <a:tabLst>
                <a:tab pos="85725" algn="l"/>
              </a:tabLst>
              <a:defRPr/>
            </a:pPr>
            <a:r>
              <a:rPr kumimoji="0" lang="en-US" altLang="ko-KR" sz="1100" b="0" dirty="0">
                <a:solidFill>
                  <a:srgbClr val="000000"/>
                </a:solidFill>
                <a:latin typeface="Arial"/>
                <a:ea typeface="돋움" pitchFamily="50" charset="-127"/>
                <a:cs typeface="Arial" charset="0"/>
              </a:rPr>
              <a:t>     : </a:t>
            </a:r>
            <a:r>
              <a:rPr kumimoji="0" lang="ru-RU" altLang="ko-KR" sz="1100" b="0" dirty="0">
                <a:solidFill>
                  <a:srgbClr val="000000"/>
                </a:solidFill>
                <a:latin typeface="Arial"/>
                <a:ea typeface="돋움" pitchFamily="50" charset="-127"/>
                <a:cs typeface="Arial" charset="0"/>
              </a:rPr>
              <a:t>Функция </a:t>
            </a:r>
            <a:r>
              <a:rPr kumimoji="0" lang="en-US" altLang="ko-KR" sz="1100" b="0" i="1" dirty="0">
                <a:solidFill>
                  <a:srgbClr val="000000"/>
                </a:solidFill>
                <a:latin typeface="Arial"/>
                <a:ea typeface="돋움" pitchFamily="50" charset="-127"/>
                <a:cs typeface="Arial" charset="0"/>
              </a:rPr>
              <a:t>Color Wizard </a:t>
            </a:r>
            <a:r>
              <a:rPr kumimoji="0" lang="ru-RU" altLang="ko-KR" sz="1100" b="0" dirty="0">
                <a:solidFill>
                  <a:srgbClr val="000000"/>
                </a:solidFill>
                <a:latin typeface="Arial"/>
                <a:ea typeface="돋움" pitchFamily="50" charset="-127"/>
                <a:cs typeface="Arial" charset="0"/>
              </a:rPr>
              <a:t>для людей, страдающих цветовой слепотой</a:t>
            </a:r>
            <a:endParaRPr kumimoji="0" lang="en-US" altLang="ko-KR" sz="1100" b="0" dirty="0">
              <a:solidFill>
                <a:srgbClr val="000000"/>
              </a:solidFill>
              <a:latin typeface="Arial"/>
              <a:ea typeface="돋움" pitchFamily="50" charset="-127"/>
              <a:cs typeface="Arial" charset="0"/>
            </a:endParaRPr>
          </a:p>
          <a:p>
            <a:pPr marL="360000" indent="-171450" latinLnBrk="1">
              <a:lnSpc>
                <a:spcPct val="50000"/>
              </a:lnSpc>
              <a:spcBef>
                <a:spcPct val="50000"/>
              </a:spcBef>
              <a:buFontTx/>
              <a:buChar char="-"/>
              <a:tabLst>
                <a:tab pos="85725" algn="l"/>
              </a:tabLst>
              <a:defRPr/>
            </a:pPr>
            <a:r>
              <a:rPr kumimoji="0" lang="ru-RU" altLang="ko-KR" sz="1100" b="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Мультизадачность</a:t>
            </a:r>
            <a:endParaRPr kumimoji="0" lang="en-US" altLang="ko-KR" sz="1100" b="0" dirty="0">
              <a:solidFill>
                <a:srgbClr val="000000"/>
              </a:solidFill>
              <a:ea typeface="돋움" pitchFamily="50" charset="-127"/>
              <a:cs typeface="Arial" charset="0"/>
            </a:endParaRPr>
          </a:p>
          <a:p>
            <a:pPr marL="188550" latinLnBrk="1">
              <a:lnSpc>
                <a:spcPct val="50000"/>
              </a:lnSpc>
              <a:spcBef>
                <a:spcPct val="50000"/>
              </a:spcBef>
              <a:tabLst>
                <a:tab pos="85725" algn="l"/>
              </a:tabLst>
              <a:defRPr/>
            </a:pPr>
            <a:r>
              <a:rPr kumimoji="0" lang="en-US" altLang="ko-KR" sz="1100" b="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     : </a:t>
            </a:r>
            <a:r>
              <a:rPr kumimoji="0" lang="en-US" altLang="ko-KR" sz="1100" b="0" i="1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4 Screen Split </a:t>
            </a:r>
            <a:r>
              <a:rPr kumimoji="0" lang="en-US" altLang="ko-KR" sz="1100" b="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(</a:t>
            </a:r>
            <a:r>
              <a:rPr kumimoji="0" lang="ru-RU" altLang="ko-KR" sz="1100" b="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Серии </a:t>
            </a:r>
            <a:r>
              <a:rPr kumimoji="0" lang="en-US" altLang="ko-KR" sz="1100" b="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7/6/5/M47)</a:t>
            </a:r>
          </a:p>
          <a:p>
            <a:pPr marL="360000" indent="-171450" latinLnBrk="1">
              <a:lnSpc>
                <a:spcPct val="50000"/>
              </a:lnSpc>
              <a:spcBef>
                <a:spcPct val="50000"/>
              </a:spcBef>
              <a:buFontTx/>
              <a:buChar char="-"/>
              <a:tabLst>
                <a:tab pos="85725" algn="l"/>
              </a:tabLst>
              <a:defRPr/>
            </a:pPr>
            <a:r>
              <a:rPr kumimoji="0" lang="ru-RU" altLang="ko-KR" sz="1100" b="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Специально для </a:t>
            </a:r>
            <a:r>
              <a:rPr kumimoji="0" lang="ru-RU" altLang="ko-KR" sz="1100" b="0" dirty="0" err="1">
                <a:solidFill>
                  <a:srgbClr val="000000"/>
                </a:solidFill>
                <a:ea typeface="돋움" pitchFamily="50" charset="-127"/>
                <a:cs typeface="Arial" charset="0"/>
              </a:rPr>
              <a:t>геймеров</a:t>
            </a:r>
            <a:endParaRPr kumimoji="0" lang="en-US" altLang="ko-KR" sz="1100" b="0" dirty="0">
              <a:solidFill>
                <a:srgbClr val="000000"/>
              </a:solidFill>
              <a:ea typeface="돋움" pitchFamily="50" charset="-127"/>
              <a:cs typeface="Arial" charset="0"/>
            </a:endParaRPr>
          </a:p>
          <a:p>
            <a:pPr marL="188550" latinLnBrk="1">
              <a:lnSpc>
                <a:spcPct val="50000"/>
              </a:lnSpc>
              <a:spcBef>
                <a:spcPct val="50000"/>
              </a:spcBef>
              <a:tabLst>
                <a:tab pos="85725" algn="l"/>
              </a:tabLst>
              <a:defRPr/>
            </a:pPr>
            <a:r>
              <a:rPr kumimoji="0" lang="en-US" altLang="ko-KR" sz="1100" b="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     : </a:t>
            </a:r>
            <a:r>
              <a:rPr kumimoji="0" lang="ru-RU" altLang="ko-KR" sz="1100" b="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Режим </a:t>
            </a:r>
            <a:r>
              <a:rPr kumimoji="0" lang="en-US" altLang="ko-KR" sz="1100" b="0" i="1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Game mode </a:t>
            </a:r>
            <a:r>
              <a:rPr kumimoji="0" lang="en-US" altLang="ko-KR" sz="1100" b="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(GM77/UM67)</a:t>
            </a:r>
          </a:p>
          <a:p>
            <a:pPr marL="188550" latinLnBrk="1">
              <a:lnSpc>
                <a:spcPct val="50000"/>
              </a:lnSpc>
              <a:spcBef>
                <a:spcPct val="50000"/>
              </a:spcBef>
              <a:tabLst>
                <a:tab pos="85725" algn="l"/>
              </a:tabLst>
              <a:defRPr/>
            </a:pPr>
            <a:r>
              <a:rPr kumimoji="0" lang="en-US" altLang="ko-KR" sz="1100" b="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        </a:t>
            </a:r>
            <a:r>
              <a:rPr kumimoji="0" lang="en-US" altLang="ko-KR" sz="1100" b="0" i="1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Motion 240, DAS mode</a:t>
            </a:r>
          </a:p>
          <a:p>
            <a:pPr marL="360000" indent="-171450" latinLnBrk="1">
              <a:lnSpc>
                <a:spcPct val="50000"/>
              </a:lnSpc>
              <a:spcBef>
                <a:spcPct val="50000"/>
              </a:spcBef>
              <a:buFontTx/>
              <a:buChar char="-"/>
              <a:tabLst>
                <a:tab pos="85725" algn="l"/>
              </a:tabLst>
              <a:defRPr/>
            </a:pPr>
            <a:r>
              <a:rPr kumimoji="0" lang="ru-RU" altLang="ko-KR" sz="1100" b="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Забота о зрении пользователя:</a:t>
            </a:r>
            <a:endParaRPr kumimoji="0" lang="en-US" altLang="ko-KR" sz="1100" b="0" dirty="0">
              <a:solidFill>
                <a:srgbClr val="000000"/>
              </a:solidFill>
              <a:ea typeface="돋움" pitchFamily="50" charset="-127"/>
              <a:cs typeface="Arial" charset="0"/>
            </a:endParaRPr>
          </a:p>
          <a:p>
            <a:pPr marL="188550" latinLnBrk="1">
              <a:lnSpc>
                <a:spcPct val="50000"/>
              </a:lnSpc>
              <a:spcBef>
                <a:spcPct val="50000"/>
              </a:spcBef>
              <a:tabLst>
                <a:tab pos="85725" algn="l"/>
              </a:tabLst>
              <a:defRPr/>
            </a:pPr>
            <a:r>
              <a:rPr kumimoji="0" lang="en-US" altLang="ko-KR" sz="1100" b="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     : </a:t>
            </a:r>
            <a:r>
              <a:rPr kumimoji="0" lang="ru-RU" altLang="ko-KR" sz="1100" b="0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Функции </a:t>
            </a:r>
            <a:r>
              <a:rPr kumimoji="0" lang="en-US" altLang="ko-KR" sz="1100" b="0" i="1" dirty="0">
                <a:solidFill>
                  <a:srgbClr val="000000"/>
                </a:solidFill>
                <a:ea typeface="돋움" pitchFamily="50" charset="-127"/>
                <a:cs typeface="Arial" charset="0"/>
              </a:rPr>
              <a:t>Reader mode, Flicker safe </a:t>
            </a:r>
            <a:endParaRPr kumimoji="0" lang="en-US" altLang="ko-KR" sz="1100" b="0" i="1" dirty="0">
              <a:solidFill>
                <a:srgbClr val="000000"/>
              </a:solidFill>
              <a:latin typeface="Arial"/>
              <a:ea typeface="돋움" pitchFamily="50" charset="-127"/>
              <a:cs typeface="Arial" charset="0"/>
            </a:endParaRPr>
          </a:p>
        </p:txBody>
      </p:sp>
      <p:sp>
        <p:nvSpPr>
          <p:cNvPr id="141812" name="TextBox 827"/>
          <p:cNvSpPr txBox="1">
            <a:spLocks noChangeArrowheads="1"/>
          </p:cNvSpPr>
          <p:nvPr/>
        </p:nvSpPr>
        <p:spPr bwMode="auto">
          <a:xfrm>
            <a:off x="5240338" y="6534150"/>
            <a:ext cx="12446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Char char="ü"/>
            </a:pPr>
            <a:r>
              <a:rPr lang="en-US" altLang="ko-KR" sz="1000">
                <a:solidFill>
                  <a:srgbClr val="FF0000"/>
                </a:solidFill>
              </a:rPr>
              <a:t> </a:t>
            </a:r>
            <a:r>
              <a:rPr lang="ru-RU" altLang="ko-KR" sz="1000">
                <a:solidFill>
                  <a:srgbClr val="FF0000"/>
                </a:solidFill>
              </a:rPr>
              <a:t>Новый дизайн</a:t>
            </a:r>
            <a:endParaRPr lang="ko-KR" altLang="en-US" sz="1000">
              <a:solidFill>
                <a:srgbClr val="FF0000"/>
              </a:solidFill>
            </a:endParaRPr>
          </a:p>
        </p:txBody>
      </p:sp>
      <p:sp>
        <p:nvSpPr>
          <p:cNvPr id="141813" name="Rectangle 38">
            <a:hlinkClick r:id="rId20" action="ppaction://hlinksldjump"/>
          </p:cNvPr>
          <p:cNvSpPr>
            <a:spLocks noChangeArrowheads="1"/>
          </p:cNvSpPr>
          <p:nvPr/>
        </p:nvSpPr>
        <p:spPr bwMode="auto">
          <a:xfrm rot="-5400000">
            <a:off x="3391693" y="919535"/>
            <a:ext cx="239713" cy="647700"/>
          </a:xfrm>
          <a:custGeom>
            <a:avLst/>
            <a:gdLst>
              <a:gd name="T0" fmla="*/ 60501 w 11134"/>
              <a:gd name="T1" fmla="*/ 0 h 10000"/>
              <a:gd name="T2" fmla="*/ 240494 w 11134"/>
              <a:gd name="T3" fmla="*/ 0 h 10000"/>
              <a:gd name="T4" fmla="*/ 171828 w 11134"/>
              <a:gd name="T5" fmla="*/ 324000 h 10000"/>
              <a:gd name="T6" fmla="*/ 240494 w 11134"/>
              <a:gd name="T7" fmla="*/ 648000 h 10000"/>
              <a:gd name="T8" fmla="*/ 60501 w 11134"/>
              <a:gd name="T9" fmla="*/ 648000 h 10000"/>
              <a:gd name="T10" fmla="*/ 0 w 11134"/>
              <a:gd name="T11" fmla="*/ 324000 h 10000"/>
              <a:gd name="T12" fmla="*/ 60501 w 11134"/>
              <a:gd name="T13" fmla="*/ 0 h 1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134"/>
              <a:gd name="T22" fmla="*/ 0 h 10000"/>
              <a:gd name="T23" fmla="*/ 11134 w 11134"/>
              <a:gd name="T24" fmla="*/ 10000 h 10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134" h="10000">
                <a:moveTo>
                  <a:pt x="2801" y="0"/>
                </a:moveTo>
                <a:lnTo>
                  <a:pt x="11134" y="0"/>
                </a:lnTo>
                <a:cubicBezTo>
                  <a:pt x="10213" y="0"/>
                  <a:pt x="7955" y="2239"/>
                  <a:pt x="7955" y="5000"/>
                </a:cubicBezTo>
                <a:cubicBezTo>
                  <a:pt x="7955" y="7761"/>
                  <a:pt x="10213" y="10000"/>
                  <a:pt x="11134" y="10000"/>
                </a:cubicBezTo>
                <a:lnTo>
                  <a:pt x="2801" y="10000"/>
                </a:lnTo>
                <a:cubicBezTo>
                  <a:pt x="1880" y="10000"/>
                  <a:pt x="0" y="7761"/>
                  <a:pt x="0" y="5000"/>
                </a:cubicBezTo>
                <a:cubicBezTo>
                  <a:pt x="0" y="2239"/>
                  <a:pt x="1880" y="0"/>
                  <a:pt x="2801" y="0"/>
                </a:cubicBezTo>
                <a:close/>
              </a:path>
            </a:pathLst>
          </a:custGeom>
          <a:solidFill>
            <a:schemeClr val="tx1"/>
          </a:solidFill>
          <a:ln w="12700" algn="ctr">
            <a:solidFill>
              <a:srgbClr val="969696"/>
            </a:solidFill>
            <a:miter lim="800000"/>
            <a:headEnd/>
            <a:tailEnd/>
          </a:ln>
        </p:spPr>
        <p:txBody>
          <a:bodyPr vert="eaVert" wrap="none" lIns="0" tIns="45714" rIns="0" bIns="45714" anchor="ctr"/>
          <a:lstStyle/>
          <a:p>
            <a:pPr algn="ctr">
              <a:lnSpc>
                <a:spcPct val="200000"/>
              </a:lnSpc>
              <a:spcBef>
                <a:spcPct val="20000"/>
              </a:spcBef>
            </a:pPr>
            <a:r>
              <a:rPr kumimoji="0" lang="en-US" altLang="ko-KR" sz="1100">
                <a:solidFill>
                  <a:srgbClr val="FFFFFF"/>
                </a:solidFill>
              </a:rPr>
              <a:t>UC97</a:t>
            </a:r>
          </a:p>
        </p:txBody>
      </p:sp>
      <p:sp>
        <p:nvSpPr>
          <p:cNvPr id="141814" name="Rectangle 35"/>
          <p:cNvSpPr>
            <a:spLocks noChangeArrowheads="1"/>
          </p:cNvSpPr>
          <p:nvPr/>
        </p:nvSpPr>
        <p:spPr bwMode="auto">
          <a:xfrm>
            <a:off x="4660900" y="2245891"/>
            <a:ext cx="2674938" cy="149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kumimoji="0" lang="en-US" altLang="ko-KR" sz="800">
                <a:solidFill>
                  <a:srgbClr val="006600"/>
                </a:solidFill>
              </a:rPr>
              <a:t>144HZ, Motion240, DAS mode, </a:t>
            </a:r>
            <a:r>
              <a:rPr kumimoji="0" lang="ru-RU" altLang="ko-KR" sz="800">
                <a:solidFill>
                  <a:srgbClr val="006600"/>
                </a:solidFill>
              </a:rPr>
              <a:t>Стабилизатор чёрного</a:t>
            </a:r>
            <a:endParaRPr kumimoji="0" lang="en-US" altLang="ko-KR" sz="800" b="0">
              <a:solidFill>
                <a:srgbClr val="000000"/>
              </a:solidFill>
            </a:endParaRPr>
          </a:p>
        </p:txBody>
      </p:sp>
      <p:sp>
        <p:nvSpPr>
          <p:cNvPr id="141815" name="Line 37"/>
          <p:cNvSpPr>
            <a:spLocks noChangeShapeType="1"/>
          </p:cNvSpPr>
          <p:nvPr/>
        </p:nvSpPr>
        <p:spPr bwMode="auto">
          <a:xfrm flipV="1">
            <a:off x="4305300" y="2377653"/>
            <a:ext cx="2663825" cy="4763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1" name="Rectangle 27"/>
          <p:cNvSpPr>
            <a:spLocks noChangeArrowheads="1"/>
          </p:cNvSpPr>
          <p:nvPr/>
        </p:nvSpPr>
        <p:spPr bwMode="auto">
          <a:xfrm>
            <a:off x="3802063" y="2258591"/>
            <a:ext cx="646112" cy="215900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0" tIns="45714" rIns="0" bIns="45714" anchor="ctr"/>
          <a:lstStyle/>
          <a:p>
            <a:pPr algn="ctr">
              <a:defRPr/>
            </a:pPr>
            <a:r>
              <a:rPr kumimoji="0" lang="en-US" altLang="ko-KR" sz="1100" b="0" dirty="0">
                <a:solidFill>
                  <a:schemeClr val="tx1">
                    <a:lumMod val="50000"/>
                    <a:lumOff val="50000"/>
                  </a:schemeClr>
                </a:solidFill>
                <a:ea typeface="돋움" pitchFamily="50" charset="-127"/>
                <a:cs typeface="Arial" charset="0"/>
              </a:rPr>
              <a:t>GM77</a:t>
            </a:r>
          </a:p>
        </p:txBody>
      </p:sp>
      <p:sp>
        <p:nvSpPr>
          <p:cNvPr id="141817" name="Text Box 56"/>
          <p:cNvSpPr txBox="1">
            <a:spLocks noChangeArrowheads="1"/>
          </p:cNvSpPr>
          <p:nvPr/>
        </p:nvSpPr>
        <p:spPr bwMode="auto">
          <a:xfrm>
            <a:off x="4484688" y="2398291"/>
            <a:ext cx="115887" cy="123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latinLnBrk="1"/>
            <a:r>
              <a:rPr lang="en-US" altLang="ko-KR" sz="800" b="0" i="1">
                <a:solidFill>
                  <a:srgbClr val="000000"/>
                </a:solidFill>
              </a:rPr>
              <a:t>24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609" name="그룹 10"/>
          <p:cNvGrpSpPr>
            <a:grpSpLocks/>
          </p:cNvGrpSpPr>
          <p:nvPr/>
        </p:nvGrpSpPr>
        <p:grpSpPr bwMode="auto">
          <a:xfrm>
            <a:off x="763588" y="1700213"/>
            <a:ext cx="8369300" cy="2170112"/>
            <a:chOff x="714347" y="2679192"/>
            <a:chExt cx="7724449" cy="2169037"/>
          </a:xfrm>
        </p:grpSpPr>
        <p:sp>
          <p:nvSpPr>
            <p:cNvPr id="9" name="모서리가 둥근 직사각형 8"/>
            <p:cNvSpPr/>
            <p:nvPr/>
          </p:nvSpPr>
          <p:spPr>
            <a:xfrm>
              <a:off x="714347" y="2679192"/>
              <a:ext cx="7724449" cy="2169037"/>
            </a:xfrm>
            <a:prstGeom prst="roundRect">
              <a:avLst>
                <a:gd name="adj" fmla="val 6821"/>
              </a:avLst>
            </a:prstGeom>
            <a:solidFill>
              <a:schemeClr val="bg1">
                <a:alpha val="61000"/>
              </a:schemeClr>
            </a:solidFill>
          </p:spPr>
          <p:txBody>
            <a:bodyPr lIns="0" tIns="0" rIns="0" bIns="0" anchor="ctr">
              <a:scene3d>
                <a:camera prst="orthographicFront"/>
                <a:lightRig rig="threePt" dir="t"/>
              </a:scene3d>
              <a:sp3d>
                <a:bevelT w="1270" h="6350"/>
                <a:contourClr>
                  <a:schemeClr val="bg1"/>
                </a:contourClr>
              </a:sp3d>
            </a:bodyPr>
            <a:lstStyle/>
            <a:p>
              <a:pPr algn="ctr">
                <a:spcBef>
                  <a:spcPct val="50000"/>
                </a:spcBef>
                <a:buFontTx/>
                <a:buChar char="•"/>
                <a:defRPr/>
              </a:pPr>
              <a:endParaRPr lang="ko-KR" altLang="en-US" sz="1400" dirty="0">
                <a:latin typeface="Arial" pitchFamily="34" charset="0"/>
                <a:ea typeface="HY나무L" pitchFamily="18" charset="-127"/>
                <a:cs typeface="Arial" pitchFamily="34" charset="0"/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1142987" y="2776540"/>
              <a:ext cx="376241" cy="214314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1270" h="6350"/>
                <a:contourClr>
                  <a:schemeClr val="bg1"/>
                </a:contourClr>
              </a:sp3d>
            </a:bodyPr>
            <a:lstStyle/>
            <a:p>
              <a:pPr>
                <a:spcBef>
                  <a:spcPct val="50000"/>
                </a:spcBef>
                <a:buFontTx/>
                <a:buChar char="•"/>
                <a:defRPr/>
              </a:pPr>
              <a:r>
                <a:rPr lang="en-US" altLang="ko-KR" sz="1400" dirty="0">
                  <a:latin typeface="Arial" pitchFamily="34" charset="0"/>
                  <a:ea typeface="HY나무L" pitchFamily="18" charset="-127"/>
                  <a:cs typeface="Arial" pitchFamily="34" charset="0"/>
                </a:rPr>
                <a:t>TN</a:t>
              </a:r>
              <a:endParaRPr lang="ko-KR" altLang="en-US" sz="1400" dirty="0">
                <a:latin typeface="Arial" pitchFamily="34" charset="0"/>
                <a:ea typeface="HY나무L" pitchFamily="18" charset="-127"/>
                <a:cs typeface="Arial" pitchFamily="34" charset="0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3453644" y="2775975"/>
              <a:ext cx="866756" cy="215444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1270" h="6350"/>
                <a:contourClr>
                  <a:schemeClr val="bg1"/>
                </a:contourClr>
              </a:sp3d>
            </a:bodyPr>
            <a:lstStyle/>
            <a:p>
              <a:pPr>
                <a:spcBef>
                  <a:spcPct val="50000"/>
                </a:spcBef>
                <a:buFontTx/>
                <a:buChar char="•"/>
                <a:defRPr/>
              </a:pPr>
              <a:r>
                <a:rPr lang="en-US" altLang="ko-KR" sz="1400" dirty="0">
                  <a:latin typeface="Arial" pitchFamily="34" charset="0"/>
                  <a:ea typeface="HY나무L" pitchFamily="18" charset="-127"/>
                  <a:cs typeface="Arial" pitchFamily="34" charset="0"/>
                </a:rPr>
                <a:t>AH-IPS</a:t>
              </a:r>
              <a:endParaRPr lang="ko-KR" altLang="en-US" sz="1400" dirty="0">
                <a:latin typeface="Arial" pitchFamily="34" charset="0"/>
                <a:ea typeface="HY나무L" pitchFamily="18" charset="-127"/>
                <a:cs typeface="Arial" pitchFamily="34" charset="0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6033703" y="2776540"/>
              <a:ext cx="376241" cy="214314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1270" h="6350"/>
                <a:contourClr>
                  <a:schemeClr val="bg1"/>
                </a:contourClr>
              </a:sp3d>
            </a:bodyPr>
            <a:lstStyle/>
            <a:p>
              <a:pPr>
                <a:spcBef>
                  <a:spcPct val="50000"/>
                </a:spcBef>
                <a:buFontTx/>
                <a:buChar char="•"/>
                <a:defRPr/>
              </a:pPr>
              <a:r>
                <a:rPr lang="en-US" altLang="ko-KR" sz="1400" dirty="0">
                  <a:latin typeface="Arial" pitchFamily="34" charset="0"/>
                  <a:ea typeface="HY나무L" pitchFamily="18" charset="-127"/>
                  <a:cs typeface="Arial" pitchFamily="34" charset="0"/>
                </a:rPr>
                <a:t>VA</a:t>
              </a:r>
              <a:endParaRPr lang="ko-KR" altLang="en-US" sz="1400" dirty="0">
                <a:latin typeface="Arial" pitchFamily="34" charset="0"/>
                <a:ea typeface="HY나무L" pitchFamily="18" charset="-127"/>
                <a:cs typeface="Arial" pitchFamily="34" charset="0"/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1609323" y="2786065"/>
              <a:ext cx="1071570" cy="215444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1270" h="6350"/>
                <a:contourClr>
                  <a:schemeClr val="bg1"/>
                </a:contourClr>
              </a:sp3d>
            </a:bodyPr>
            <a:lstStyle/>
            <a:p>
              <a:pPr algn="ctr">
                <a:spcBef>
                  <a:spcPct val="50000"/>
                </a:spcBef>
                <a:buFontTx/>
                <a:buChar char="•"/>
                <a:defRPr/>
              </a:pPr>
              <a:r>
                <a:rPr lang="ru-RU" altLang="ko-KR" sz="700" dirty="0">
                  <a:latin typeface="Arial" pitchFamily="34" charset="0"/>
                  <a:ea typeface="HY나무L" pitchFamily="18" charset="-127"/>
                  <a:cs typeface="Arial" pitchFamily="34" charset="0"/>
                </a:rPr>
                <a:t>Углы обзора</a:t>
              </a:r>
              <a:endParaRPr lang="en-US" altLang="ko-KR" sz="700" dirty="0">
                <a:latin typeface="Arial" pitchFamily="34" charset="0"/>
                <a:ea typeface="HY나무L" pitchFamily="18" charset="-127"/>
                <a:cs typeface="Arial" pitchFamily="34" charset="0"/>
              </a:endParaRPr>
            </a:p>
            <a:p>
              <a:pPr algn="ctr">
                <a:spcBef>
                  <a:spcPct val="50000"/>
                </a:spcBef>
                <a:buFontTx/>
                <a:buChar char="•"/>
                <a:defRPr/>
              </a:pPr>
              <a:r>
                <a:rPr lang="en-US" altLang="ko-KR" sz="700" dirty="0">
                  <a:latin typeface="Arial" pitchFamily="34" charset="0"/>
                  <a:ea typeface="HY나무L" pitchFamily="18" charset="-127"/>
                  <a:cs typeface="Arial" pitchFamily="34" charset="0"/>
                </a:rPr>
                <a:t>170º / 160º</a:t>
              </a:r>
              <a:endParaRPr lang="ko-KR" altLang="en-US" sz="700" dirty="0">
                <a:latin typeface="Arial" pitchFamily="34" charset="0"/>
                <a:ea typeface="HY나무L" pitchFamily="18" charset="-127"/>
                <a:cs typeface="Arial" pitchFamily="34" charset="0"/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4052501" y="2786065"/>
              <a:ext cx="1071570" cy="215444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1270" h="6350"/>
                <a:contourClr>
                  <a:schemeClr val="bg1"/>
                </a:contourClr>
              </a:sp3d>
            </a:bodyPr>
            <a:lstStyle/>
            <a:p>
              <a:pPr algn="ctr">
                <a:spcBef>
                  <a:spcPct val="50000"/>
                </a:spcBef>
                <a:buFontTx/>
                <a:buChar char="•"/>
                <a:defRPr/>
              </a:pPr>
              <a:r>
                <a:rPr lang="ru-RU" altLang="ko-KR" sz="700" dirty="0">
                  <a:latin typeface="Arial" pitchFamily="34" charset="0"/>
                  <a:ea typeface="HY나무L" pitchFamily="18" charset="-127"/>
                  <a:cs typeface="Arial" pitchFamily="34" charset="0"/>
                </a:rPr>
                <a:t>Углы обзора</a:t>
              </a:r>
              <a:endParaRPr lang="en-US" altLang="ko-KR" sz="700" dirty="0">
                <a:latin typeface="Arial" pitchFamily="34" charset="0"/>
                <a:ea typeface="HY나무L" pitchFamily="18" charset="-127"/>
                <a:cs typeface="Arial" pitchFamily="34" charset="0"/>
              </a:endParaRPr>
            </a:p>
            <a:p>
              <a:pPr algn="ctr">
                <a:spcBef>
                  <a:spcPct val="50000"/>
                </a:spcBef>
                <a:buFontTx/>
                <a:buChar char="•"/>
                <a:defRPr/>
              </a:pPr>
              <a:r>
                <a:rPr lang="en-US" altLang="ko-KR" sz="700" dirty="0">
                  <a:latin typeface="Arial" pitchFamily="34" charset="0"/>
                  <a:ea typeface="HY나무L" pitchFamily="18" charset="-127"/>
                  <a:cs typeface="Arial" pitchFamily="34" charset="0"/>
                </a:rPr>
                <a:t>178º / 178º</a:t>
              </a:r>
              <a:endParaRPr lang="ko-KR" altLang="en-US" sz="700" dirty="0">
                <a:latin typeface="Arial" pitchFamily="34" charset="0"/>
                <a:ea typeface="HY나무L" pitchFamily="18" charset="-127"/>
                <a:cs typeface="Arial" pitchFamily="34" charset="0"/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6490901" y="2786065"/>
              <a:ext cx="1071570" cy="215444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1270" h="6350"/>
                <a:contourClr>
                  <a:schemeClr val="bg1"/>
                </a:contourClr>
              </a:sp3d>
            </a:bodyPr>
            <a:lstStyle/>
            <a:p>
              <a:pPr algn="ctr">
                <a:spcBef>
                  <a:spcPct val="50000"/>
                </a:spcBef>
                <a:buFontTx/>
                <a:buChar char="•"/>
                <a:defRPr/>
              </a:pPr>
              <a:r>
                <a:rPr lang="ru-RU" altLang="ko-KR" sz="700" dirty="0">
                  <a:latin typeface="Arial" pitchFamily="34" charset="0"/>
                  <a:ea typeface="HY나무L" pitchFamily="18" charset="-127"/>
                  <a:cs typeface="Arial" pitchFamily="34" charset="0"/>
                </a:rPr>
                <a:t>Углы обзора</a:t>
              </a:r>
              <a:endParaRPr lang="en-US" altLang="ko-KR" sz="700" dirty="0">
                <a:latin typeface="Arial" pitchFamily="34" charset="0"/>
                <a:ea typeface="HY나무L" pitchFamily="18" charset="-127"/>
                <a:cs typeface="Arial" pitchFamily="34" charset="0"/>
              </a:endParaRPr>
            </a:p>
            <a:p>
              <a:pPr algn="ctr">
                <a:spcBef>
                  <a:spcPct val="50000"/>
                </a:spcBef>
                <a:buFontTx/>
                <a:buChar char="•"/>
                <a:defRPr/>
              </a:pPr>
              <a:r>
                <a:rPr lang="en-US" altLang="ko-KR" sz="700" dirty="0">
                  <a:latin typeface="Arial" pitchFamily="34" charset="0"/>
                  <a:ea typeface="HY나무L" pitchFamily="18" charset="-127"/>
                  <a:cs typeface="Arial" pitchFamily="34" charset="0"/>
                </a:rPr>
                <a:t>178º / 178º</a:t>
              </a:r>
              <a:endParaRPr lang="ko-KR" altLang="en-US" sz="700" dirty="0">
                <a:latin typeface="Arial" pitchFamily="34" charset="0"/>
                <a:ea typeface="HY나무L" pitchFamily="18" charset="-127"/>
                <a:cs typeface="Arial" pitchFamily="34" charset="0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985547" y="3050965"/>
              <a:ext cx="319122" cy="123111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1270" h="6350"/>
                <a:contourClr>
                  <a:schemeClr val="bg1"/>
                </a:contourClr>
              </a:sp3d>
            </a:bodyPr>
            <a:lstStyle/>
            <a:p>
              <a:pPr algn="ctr">
                <a:spcBef>
                  <a:spcPct val="50000"/>
                </a:spcBef>
                <a:buFontTx/>
                <a:buChar char="•"/>
                <a:defRPr/>
              </a:pPr>
              <a:r>
                <a:rPr lang="en-US" altLang="ko-KR" sz="800" dirty="0">
                  <a:latin typeface="Arial" pitchFamily="34" charset="0"/>
                  <a:ea typeface="HY나무L" pitchFamily="18" charset="-127"/>
                  <a:cs typeface="Arial" pitchFamily="34" charset="0"/>
                </a:rPr>
                <a:t>60º</a:t>
              </a: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1985547" y="4655933"/>
              <a:ext cx="319122" cy="123111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1270" h="6350"/>
                <a:contourClr>
                  <a:schemeClr val="bg1"/>
                </a:contourClr>
              </a:sp3d>
            </a:bodyPr>
            <a:lstStyle/>
            <a:p>
              <a:pPr algn="ctr">
                <a:spcBef>
                  <a:spcPct val="50000"/>
                </a:spcBef>
                <a:buFontTx/>
                <a:buChar char="•"/>
                <a:defRPr/>
              </a:pPr>
              <a:r>
                <a:rPr lang="en-US" altLang="ko-KR" sz="800" dirty="0">
                  <a:latin typeface="Arial" pitchFamily="34" charset="0"/>
                  <a:ea typeface="HY나무L" pitchFamily="18" charset="-127"/>
                  <a:cs typeface="Arial" pitchFamily="34" charset="0"/>
                </a:rPr>
                <a:t>60º</a:t>
              </a:r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3152376" y="3860590"/>
              <a:ext cx="319122" cy="123111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1270" h="6350"/>
                <a:contourClr>
                  <a:schemeClr val="bg1"/>
                </a:contourClr>
              </a:sp3d>
            </a:bodyPr>
            <a:lstStyle/>
            <a:p>
              <a:pPr>
                <a:spcBef>
                  <a:spcPct val="50000"/>
                </a:spcBef>
                <a:buFontTx/>
                <a:buChar char="•"/>
                <a:defRPr/>
              </a:pPr>
              <a:r>
                <a:rPr lang="en-US" altLang="ko-KR" sz="800" dirty="0">
                  <a:latin typeface="Arial" pitchFamily="34" charset="0"/>
                  <a:ea typeface="HY나무L" pitchFamily="18" charset="-127"/>
                  <a:cs typeface="Arial" pitchFamily="34" charset="0"/>
                </a:rPr>
                <a:t>60º</a:t>
              </a: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804472" y="3860590"/>
              <a:ext cx="319122" cy="123111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1270" h="6350"/>
                <a:contourClr>
                  <a:schemeClr val="bg1"/>
                </a:contourClr>
              </a:sp3d>
            </a:bodyPr>
            <a:lstStyle/>
            <a:p>
              <a:pPr algn="r">
                <a:spcBef>
                  <a:spcPct val="50000"/>
                </a:spcBef>
                <a:buFontTx/>
                <a:buChar char="•"/>
                <a:defRPr/>
              </a:pPr>
              <a:r>
                <a:rPr lang="en-US" altLang="ko-KR" sz="800" dirty="0">
                  <a:latin typeface="Arial" pitchFamily="34" charset="0"/>
                  <a:ea typeface="HY나무L" pitchFamily="18" charset="-127"/>
                  <a:cs typeface="Arial" pitchFamily="34" charset="0"/>
                </a:rPr>
                <a:t>60º</a:t>
              </a:r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4438243" y="3050965"/>
              <a:ext cx="319122" cy="123111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1270" h="6350"/>
                <a:contourClr>
                  <a:schemeClr val="bg1"/>
                </a:contourClr>
              </a:sp3d>
            </a:bodyPr>
            <a:lstStyle/>
            <a:p>
              <a:pPr algn="ctr">
                <a:spcBef>
                  <a:spcPct val="50000"/>
                </a:spcBef>
                <a:buFontTx/>
                <a:buChar char="•"/>
                <a:defRPr/>
              </a:pPr>
              <a:r>
                <a:rPr lang="en-US" altLang="ko-KR" sz="800" dirty="0">
                  <a:latin typeface="Arial" pitchFamily="34" charset="0"/>
                  <a:ea typeface="HY나무L" pitchFamily="18" charset="-127"/>
                  <a:cs typeface="Arial" pitchFamily="34" charset="0"/>
                </a:rPr>
                <a:t>60º</a:t>
              </a: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4438243" y="4655933"/>
              <a:ext cx="319122" cy="123111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1270" h="6350"/>
                <a:contourClr>
                  <a:schemeClr val="bg1"/>
                </a:contourClr>
              </a:sp3d>
            </a:bodyPr>
            <a:lstStyle/>
            <a:p>
              <a:pPr algn="ctr">
                <a:spcBef>
                  <a:spcPct val="50000"/>
                </a:spcBef>
                <a:buFontTx/>
                <a:buChar char="•"/>
                <a:defRPr/>
              </a:pPr>
              <a:r>
                <a:rPr lang="en-US" altLang="ko-KR" sz="800" dirty="0">
                  <a:latin typeface="Arial" pitchFamily="34" charset="0"/>
                  <a:ea typeface="HY나무L" pitchFamily="18" charset="-127"/>
                  <a:cs typeface="Arial" pitchFamily="34" charset="0"/>
                </a:rPr>
                <a:t>60º</a:t>
              </a:r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5605072" y="3860590"/>
              <a:ext cx="319122" cy="123111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1270" h="6350"/>
                <a:contourClr>
                  <a:schemeClr val="bg1"/>
                </a:contourClr>
              </a:sp3d>
            </a:bodyPr>
            <a:lstStyle/>
            <a:p>
              <a:pPr>
                <a:spcBef>
                  <a:spcPct val="50000"/>
                </a:spcBef>
                <a:buFontTx/>
                <a:buChar char="•"/>
                <a:defRPr/>
              </a:pPr>
              <a:r>
                <a:rPr lang="en-US" altLang="ko-KR" sz="800" dirty="0">
                  <a:latin typeface="Arial" pitchFamily="34" charset="0"/>
                  <a:ea typeface="HY나무L" pitchFamily="18" charset="-127"/>
                  <a:cs typeface="Arial" pitchFamily="34" charset="0"/>
                </a:rPr>
                <a:t>60º</a:t>
              </a: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3257168" y="3860590"/>
              <a:ext cx="319122" cy="123111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1270" h="6350"/>
                <a:contourClr>
                  <a:schemeClr val="bg1"/>
                </a:contourClr>
              </a:sp3d>
            </a:bodyPr>
            <a:lstStyle/>
            <a:p>
              <a:pPr algn="r">
                <a:spcBef>
                  <a:spcPct val="50000"/>
                </a:spcBef>
                <a:buFontTx/>
                <a:buChar char="•"/>
                <a:defRPr/>
              </a:pPr>
              <a:r>
                <a:rPr lang="en-US" altLang="ko-KR" sz="800" dirty="0">
                  <a:latin typeface="Arial" pitchFamily="34" charset="0"/>
                  <a:ea typeface="HY나무L" pitchFamily="18" charset="-127"/>
                  <a:cs typeface="Arial" pitchFamily="34" charset="0"/>
                </a:rPr>
                <a:t>60º</a:t>
              </a:r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6876634" y="3050965"/>
              <a:ext cx="319122" cy="123111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1270" h="6350"/>
                <a:contourClr>
                  <a:schemeClr val="bg1"/>
                </a:contourClr>
              </a:sp3d>
            </a:bodyPr>
            <a:lstStyle/>
            <a:p>
              <a:pPr algn="ctr">
                <a:spcBef>
                  <a:spcPct val="50000"/>
                </a:spcBef>
                <a:buFontTx/>
                <a:buChar char="•"/>
                <a:defRPr/>
              </a:pPr>
              <a:r>
                <a:rPr lang="en-US" altLang="ko-KR" sz="800" dirty="0">
                  <a:latin typeface="Arial" pitchFamily="34" charset="0"/>
                  <a:ea typeface="HY나무L" pitchFamily="18" charset="-127"/>
                  <a:cs typeface="Arial" pitchFamily="34" charset="0"/>
                </a:rPr>
                <a:t>60º</a:t>
              </a:r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6876634" y="4655933"/>
              <a:ext cx="319122" cy="123111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1270" h="6350"/>
                <a:contourClr>
                  <a:schemeClr val="bg1"/>
                </a:contourClr>
              </a:sp3d>
            </a:bodyPr>
            <a:lstStyle/>
            <a:p>
              <a:pPr algn="ctr">
                <a:spcBef>
                  <a:spcPct val="50000"/>
                </a:spcBef>
                <a:buFontTx/>
                <a:buChar char="•"/>
                <a:defRPr/>
              </a:pPr>
              <a:r>
                <a:rPr lang="en-US" altLang="ko-KR" sz="800" dirty="0">
                  <a:latin typeface="Arial" pitchFamily="34" charset="0"/>
                  <a:ea typeface="HY나무L" pitchFamily="18" charset="-127"/>
                  <a:cs typeface="Arial" pitchFamily="34" charset="0"/>
                </a:rPr>
                <a:t>60º</a:t>
              </a:r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8043463" y="3860590"/>
              <a:ext cx="319122" cy="123111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1270" h="6350"/>
                <a:contourClr>
                  <a:schemeClr val="bg1"/>
                </a:contourClr>
              </a:sp3d>
            </a:bodyPr>
            <a:lstStyle/>
            <a:p>
              <a:pPr>
                <a:spcBef>
                  <a:spcPct val="50000"/>
                </a:spcBef>
                <a:buFontTx/>
                <a:buChar char="•"/>
                <a:defRPr/>
              </a:pPr>
              <a:r>
                <a:rPr lang="en-US" altLang="ko-KR" sz="800" dirty="0">
                  <a:latin typeface="Arial" pitchFamily="34" charset="0"/>
                  <a:ea typeface="HY나무L" pitchFamily="18" charset="-127"/>
                  <a:cs typeface="Arial" pitchFamily="34" charset="0"/>
                </a:rPr>
                <a:t>60º</a:t>
              </a: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5695559" y="3860590"/>
              <a:ext cx="319122" cy="123111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1270" h="6350"/>
                <a:contourClr>
                  <a:schemeClr val="bg1"/>
                </a:contourClr>
              </a:sp3d>
            </a:bodyPr>
            <a:lstStyle/>
            <a:p>
              <a:pPr algn="r">
                <a:spcBef>
                  <a:spcPct val="50000"/>
                </a:spcBef>
                <a:buFontTx/>
                <a:buChar char="•"/>
                <a:defRPr/>
              </a:pPr>
              <a:r>
                <a:rPr lang="en-US" altLang="ko-KR" sz="800" dirty="0">
                  <a:latin typeface="Arial" pitchFamily="34" charset="0"/>
                  <a:ea typeface="HY나무L" pitchFamily="18" charset="-127"/>
                  <a:cs typeface="Arial" pitchFamily="34" charset="0"/>
                </a:rPr>
                <a:t>60º</a:t>
              </a:r>
            </a:p>
          </p:txBody>
        </p:sp>
      </p:grpSp>
      <p:sp>
        <p:nvSpPr>
          <p:cNvPr id="14" name="모서리가 둥근 직사각형 13"/>
          <p:cNvSpPr/>
          <p:nvPr/>
        </p:nvSpPr>
        <p:spPr>
          <a:xfrm>
            <a:off x="763588" y="4083050"/>
            <a:ext cx="8369300" cy="1816100"/>
          </a:xfrm>
          <a:prstGeom prst="roundRect">
            <a:avLst>
              <a:gd name="adj" fmla="val 6821"/>
            </a:avLst>
          </a:prstGeom>
          <a:solidFill>
            <a:schemeClr val="bg1">
              <a:alpha val="61000"/>
            </a:schemeClr>
          </a:solidFill>
        </p:spPr>
        <p:txBody>
          <a:bodyPr lIns="0" tIns="0" rIns="0" bIns="0" anchor="ctr"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ko-KR" altLang="en-US" sz="1400" dirty="0">
              <a:latin typeface="Arial" pitchFamily="34" charset="0"/>
              <a:ea typeface="HY나무L" pitchFamily="18" charset="-127"/>
              <a:cs typeface="Arial" pitchFamily="34" charset="0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162497" y="4191124"/>
            <a:ext cx="1134319" cy="153888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ru-RU" altLang="ko-KR" sz="1000" dirty="0">
                <a:latin typeface="Arial" pitchFamily="34" charset="0"/>
                <a:ea typeface="HY나무L" pitchFamily="18" charset="-127"/>
                <a:cs typeface="Arial" pitchFamily="34" charset="0"/>
              </a:rPr>
              <a:t>Горизонтальный</a:t>
            </a:r>
            <a:endParaRPr lang="ko-KR" altLang="en-US" sz="1000" dirty="0">
              <a:latin typeface="Arial" pitchFamily="34" charset="0"/>
              <a:ea typeface="HY나무L" pitchFamily="18" charset="-127"/>
              <a:cs typeface="Arial" pitchFamily="34" charset="0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539134" y="5699807"/>
            <a:ext cx="1392625" cy="123111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r>
              <a:rPr lang="ru-RU" altLang="ko-KR" sz="800" dirty="0">
                <a:latin typeface="Arial" pitchFamily="34" charset="0"/>
                <a:ea typeface="HY나무L" pitchFamily="18" charset="-127"/>
                <a:cs typeface="Arial" pitchFamily="34" charset="0"/>
              </a:rPr>
              <a:t>Градус</a:t>
            </a:r>
            <a:endParaRPr lang="ko-KR" altLang="en-US" sz="800" dirty="0">
              <a:latin typeface="Arial" pitchFamily="34" charset="0"/>
              <a:ea typeface="HY나무L" pitchFamily="18" charset="-127"/>
              <a:cs typeface="Arial" pitchFamily="34" charset="0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1821976" y="4385357"/>
            <a:ext cx="288951" cy="123111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algn="r">
              <a:spcBef>
                <a:spcPct val="50000"/>
              </a:spcBef>
              <a:buFontTx/>
              <a:buChar char="•"/>
              <a:defRPr/>
            </a:pPr>
            <a:r>
              <a:rPr lang="en-US" altLang="ko-KR" sz="800" dirty="0">
                <a:latin typeface="Arial" pitchFamily="34" charset="0"/>
                <a:ea typeface="HY나무L" pitchFamily="18" charset="-127"/>
                <a:cs typeface="Arial" pitchFamily="34" charset="0"/>
              </a:rPr>
              <a:t>0.1</a:t>
            </a:r>
            <a:endParaRPr lang="ko-KR" altLang="en-US" sz="800" dirty="0">
              <a:latin typeface="Arial" pitchFamily="34" charset="0"/>
              <a:ea typeface="HY나무L" pitchFamily="18" charset="-127"/>
              <a:cs typeface="Arial" pitchFamily="34" charset="0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1821976" y="5423570"/>
            <a:ext cx="288951" cy="123111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algn="r">
              <a:spcBef>
                <a:spcPct val="50000"/>
              </a:spcBef>
              <a:buFontTx/>
              <a:buChar char="•"/>
              <a:defRPr/>
            </a:pPr>
            <a:r>
              <a:rPr lang="en-US" altLang="ko-KR" sz="800" dirty="0">
                <a:latin typeface="Arial" pitchFamily="34" charset="0"/>
                <a:ea typeface="HY나무L" pitchFamily="18" charset="-127"/>
                <a:cs typeface="Arial" pitchFamily="34" charset="0"/>
              </a:rPr>
              <a:t>0</a:t>
            </a:r>
            <a:endParaRPr lang="ko-KR" altLang="en-US" sz="800" dirty="0">
              <a:latin typeface="Arial" pitchFamily="34" charset="0"/>
              <a:ea typeface="HY나무L" pitchFamily="18" charset="-127"/>
              <a:cs typeface="Arial" pitchFamily="34" charset="0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2074813" y="5537882"/>
            <a:ext cx="288951" cy="107722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r>
              <a:rPr lang="en-US" altLang="ko-KR" sz="700" dirty="0">
                <a:latin typeface="Arial" pitchFamily="34" charset="0"/>
                <a:ea typeface="HY나무L" pitchFamily="18" charset="-127"/>
                <a:cs typeface="Arial" pitchFamily="34" charset="0"/>
              </a:rPr>
              <a:t>-80</a:t>
            </a:r>
            <a:endParaRPr lang="ko-KR" altLang="en-US" sz="700" dirty="0">
              <a:latin typeface="Arial" pitchFamily="34" charset="0"/>
              <a:ea typeface="HY나무L" pitchFamily="18" charset="-127"/>
              <a:cs typeface="Arial" pitchFamily="34" charset="0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2585609" y="5537882"/>
            <a:ext cx="288951" cy="107722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r>
              <a:rPr lang="en-US" altLang="ko-KR" sz="700" dirty="0">
                <a:latin typeface="Arial" pitchFamily="34" charset="0"/>
                <a:ea typeface="HY나무L" pitchFamily="18" charset="-127"/>
                <a:cs typeface="Arial" pitchFamily="34" charset="0"/>
              </a:rPr>
              <a:t>-40</a:t>
            </a:r>
            <a:endParaRPr lang="ko-KR" altLang="en-US" sz="700" dirty="0">
              <a:latin typeface="Arial" pitchFamily="34" charset="0"/>
              <a:ea typeface="HY나무L" pitchFamily="18" charset="-127"/>
              <a:cs typeface="Arial" pitchFamily="34" charset="0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3096405" y="5537882"/>
            <a:ext cx="288951" cy="107722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r>
              <a:rPr lang="en-US" altLang="ko-KR" sz="700" dirty="0">
                <a:latin typeface="Arial" pitchFamily="34" charset="0"/>
                <a:ea typeface="HY나무L" pitchFamily="18" charset="-127"/>
                <a:cs typeface="Arial" pitchFamily="34" charset="0"/>
              </a:rPr>
              <a:t>0</a:t>
            </a:r>
            <a:endParaRPr lang="ko-KR" altLang="en-US" sz="700" dirty="0">
              <a:latin typeface="Arial" pitchFamily="34" charset="0"/>
              <a:ea typeface="HY나무L" pitchFamily="18" charset="-127"/>
              <a:cs typeface="Arial" pitchFamily="34" charset="0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3607193" y="5537882"/>
            <a:ext cx="288951" cy="107722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r>
              <a:rPr lang="en-US" altLang="ko-KR" sz="700" dirty="0">
                <a:latin typeface="Arial" pitchFamily="34" charset="0"/>
                <a:ea typeface="HY나무L" pitchFamily="18" charset="-127"/>
                <a:cs typeface="Arial" pitchFamily="34" charset="0"/>
              </a:rPr>
              <a:t>40</a:t>
            </a:r>
            <a:endParaRPr lang="ko-KR" altLang="en-US" sz="700" dirty="0">
              <a:latin typeface="Arial" pitchFamily="34" charset="0"/>
              <a:ea typeface="HY나무L" pitchFamily="18" charset="-127"/>
              <a:cs typeface="Arial" pitchFamily="34" charset="0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4117988" y="5537882"/>
            <a:ext cx="288951" cy="107722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r>
              <a:rPr lang="en-US" altLang="ko-KR" sz="700" dirty="0">
                <a:latin typeface="Arial" pitchFamily="34" charset="0"/>
                <a:ea typeface="HY나무L" pitchFamily="18" charset="-127"/>
                <a:cs typeface="Arial" pitchFamily="34" charset="0"/>
              </a:rPr>
              <a:t>80</a:t>
            </a:r>
            <a:endParaRPr lang="ko-KR" altLang="en-US" sz="700" dirty="0">
              <a:latin typeface="Arial" pitchFamily="34" charset="0"/>
              <a:ea typeface="HY나무L" pitchFamily="18" charset="-127"/>
              <a:cs typeface="Arial" pitchFamily="34" charset="0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5821150" y="4191124"/>
            <a:ext cx="1436106" cy="153888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ru-RU" altLang="ko-KR" sz="1000" dirty="0">
                <a:latin typeface="Arial" pitchFamily="34" charset="0"/>
                <a:ea typeface="HY나무L" pitchFamily="18" charset="-127"/>
                <a:cs typeface="Arial" pitchFamily="34" charset="0"/>
              </a:rPr>
              <a:t>Вертикальный</a:t>
            </a:r>
            <a:endParaRPr lang="ko-KR" altLang="en-US" sz="1000" dirty="0">
              <a:latin typeface="Arial" pitchFamily="34" charset="0"/>
              <a:ea typeface="HY나무L" pitchFamily="18" charset="-127"/>
              <a:cs typeface="Arial" pitchFamily="34" charset="0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6117319" y="5699807"/>
            <a:ext cx="1392625" cy="123111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r>
              <a:rPr lang="ru-RU" altLang="ko-KR" sz="800" dirty="0">
                <a:latin typeface="Arial" pitchFamily="34" charset="0"/>
                <a:ea typeface="HY나무L" pitchFamily="18" charset="-127"/>
                <a:cs typeface="Arial" pitchFamily="34" charset="0"/>
              </a:rPr>
              <a:t>Градус</a:t>
            </a:r>
            <a:endParaRPr lang="ko-KR" altLang="en-US" sz="800" dirty="0">
              <a:latin typeface="Arial" pitchFamily="34" charset="0"/>
              <a:ea typeface="HY나무L" pitchFamily="18" charset="-127"/>
              <a:cs typeface="Arial" pitchFamily="34" charset="0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5400161" y="4385357"/>
            <a:ext cx="288951" cy="123111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algn="r">
              <a:spcBef>
                <a:spcPct val="50000"/>
              </a:spcBef>
              <a:buFontTx/>
              <a:buChar char="•"/>
              <a:defRPr/>
            </a:pPr>
            <a:r>
              <a:rPr lang="en-US" altLang="ko-KR" sz="800" dirty="0">
                <a:latin typeface="Arial" pitchFamily="34" charset="0"/>
                <a:ea typeface="HY나무L" pitchFamily="18" charset="-127"/>
                <a:cs typeface="Arial" pitchFamily="34" charset="0"/>
              </a:rPr>
              <a:t>0.1</a:t>
            </a:r>
            <a:endParaRPr lang="ko-KR" altLang="en-US" sz="800" dirty="0">
              <a:latin typeface="Arial" pitchFamily="34" charset="0"/>
              <a:ea typeface="HY나무L" pitchFamily="18" charset="-127"/>
              <a:cs typeface="Arial" pitchFamily="34" charset="0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5400161" y="5423570"/>
            <a:ext cx="288951" cy="123111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algn="r">
              <a:spcBef>
                <a:spcPct val="50000"/>
              </a:spcBef>
              <a:buFontTx/>
              <a:buChar char="•"/>
              <a:defRPr/>
            </a:pPr>
            <a:r>
              <a:rPr lang="en-US" altLang="ko-KR" sz="800" dirty="0">
                <a:latin typeface="Arial" pitchFamily="34" charset="0"/>
                <a:ea typeface="HY나무L" pitchFamily="18" charset="-127"/>
                <a:cs typeface="Arial" pitchFamily="34" charset="0"/>
              </a:rPr>
              <a:t>0</a:t>
            </a:r>
            <a:endParaRPr lang="ko-KR" altLang="en-US" sz="800" dirty="0">
              <a:latin typeface="Arial" pitchFamily="34" charset="0"/>
              <a:ea typeface="HY나무L" pitchFamily="18" charset="-127"/>
              <a:cs typeface="Arial" pitchFamily="34" charset="0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5652998" y="5537882"/>
            <a:ext cx="288951" cy="107722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r>
              <a:rPr lang="en-US" altLang="ko-KR" sz="700" dirty="0">
                <a:latin typeface="Arial" pitchFamily="34" charset="0"/>
                <a:ea typeface="HY나무L" pitchFamily="18" charset="-127"/>
                <a:cs typeface="Arial" pitchFamily="34" charset="0"/>
              </a:rPr>
              <a:t>-80</a:t>
            </a:r>
            <a:endParaRPr lang="ko-KR" altLang="en-US" sz="700" dirty="0">
              <a:latin typeface="Arial" pitchFamily="34" charset="0"/>
              <a:ea typeface="HY나무L" pitchFamily="18" charset="-127"/>
              <a:cs typeface="Arial" pitchFamily="34" charset="0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6163794" y="5537882"/>
            <a:ext cx="288951" cy="107722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r>
              <a:rPr lang="en-US" altLang="ko-KR" sz="700" dirty="0">
                <a:latin typeface="Arial" pitchFamily="34" charset="0"/>
                <a:ea typeface="HY나무L" pitchFamily="18" charset="-127"/>
                <a:cs typeface="Arial" pitchFamily="34" charset="0"/>
              </a:rPr>
              <a:t>-40</a:t>
            </a:r>
            <a:endParaRPr lang="ko-KR" altLang="en-US" sz="700" dirty="0">
              <a:latin typeface="Arial" pitchFamily="34" charset="0"/>
              <a:ea typeface="HY나무L" pitchFamily="18" charset="-127"/>
              <a:cs typeface="Arial" pitchFamily="34" charset="0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6674590" y="5537882"/>
            <a:ext cx="288951" cy="107722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r>
              <a:rPr lang="en-US" altLang="ko-KR" sz="700" dirty="0">
                <a:latin typeface="Arial" pitchFamily="34" charset="0"/>
                <a:ea typeface="HY나무L" pitchFamily="18" charset="-127"/>
                <a:cs typeface="Arial" pitchFamily="34" charset="0"/>
              </a:rPr>
              <a:t>0</a:t>
            </a:r>
            <a:endParaRPr lang="ko-KR" altLang="en-US" sz="700" dirty="0">
              <a:latin typeface="Arial" pitchFamily="34" charset="0"/>
              <a:ea typeface="HY나무L" pitchFamily="18" charset="-127"/>
              <a:cs typeface="Arial" pitchFamily="34" charset="0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7185378" y="5537882"/>
            <a:ext cx="288951" cy="107722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r>
              <a:rPr lang="en-US" altLang="ko-KR" sz="700" dirty="0">
                <a:latin typeface="Arial" pitchFamily="34" charset="0"/>
                <a:ea typeface="HY나무L" pitchFamily="18" charset="-127"/>
                <a:cs typeface="Arial" pitchFamily="34" charset="0"/>
              </a:rPr>
              <a:t>40</a:t>
            </a:r>
            <a:endParaRPr lang="ko-KR" altLang="en-US" sz="700" dirty="0">
              <a:latin typeface="Arial" pitchFamily="34" charset="0"/>
              <a:ea typeface="HY나무L" pitchFamily="18" charset="-127"/>
              <a:cs typeface="Arial" pitchFamily="34" charset="0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7696173" y="5537882"/>
            <a:ext cx="288951" cy="107722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algn="ctr">
              <a:spcBef>
                <a:spcPct val="50000"/>
              </a:spcBef>
              <a:buFontTx/>
              <a:buChar char="•"/>
              <a:defRPr/>
            </a:pPr>
            <a:r>
              <a:rPr lang="en-US" altLang="ko-KR" sz="700" dirty="0">
                <a:latin typeface="Arial" pitchFamily="34" charset="0"/>
                <a:ea typeface="HY나무L" pitchFamily="18" charset="-127"/>
                <a:cs typeface="Arial" pitchFamily="34" charset="0"/>
              </a:rPr>
              <a:t>80</a:t>
            </a:r>
            <a:endParaRPr lang="ko-KR" altLang="en-US" sz="700" dirty="0">
              <a:latin typeface="Arial" pitchFamily="34" charset="0"/>
              <a:ea typeface="HY나무L" pitchFamily="18" charset="-127"/>
              <a:cs typeface="Arial" pitchFamily="34" charset="0"/>
            </a:endParaRPr>
          </a:p>
        </p:txBody>
      </p:sp>
      <p:pic>
        <p:nvPicPr>
          <p:cNvPr id="196629" name="Picture 2" descr="C:\Documents and Settings\Administrator\바탕 화면\닥터엘지\IMG\10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3488" y="2208213"/>
            <a:ext cx="21717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30" name="Picture 2" descr="C:\Documents and Settings\Administrator\바탕 화면\닥터엘지\IMG\10_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8738" y="2208213"/>
            <a:ext cx="222885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31" name="Picture 2" descr="C:\Documents and Settings\Administrator\바탕 화면\닥터엘지\IMG\10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13" y="2208213"/>
            <a:ext cx="21717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32" name="Picture 4" descr="C:\Documents and Settings\Administrator\바탕 화면\닥터엘지\IMG\10_0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4375150"/>
            <a:ext cx="2279650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33" name="Picture 4" descr="C:\Documents and Settings\Administrator\바탕 화면\닥터엘지\IMG\10_0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63763" y="4438650"/>
            <a:ext cx="2217737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직사각형 53"/>
          <p:cNvSpPr/>
          <p:nvPr/>
        </p:nvSpPr>
        <p:spPr>
          <a:xfrm>
            <a:off x="350489" y="867185"/>
            <a:ext cx="8985934" cy="492443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ru-RU" altLang="ko-KR" sz="1600" dirty="0">
                <a:latin typeface="Arial" pitchFamily="34" charset="0"/>
                <a:ea typeface="HY나무L" pitchFamily="18" charset="-127"/>
                <a:cs typeface="Arial" pitchFamily="34" charset="0"/>
              </a:rPr>
              <a:t>Матрица </a:t>
            </a:r>
            <a:r>
              <a:rPr lang="en-US" altLang="ko-KR" sz="1600" dirty="0">
                <a:latin typeface="Arial" pitchFamily="34" charset="0"/>
                <a:ea typeface="HY나무L" pitchFamily="18" charset="-127"/>
                <a:cs typeface="Arial" pitchFamily="34" charset="0"/>
              </a:rPr>
              <a:t>AH-IPS </a:t>
            </a:r>
            <a:r>
              <a:rPr lang="ru-RU" altLang="ko-KR" sz="1600" dirty="0">
                <a:latin typeface="Arial" pitchFamily="34" charset="0"/>
                <a:ea typeface="HY나무L" pitchFamily="18" charset="-127"/>
                <a:cs typeface="Arial" pitchFamily="34" charset="0"/>
              </a:rPr>
              <a:t>гарантирует отличное качество изображения с корректной цветопередачей при углах обзора до 178</a:t>
            </a:r>
            <a:r>
              <a:rPr lang="en-US" altLang="ko-KR" sz="1600" dirty="0">
                <a:latin typeface="Arial" pitchFamily="34" charset="0"/>
                <a:ea typeface="HY나무L" pitchFamily="18" charset="-127"/>
                <a:cs typeface="Arial" pitchFamily="34" charset="0"/>
              </a:rPr>
              <a:t>º</a:t>
            </a:r>
            <a:r>
              <a:rPr lang="ru-RU" altLang="ko-KR" sz="1600" dirty="0">
                <a:latin typeface="Arial" pitchFamily="34" charset="0"/>
                <a:ea typeface="HY나무L" pitchFamily="18" charset="-127"/>
                <a:cs typeface="Arial" pitchFamily="34" charset="0"/>
              </a:rPr>
              <a:t>.</a:t>
            </a:r>
            <a:r>
              <a:rPr lang="en-US" altLang="ko-KR" sz="1600" dirty="0">
                <a:latin typeface="Arial" pitchFamily="34" charset="0"/>
                <a:ea typeface="HY나무L" pitchFamily="18" charset="-127"/>
                <a:cs typeface="Arial" pitchFamily="34" charset="0"/>
              </a:rPr>
              <a:t> </a:t>
            </a:r>
          </a:p>
        </p:txBody>
      </p:sp>
      <p:grpSp>
        <p:nvGrpSpPr>
          <p:cNvPr id="196635" name="그룹 57"/>
          <p:cNvGrpSpPr>
            <a:grpSpLocks/>
          </p:cNvGrpSpPr>
          <p:nvPr/>
        </p:nvGrpSpPr>
        <p:grpSpPr bwMode="auto">
          <a:xfrm>
            <a:off x="233363" y="279400"/>
            <a:ext cx="6591300" cy="485775"/>
            <a:chOff x="214860" y="255538"/>
            <a:chExt cx="6085332" cy="485111"/>
          </a:xfrm>
        </p:grpSpPr>
        <p:sp>
          <p:nvSpPr>
            <p:cNvPr id="59" name="직사각형 21"/>
            <p:cNvSpPr/>
            <p:nvPr/>
          </p:nvSpPr>
          <p:spPr>
            <a:xfrm>
              <a:off x="214860" y="340539"/>
              <a:ext cx="6085332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atinLnBrk="1">
                <a:buFontTx/>
                <a:buChar char="•"/>
                <a:defRPr/>
              </a:pPr>
              <a:r>
                <a:rPr lang="ru-RU" altLang="ko-KR" sz="2000" dirty="0">
                  <a:gradFill>
                    <a:gsLst>
                      <a:gs pos="0">
                        <a:srgbClr val="C61E55"/>
                      </a:gs>
                      <a:gs pos="100000">
                        <a:srgbClr val="C61E55"/>
                      </a:gs>
                    </a:gsLst>
                    <a:lin ang="5400000" scaled="0"/>
                  </a:gradFill>
                  <a:latin typeface="LG Smart" pitchFamily="34" charset="0"/>
                  <a:ea typeface="Geneva"/>
                  <a:cs typeface="Geneva"/>
                </a:rPr>
                <a:t>Широкие углы обзора</a:t>
              </a:r>
              <a:endParaRPr lang="en-US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endParaRPr>
            </a:p>
          </p:txBody>
        </p:sp>
        <p:sp>
          <p:nvSpPr>
            <p:cNvPr id="60" name="직사각형 59"/>
            <p:cNvSpPr/>
            <p:nvPr/>
          </p:nvSpPr>
          <p:spPr>
            <a:xfrm>
              <a:off x="233913" y="255538"/>
              <a:ext cx="1058191" cy="2615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atinLnBrk="1">
                <a:spcBef>
                  <a:spcPct val="50000"/>
                </a:spcBef>
                <a:buFontTx/>
                <a:buChar char="•"/>
                <a:defRPr/>
              </a:pPr>
              <a:r>
                <a:rPr lang="en-US" altLang="ko-KR" sz="1100" dirty="0">
                  <a:solidFill>
                    <a:schemeClr val="bg1">
                      <a:lumMod val="65000"/>
                    </a:schemeClr>
                  </a:solidFill>
                  <a:latin typeface="Arial" pitchFamily="34" charset="0"/>
                  <a:ea typeface="HY나무L" pitchFamily="18" charset="-127"/>
                  <a:cs typeface="Arial" pitchFamily="34" charset="0"/>
                </a:rPr>
                <a:t>LG IPS Monitor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92"/>
          <p:cNvSpPr>
            <a:spLocks noChangeArrowheads="1"/>
          </p:cNvSpPr>
          <p:nvPr/>
        </p:nvSpPr>
        <p:spPr bwMode="auto">
          <a:xfrm>
            <a:off x="676275" y="5445125"/>
            <a:ext cx="38449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7" tIns="47884" rIns="95767" bIns="47884">
            <a:spAutoFit/>
          </a:bodyPr>
          <a:lstStyle/>
          <a:p>
            <a:pPr defTabSz="958850" latinLnBrk="1">
              <a:spcBef>
                <a:spcPct val="50000"/>
              </a:spcBef>
              <a:buFontTx/>
              <a:buChar char="•"/>
            </a:pPr>
            <a:r>
              <a:rPr lang="ru-RU" altLang="ko-KR" sz="1100">
                <a:ea typeface="HY나무L"/>
                <a:cs typeface="HY나무L"/>
                <a:sym typeface="돋움체"/>
              </a:rPr>
              <a:t>Профессиональная калибровка цвета в фабричных условиях. Обеспечивает наиболее реалистичное воспроизведение цветов</a:t>
            </a:r>
            <a:r>
              <a:rPr lang="en-US" altLang="ko-KR" sz="1100">
                <a:ea typeface="HY나무L"/>
                <a:cs typeface="HY나무L"/>
                <a:sym typeface="돋움체"/>
              </a:rPr>
              <a:t>.</a:t>
            </a:r>
          </a:p>
        </p:txBody>
      </p:sp>
      <p:grpSp>
        <p:nvGrpSpPr>
          <p:cNvPr id="198658" name="Group 58"/>
          <p:cNvGrpSpPr>
            <a:grpSpLocks/>
          </p:cNvGrpSpPr>
          <p:nvPr/>
        </p:nvGrpSpPr>
        <p:grpSpPr bwMode="auto">
          <a:xfrm>
            <a:off x="5233988" y="2997200"/>
            <a:ext cx="4062412" cy="473075"/>
            <a:chOff x="578" y="2442"/>
            <a:chExt cx="2558" cy="298"/>
          </a:xfrm>
        </p:grpSpPr>
        <p:pic>
          <p:nvPicPr>
            <p:cNvPr id="198674" name="Picture 37"/>
            <p:cNvPicPr>
              <a:picLocks noChangeAspect="1" noChangeArrowheads="1"/>
            </p:cNvPicPr>
            <p:nvPr/>
          </p:nvPicPr>
          <p:blipFill>
            <a:blip r:embed="rId2" cstate="print"/>
            <a:srcRect t="14131"/>
            <a:stretch>
              <a:fillRect/>
            </a:stretch>
          </p:blipFill>
          <p:spPr bwMode="auto">
            <a:xfrm>
              <a:off x="578" y="2442"/>
              <a:ext cx="484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8675" name="Rectangle 60"/>
            <p:cNvSpPr>
              <a:spLocks noChangeArrowheads="1"/>
            </p:cNvSpPr>
            <p:nvPr/>
          </p:nvSpPr>
          <p:spPr bwMode="auto">
            <a:xfrm>
              <a:off x="1032" y="2447"/>
              <a:ext cx="2104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5767" tIns="47884" rIns="95767" bIns="47884">
              <a:spAutoFit/>
            </a:bodyPr>
            <a:lstStyle/>
            <a:p>
              <a:pPr latinLnBrk="1">
                <a:spcBef>
                  <a:spcPct val="50000"/>
                </a:spcBef>
                <a:buFontTx/>
                <a:buChar char="•"/>
              </a:pPr>
              <a:r>
                <a:rPr lang="ru-RU" sz="1100" b="0">
                  <a:ea typeface="Arial Unicode MS" pitchFamily="34" charset="-128"/>
                  <a:cs typeface="Arial Unicode MS" pitchFamily="34" charset="-128"/>
                </a:rPr>
                <a:t>Яркая картинка с точной передачей всех </a:t>
              </a:r>
            </a:p>
            <a:p>
              <a:pPr latinLnBrk="1">
                <a:spcBef>
                  <a:spcPct val="50000"/>
                </a:spcBef>
                <a:buFontTx/>
                <a:buChar char="•"/>
              </a:pPr>
              <a:r>
                <a:rPr lang="ru-RU" sz="1100" b="0">
                  <a:ea typeface="Arial Unicode MS" pitchFamily="34" charset="-128"/>
                  <a:cs typeface="Arial Unicode MS" pitchFamily="34" charset="-128"/>
                </a:rPr>
                <a:t>оттенков из любой точки обзора</a:t>
              </a:r>
              <a:r>
                <a:rPr lang="en-US" sz="1100" b="0">
                  <a:ea typeface="Arial Unicode MS" pitchFamily="34" charset="-128"/>
                  <a:cs typeface="Arial Unicode MS" pitchFamily="34" charset="-128"/>
                </a:rPr>
                <a:t>. </a:t>
              </a:r>
            </a:p>
          </p:txBody>
        </p:sp>
      </p:grpSp>
      <p:pic>
        <p:nvPicPr>
          <p:cNvPr id="198659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7013" y="4156075"/>
            <a:ext cx="210820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60" name="Rectangle 41"/>
          <p:cNvSpPr>
            <a:spLocks noChangeArrowheads="1"/>
          </p:cNvSpPr>
          <p:nvPr/>
        </p:nvSpPr>
        <p:spPr bwMode="auto">
          <a:xfrm>
            <a:off x="312738" y="993775"/>
            <a:ext cx="4230687" cy="347663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 wrap="none" lIns="95767" tIns="47884" rIns="95767" bIns="47884" anchor="ctr"/>
          <a:lstStyle/>
          <a:p>
            <a:pPr algn="ctr" latinLnBrk="1">
              <a:spcBef>
                <a:spcPct val="50000"/>
              </a:spcBef>
            </a:pPr>
            <a:r>
              <a:rPr lang="ru-RU" altLang="ko-KR" sz="1600">
                <a:solidFill>
                  <a:schemeClr val="bg1"/>
                </a:solidFill>
              </a:rPr>
              <a:t>Реалистичная цветопередача </a:t>
            </a:r>
            <a:endParaRPr lang="en-US" altLang="ko-KR" sz="1600">
              <a:solidFill>
                <a:schemeClr val="bg1"/>
              </a:solidFill>
            </a:endParaRPr>
          </a:p>
        </p:txBody>
      </p:sp>
      <p:sp>
        <p:nvSpPr>
          <p:cNvPr id="198661" name="Rectangle 42"/>
          <p:cNvSpPr>
            <a:spLocks noChangeArrowheads="1"/>
          </p:cNvSpPr>
          <p:nvPr/>
        </p:nvSpPr>
        <p:spPr bwMode="auto">
          <a:xfrm>
            <a:off x="5151438" y="979488"/>
            <a:ext cx="4162425" cy="347662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 wrap="none" lIns="95767" tIns="47884" rIns="95767" bIns="47884" anchor="ctr"/>
          <a:lstStyle/>
          <a:p>
            <a:pPr algn="ctr" latinLnBrk="1">
              <a:spcBef>
                <a:spcPct val="50000"/>
              </a:spcBef>
            </a:pPr>
            <a:r>
              <a:rPr lang="ru-RU" altLang="ko-KR" sz="1600">
                <a:solidFill>
                  <a:schemeClr val="bg1"/>
                </a:solidFill>
              </a:rPr>
              <a:t>Широкие углы обзора </a:t>
            </a:r>
            <a:endParaRPr lang="en-US" altLang="ko-KR" sz="1600">
              <a:solidFill>
                <a:schemeClr val="bg1"/>
              </a:solidFill>
            </a:endParaRPr>
          </a:p>
        </p:txBody>
      </p:sp>
      <p:pic>
        <p:nvPicPr>
          <p:cNvPr id="198662" name="Picture 1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C3C3C4"/>
              </a:clrFrom>
              <a:clrTo>
                <a:srgbClr val="C3C3C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8963" y="2492375"/>
            <a:ext cx="574675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63" name="Rectangle 56"/>
          <p:cNvSpPr>
            <a:spLocks noChangeArrowheads="1"/>
          </p:cNvSpPr>
          <p:nvPr/>
        </p:nvSpPr>
        <p:spPr bwMode="auto">
          <a:xfrm>
            <a:off x="5970588" y="4213225"/>
            <a:ext cx="351948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7" tIns="47884" rIns="95767" bIns="47884">
            <a:spAutoFit/>
          </a:bodyPr>
          <a:lstStyle/>
          <a:p>
            <a:pPr latinLnBrk="1">
              <a:spcBef>
                <a:spcPct val="50000"/>
              </a:spcBef>
              <a:buFontTx/>
              <a:buChar char="•"/>
            </a:pPr>
            <a:endParaRPr lang="en-US" sz="110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8664" name="Rectangle 41"/>
          <p:cNvSpPr>
            <a:spLocks noChangeArrowheads="1"/>
          </p:cNvSpPr>
          <p:nvPr/>
        </p:nvSpPr>
        <p:spPr bwMode="auto">
          <a:xfrm>
            <a:off x="344488" y="3729038"/>
            <a:ext cx="4248150" cy="347662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 wrap="none" lIns="95767" tIns="47884" rIns="95767" bIns="47884" anchor="ctr"/>
          <a:lstStyle/>
          <a:p>
            <a:pPr algn="ctr" latinLnBrk="1">
              <a:spcBef>
                <a:spcPct val="50000"/>
              </a:spcBef>
            </a:pPr>
            <a:r>
              <a:rPr lang="ru-RU" altLang="ko-KR" sz="1600">
                <a:solidFill>
                  <a:schemeClr val="bg1"/>
                </a:solidFill>
              </a:rPr>
              <a:t>Экспертная калибровка цвета</a:t>
            </a:r>
            <a:endParaRPr lang="en-US" altLang="ko-KR" sz="1600">
              <a:solidFill>
                <a:schemeClr val="bg1"/>
              </a:solidFill>
            </a:endParaRPr>
          </a:p>
        </p:txBody>
      </p:sp>
      <p:sp>
        <p:nvSpPr>
          <p:cNvPr id="198665" name="Rectangle 41"/>
          <p:cNvSpPr>
            <a:spLocks noChangeArrowheads="1"/>
          </p:cNvSpPr>
          <p:nvPr/>
        </p:nvSpPr>
        <p:spPr bwMode="auto">
          <a:xfrm>
            <a:off x="5168900" y="3729038"/>
            <a:ext cx="4127500" cy="347662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 wrap="none" lIns="95767" tIns="47884" rIns="95767" bIns="47884" anchor="ctr"/>
          <a:lstStyle/>
          <a:p>
            <a:pPr algn="ctr" latinLnBrk="1"/>
            <a:r>
              <a:rPr lang="ru-RU" sz="1600">
                <a:solidFill>
                  <a:schemeClr val="bg1"/>
                </a:solidFill>
              </a:rPr>
              <a:t>Быстрое время отклика</a:t>
            </a:r>
          </a:p>
        </p:txBody>
      </p:sp>
      <p:sp>
        <p:nvSpPr>
          <p:cNvPr id="198666" name="Прямоугольник 6"/>
          <p:cNvSpPr>
            <a:spLocks noChangeArrowheads="1"/>
          </p:cNvSpPr>
          <p:nvPr/>
        </p:nvSpPr>
        <p:spPr bwMode="auto">
          <a:xfrm>
            <a:off x="5168900" y="5549900"/>
            <a:ext cx="419735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ru-RU" altLang="ko-KR" sz="1100">
                <a:ea typeface="HY나무L"/>
                <a:cs typeface="HY나무L"/>
                <a:sym typeface="돋움체"/>
              </a:rPr>
              <a:t>Быстрое время отклика позволяет минимизировать размытости и шлейфы изображения. Наслаждайтесь яркой и четкой картинкой без напряжения глаз даже в самых динамичных фильмах и компьютерных играх</a:t>
            </a:r>
            <a:r>
              <a:rPr lang="ru-RU" b="0"/>
              <a:t>.</a:t>
            </a:r>
          </a:p>
        </p:txBody>
      </p:sp>
      <p:pic>
        <p:nvPicPr>
          <p:cNvPr id="198667" name="Рисунок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43588" y="4154488"/>
            <a:ext cx="270827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97"/>
          <p:cNvSpPr txBox="1">
            <a:spLocks noChangeArrowheads="1"/>
          </p:cNvSpPr>
          <p:nvPr/>
        </p:nvSpPr>
        <p:spPr bwMode="auto">
          <a:xfrm>
            <a:off x="416496" y="384919"/>
            <a:ext cx="7760196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0" tIns="0" rIns="0" bIns="0">
            <a:spAutoFit/>
          </a:bodyPr>
          <a:lstStyle/>
          <a:p>
            <a:pPr latinLnBrk="1">
              <a:spcBef>
                <a:spcPct val="50000"/>
              </a:spcBef>
              <a:defRPr/>
            </a:pP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Основные преимущества мониторов </a:t>
            </a:r>
            <a:r>
              <a:rPr lang="en-US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LG </a:t>
            </a: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с </a:t>
            </a:r>
            <a:r>
              <a:rPr lang="en-US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IPS</a:t>
            </a:r>
            <a:r>
              <a:rPr lang="ru-RU" altLang="ko-KR" sz="2000" dirty="0">
                <a:gradFill>
                  <a:gsLst>
                    <a:gs pos="0">
                      <a:srgbClr val="C61E55"/>
                    </a:gs>
                    <a:gs pos="100000">
                      <a:srgbClr val="C61E55"/>
                    </a:gs>
                  </a:gsLst>
                  <a:lin ang="5400000" scaled="0"/>
                </a:gradFill>
                <a:latin typeface="LG Smart" pitchFamily="34" charset="0"/>
                <a:ea typeface="Geneva"/>
                <a:cs typeface="Geneva"/>
              </a:rPr>
              <a:t> матрицей</a:t>
            </a:r>
            <a:endParaRPr lang="en-US" altLang="ko-KR" sz="2000" dirty="0">
              <a:gradFill>
                <a:gsLst>
                  <a:gs pos="0">
                    <a:srgbClr val="C61E55"/>
                  </a:gs>
                  <a:gs pos="100000">
                    <a:srgbClr val="C61E55"/>
                  </a:gs>
                </a:gsLst>
                <a:lin ang="5400000" scaled="0"/>
              </a:gradFill>
              <a:latin typeface="LG Smart" pitchFamily="34" charset="0"/>
              <a:ea typeface="Geneva"/>
              <a:cs typeface="Geneva"/>
            </a:endParaRPr>
          </a:p>
        </p:txBody>
      </p:sp>
      <p:cxnSp>
        <p:nvCxnSpPr>
          <p:cNvPr id="198669" name="Прямая соединительная линия 9"/>
          <p:cNvCxnSpPr>
            <a:cxnSpLocks noChangeShapeType="1"/>
          </p:cNvCxnSpPr>
          <p:nvPr/>
        </p:nvCxnSpPr>
        <p:spPr bwMode="auto">
          <a:xfrm>
            <a:off x="0" y="855663"/>
            <a:ext cx="990600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pic>
        <p:nvPicPr>
          <p:cNvPr id="19867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1763" y="1412875"/>
            <a:ext cx="2614612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71" name="그림 5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61063" y="1412875"/>
            <a:ext cx="244792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72" name="Rectangle 92"/>
          <p:cNvSpPr>
            <a:spLocks noChangeArrowheads="1"/>
          </p:cNvSpPr>
          <p:nvPr/>
        </p:nvSpPr>
        <p:spPr bwMode="auto">
          <a:xfrm>
            <a:off x="344488" y="3068638"/>
            <a:ext cx="427672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7" tIns="47884" rIns="95767" bIns="47884">
            <a:spAutoFit/>
          </a:bodyPr>
          <a:lstStyle/>
          <a:p>
            <a:pPr marL="228600" indent="-228600" defTabSz="958850" eaLnBrk="0" latinLnBrk="1" hangingPunct="0">
              <a:lnSpc>
                <a:spcPct val="110000"/>
              </a:lnSpc>
              <a:spcBef>
                <a:spcPct val="50000"/>
              </a:spcBef>
              <a:buFontTx/>
              <a:buChar char="•"/>
            </a:pPr>
            <a:r>
              <a:rPr lang="ru-RU" altLang="ko-KR" sz="1100">
                <a:ea typeface="HY나무L"/>
                <a:cs typeface="HY나무L"/>
                <a:sym typeface="돋움체"/>
              </a:rPr>
              <a:t>	Максимально  точное соответствие цветов и оттенков  на  экране  монитора цветам и оттенкам оригинального изображения</a:t>
            </a:r>
            <a:r>
              <a:rPr lang="en-US" altLang="ko-KR" sz="1100">
                <a:ea typeface="HY나무L"/>
                <a:cs typeface="HY나무L"/>
                <a:sym typeface="돋움체"/>
              </a:rPr>
              <a:t>.</a:t>
            </a:r>
            <a:endParaRPr lang="ru-RU" altLang="ko-KR" sz="1100">
              <a:ea typeface="HY나무L"/>
              <a:cs typeface="HY나무L"/>
              <a:sym typeface="돋움체"/>
            </a:endParaRPr>
          </a:p>
        </p:txBody>
      </p:sp>
      <p:pic>
        <p:nvPicPr>
          <p:cNvPr id="198673" name="Picture 11" descr="Untitled-1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4500" y="4724400"/>
            <a:ext cx="9794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gnFNjMyU6iMX_FcBm3Z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5aLrhg2yU6MCFzRlb.2y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0Dsr6MZkqwzOLZVNEbj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0Dsr6MZkqwzOLZVNEbj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0Dsr6MZkqwzOLZVNEbj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0Dsr6MZkqwzOLZVNEbj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0Dsr6MZkqwzOLZVNEbj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yQ6ve5jVUSiYfGPh2MYD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0Dsr6MZkqwzOLZVNEbj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0Dsr6MZkqwzOLZVNEbj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e1X2i5J4kiBfpU70UMd2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0Y9lgvHLEGzrenrTGy8m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HY.zK7gMkKpLHTIL.nxk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_Bp8tH1g0KpcW6dllZif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AcdWnm.ikGmRV3GFnfvP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CGHbIKROkSHMAkVOw.mg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218XhR5.kCXdN.kRdtO9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Dm7bn77xkCvrFqGlGzoJ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sIMhT.Yf0uCVU.xfkibR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jBGWo5HUiyIu24wT406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NpDJYPdhUOjdfD1zDEP7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no9BvJsjk.p9hPP.4tOx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uoFfsmP0mBRfJjlBQ01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VzbHAB.j0CgV_jWuNLBP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LT7DXRWE.CpNz51D9vf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cfY_czwDE2Hq1.sO2klI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gYTSyX9qEqGk.TL3.6DP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4AmM5oDCUurF7WTHnk4M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sYKmvgW.USxhSlKTyzL9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2P9Upx7pEmITcKbHpowP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rF7NYXa2UWF4htvER6wK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KLjxSsq_EStfsMvwsZiy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odPppL_10e05iwJLX1mq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0Y9lgvHLEGzrenrTGy8m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G3hMrRf9EC.K9h868ehE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_Bp8tH1g0KpcW6dllZif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rF7NYXa2UWF4htvER6wK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rF7NYXa2UWF4htvER6wK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rF7NYXa2UWF4htvER6wK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_Bp8tH1g0KpcW6dllZif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rF7NYXa2UWF4htvER6wK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rF7NYXa2UWF4htvER6wK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0Dsr6MZkqwzOLZVNEbj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111tnN59EmJFNBnN9Ah0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0Y9lgvHLEGzrenrTGy8m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U6GLjlK2E.m5jz5LHNwU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L8DMASZG0mIoN7N6GAmA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ynqjnyxxEqH1B8jGuc7h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0Dsr6MZkqwzOLZVNEbj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0Dsr6MZkqwzOLZVNEbj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9fN4usg6USykoK.jPWr0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111tnN59EmJFNBnN9Ah0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U6GLjlK2E.m5jz5LHNwU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L8DMASZG0mIoN7N6GAmA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ynqjnyxxEqH1B8jGuc7h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3R5PhDA3k2KSogpd4ZQW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0Dsr6MZkqwzOLZVNEbj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0Dsr6MZkqwzOLZVNEbj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9fN4usg6USykoK.jPWr0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111tnN59EmJFNBnN9Ah0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U6GLjlK2E.m5jz5LHNwU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L8DMASZG0mIoN7N6GAmA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ynqjnyxxEqH1B8jGuc7h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0Dsr6MZkqwzOLZVNEbj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0Dsr6MZkqwzOLZVNEbjw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9fN4usg6USykoK.jPWr0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0Y9lgvHLEGzrenrTGy8m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111tnN59EmJFNBnN9Ah0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0Dsr6MZkqwzOLZVNEbj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0Dsr6MZkqwzOLZVNEbj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9fN4usg6USykoK.jPWr0Q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111tnN59EmJFNBnN9Ah0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0Dsr6MZkqwzOLZVNEbj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0Dsr6MZkqwzOLZVNEbj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jO0fHuOS0WWUmfLl5oKf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jO0fHuOS0WWUmfLl5oKf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0Dsr6MZkqwzOLZVNEbj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5aLrhg2yU6MCFzRlb.2yQ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KOiro28kkGADkJ88PALiQ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0Dsr6MZkqwzOLZVNEbjw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0Dsr6MZkqwzOLZVNEbjw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0Dsr6MZkqwzOLZVNEbj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0Dsr6MZkqwzOLZVNEbj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0Dsr6MZkqwzOLZVNEbj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zmO5tRcG0uZ1q7bqxGLnw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0Dsr6MZkqwzOLZVNEbj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0Dsr6MZkqwzOLZVNEbjw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zmO5tRcG0uZ1q7bqxGLn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5aLrhg2yU6MCFzRlb.2yQ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0Dsr6MZkqwzOLZVNEbjw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zmO5tRcG0uZ1q7bqxGLn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0Dsr6MZkqwzOLZVNEbjw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0Dsr6MZkqwzOLZVNEbjw"/>
</p:tagLst>
</file>

<file path=ppt/theme/theme1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Tahoma"/>
        <a:ea typeface="굴림"/>
        <a:cs typeface="Arial"/>
      </a:majorFont>
      <a:minorFont>
        <a:latin typeface="Arial"/>
        <a:ea typeface="굴림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기본 디자인">
  <a:themeElements>
    <a:clrScheme name="1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000" dirty="0" smtClean="0">
            <a:latin typeface="Arial" pitchFamily="34" charset="0"/>
            <a:ea typeface="돋움" pitchFamily="50" charset="-127"/>
            <a:cs typeface="Arial" pitchFamily="34" charset="0"/>
          </a:defRPr>
        </a:defPPr>
      </a:lstStyle>
    </a:txDef>
  </a:objectDefaults>
  <a:extraClrSchemeLst>
    <a:extraClrScheme>
      <a:clrScheme name="1_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기본 디자인">
  <a:themeElements>
    <a:clrScheme name="1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1_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기본 디자인">
  <a:themeElements>
    <a:clrScheme name="1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기본 디자인">
  <a:themeElements>
    <a:clrScheme name="1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000" dirty="0" smtClean="0">
            <a:latin typeface="Arial" pitchFamily="34" charset="0"/>
            <a:ea typeface="돋움" pitchFamily="50" charset="-127"/>
            <a:cs typeface="Arial" pitchFamily="34" charset="0"/>
          </a:defRPr>
        </a:defPPr>
      </a:lstStyle>
    </a:txDef>
  </a:objectDefaults>
  <a:extraClrSchemeLst>
    <a:extraClrScheme>
      <a:clrScheme name="1_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기본 디자인">
  <a:themeElements>
    <a:clrScheme name="7_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solidFill>
            <a:schemeClr val="bg2"/>
          </a:solidFill>
          <a:prstDash val="sysDot"/>
          <a:round/>
          <a:headEnd/>
          <a:tailEnd/>
        </a:ln>
      </a:spPr>
      <a:bodyPr lIns="0" tIns="0" rIns="0" bIns="0" anchor="ctr">
        <a:spAutoFit/>
      </a:bodyPr>
      <a:lstStyle>
        <a:defPPr>
          <a:defRPr sz="1200" i="0">
            <a:solidFill>
              <a:srgbClr val="000000"/>
            </a:solidFill>
            <a:latin typeface="돋움" pitchFamily="50" charset="-127"/>
            <a:cs typeface="Arial" pitchFamily="34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7_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123671</TotalTime>
  <Words>4714</Words>
  <Application>Microsoft Office PowerPoint</Application>
  <PresentationFormat>A4 Paper (210x297 mm)</PresentationFormat>
  <Paragraphs>1373</Paragraphs>
  <Slides>43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기본 디자인</vt:lpstr>
      <vt:lpstr>1_기본 디자인</vt:lpstr>
      <vt:lpstr>8_기본 디자인</vt:lpstr>
      <vt:lpstr>2_기본 디자인</vt:lpstr>
      <vt:lpstr>3_기본 디자인</vt:lpstr>
      <vt:lpstr>7_기본 디자인</vt:lpstr>
      <vt:lpstr>think-cell Slide</vt:lpstr>
      <vt:lpstr>Slide 0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lastModifiedBy>natalya.kheroim</cp:lastModifiedBy>
  <cp:revision>4186</cp:revision>
  <cp:lastPrinted>2012-05-08T05:57:12Z</cp:lastPrinted>
  <dcterms:created xsi:type="dcterms:W3CDTF">2010-10-07T02:15:40Z</dcterms:created>
  <dcterms:modified xsi:type="dcterms:W3CDTF">2015-01-15T08:59:24Z</dcterms:modified>
</cp:coreProperties>
</file>