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33.xml" ContentType="application/vnd.openxmlformats-officedocument.presentationml.notesSlide+xml"/>
  <Default Extension="vml" ContentType="application/vnd.openxmlformats-officedocument.vmlDrawing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7" r:id="rId1"/>
  </p:sldMasterIdLst>
  <p:notesMasterIdLst>
    <p:notesMasterId r:id="rId41"/>
  </p:notesMasterIdLst>
  <p:handoutMasterIdLst>
    <p:handoutMasterId r:id="rId42"/>
  </p:handoutMasterIdLst>
  <p:sldIdLst>
    <p:sldId id="617" r:id="rId2"/>
    <p:sldId id="598" r:id="rId3"/>
    <p:sldId id="600" r:id="rId4"/>
    <p:sldId id="622" r:id="rId5"/>
    <p:sldId id="655" r:id="rId6"/>
    <p:sldId id="656" r:id="rId7"/>
    <p:sldId id="647" r:id="rId8"/>
    <p:sldId id="624" r:id="rId9"/>
    <p:sldId id="639" r:id="rId10"/>
    <p:sldId id="640" r:id="rId11"/>
    <p:sldId id="641" r:id="rId12"/>
    <p:sldId id="642" r:id="rId13"/>
    <p:sldId id="643" r:id="rId14"/>
    <p:sldId id="654" r:id="rId15"/>
    <p:sldId id="625" r:id="rId16"/>
    <p:sldId id="648" r:id="rId17"/>
    <p:sldId id="626" r:id="rId18"/>
    <p:sldId id="644" r:id="rId19"/>
    <p:sldId id="657" r:id="rId20"/>
    <p:sldId id="628" r:id="rId21"/>
    <p:sldId id="649" r:id="rId22"/>
    <p:sldId id="627" r:id="rId23"/>
    <p:sldId id="650" r:id="rId24"/>
    <p:sldId id="645" r:id="rId25"/>
    <p:sldId id="651" r:id="rId26"/>
    <p:sldId id="629" r:id="rId27"/>
    <p:sldId id="630" r:id="rId28"/>
    <p:sldId id="646" r:id="rId29"/>
    <p:sldId id="658" r:id="rId30"/>
    <p:sldId id="659" r:id="rId31"/>
    <p:sldId id="652" r:id="rId32"/>
    <p:sldId id="634" r:id="rId33"/>
    <p:sldId id="660" r:id="rId34"/>
    <p:sldId id="663" r:id="rId35"/>
    <p:sldId id="662" r:id="rId36"/>
    <p:sldId id="664" r:id="rId37"/>
    <p:sldId id="667" r:id="rId38"/>
    <p:sldId id="666" r:id="rId39"/>
    <p:sldId id="614" r:id="rId40"/>
  </p:sldIdLst>
  <p:sldSz cx="9906000" cy="6858000" type="A4"/>
  <p:notesSz cx="6807200" cy="9939338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1200" kern="1200">
        <a:solidFill>
          <a:srgbClr val="000000"/>
        </a:solidFill>
        <a:latin typeface="Arial" charset="0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1200" kern="1200">
        <a:solidFill>
          <a:srgbClr val="000000"/>
        </a:solidFill>
        <a:latin typeface="Arial" charset="0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1200" kern="1200">
        <a:solidFill>
          <a:srgbClr val="000000"/>
        </a:solidFill>
        <a:latin typeface="Arial" charset="0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1200" kern="1200">
        <a:solidFill>
          <a:srgbClr val="000000"/>
        </a:solidFill>
        <a:latin typeface="Arial" charset="0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1200" kern="1200">
        <a:solidFill>
          <a:srgbClr val="000000"/>
        </a:solidFill>
        <a:latin typeface="Arial" charset="0"/>
        <a:ea typeface="굴림" charset="-127"/>
        <a:cs typeface="+mn-cs"/>
      </a:defRPr>
    </a:lvl5pPr>
    <a:lvl6pPr marL="2286000" algn="l" defTabSz="914400" rtl="0" eaLnBrk="1" latinLnBrk="1" hangingPunct="1">
      <a:defRPr kumimoji="1" sz="1200" kern="1200">
        <a:solidFill>
          <a:srgbClr val="000000"/>
        </a:solidFill>
        <a:latin typeface="Arial" charset="0"/>
        <a:ea typeface="굴림" charset="-127"/>
        <a:cs typeface="+mn-cs"/>
      </a:defRPr>
    </a:lvl6pPr>
    <a:lvl7pPr marL="2743200" algn="l" defTabSz="914400" rtl="0" eaLnBrk="1" latinLnBrk="1" hangingPunct="1">
      <a:defRPr kumimoji="1" sz="1200" kern="1200">
        <a:solidFill>
          <a:srgbClr val="000000"/>
        </a:solidFill>
        <a:latin typeface="Arial" charset="0"/>
        <a:ea typeface="굴림" charset="-127"/>
        <a:cs typeface="+mn-cs"/>
      </a:defRPr>
    </a:lvl7pPr>
    <a:lvl8pPr marL="3200400" algn="l" defTabSz="914400" rtl="0" eaLnBrk="1" latinLnBrk="1" hangingPunct="1">
      <a:defRPr kumimoji="1" sz="1200" kern="1200">
        <a:solidFill>
          <a:srgbClr val="000000"/>
        </a:solidFill>
        <a:latin typeface="Arial" charset="0"/>
        <a:ea typeface="굴림" charset="-127"/>
        <a:cs typeface="+mn-cs"/>
      </a:defRPr>
    </a:lvl8pPr>
    <a:lvl9pPr marL="3657600" algn="l" defTabSz="914400" rtl="0" eaLnBrk="1" latinLnBrk="1" hangingPunct="1">
      <a:defRPr kumimoji="1" sz="1200" kern="1200">
        <a:solidFill>
          <a:srgbClr val="000000"/>
        </a:solidFill>
        <a:latin typeface="Arial" charset="0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1E55"/>
    <a:srgbClr val="FFFF93"/>
    <a:srgbClr val="FF0066"/>
    <a:srgbClr val="E6E6E6"/>
    <a:srgbClr val="DCB9FF"/>
    <a:srgbClr val="DDDDDD"/>
    <a:srgbClr val="CC99FF"/>
    <a:srgbClr val="FFFF66"/>
    <a:srgbClr val="FFCCCC"/>
    <a:srgbClr val="F8F8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71658" autoAdjust="0"/>
  </p:normalViewPr>
  <p:slideViewPr>
    <p:cSldViewPr>
      <p:cViewPr>
        <p:scale>
          <a:sx n="100" d="100"/>
          <a:sy n="100" d="100"/>
        </p:scale>
        <p:origin x="-1710" y="-450"/>
      </p:cViewPr>
      <p:guideLst>
        <p:guide orient="horz" pos="3974"/>
        <p:guide orient="horz" pos="164"/>
        <p:guide orient="horz" pos="482"/>
        <p:guide orient="horz" pos="663"/>
        <p:guide pos="3120"/>
        <p:guide pos="172"/>
        <p:guide pos="6068"/>
        <p:guide pos="44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3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625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245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625" y="944245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5C94D96F-CBF9-4988-A3D8-C3DC87B81EB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625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2788" y="746125"/>
            <a:ext cx="5381625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21225"/>
            <a:ext cx="4991100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45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625" y="944245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A3F0E38-1945-47CD-8817-6770151E69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0000"/>
                </a:solidFill>
                <a:latin typeface="LGbrightAlt" pitchFamily="2" charset="0"/>
                <a:ea typeface="돋움" pitchFamily="50" charset="-127"/>
                <a:cs typeface="Geneva"/>
              </a:rPr>
              <a:t>In the smart era, the consumer has the power to create their own products.</a:t>
            </a:r>
          </a:p>
          <a:p>
            <a:r>
              <a:rPr lang="en-US" altLang="ko-KR" dirty="0" smtClean="0">
                <a:solidFill>
                  <a:srgbClr val="000000"/>
                </a:solidFill>
                <a:latin typeface="LGbrightAlt" pitchFamily="2" charset="0"/>
                <a:ea typeface="돋움" pitchFamily="50" charset="-127"/>
                <a:cs typeface="Geneva"/>
              </a:rPr>
              <a:t>They draw meaning and importance from their own experiences and values.</a:t>
            </a:r>
          </a:p>
          <a:p>
            <a:endParaRPr lang="en-US" altLang="ko-KR" dirty="0" smtClean="0">
              <a:solidFill>
                <a:srgbClr val="000000"/>
              </a:solidFill>
              <a:latin typeface="LGbrightAlt" pitchFamily="2" charset="0"/>
              <a:ea typeface="돋움" pitchFamily="50" charset="-127"/>
              <a:cs typeface="Geneva"/>
            </a:endParaRPr>
          </a:p>
          <a:p>
            <a:r>
              <a:rPr lang="en-US" altLang="ko-KR" dirty="0" smtClean="0">
                <a:latin typeface="Arial" pitchFamily="34" charset="0"/>
                <a:cs typeface="Geneva"/>
              </a:rPr>
              <a:t>Thus, anticipating the customers’ needs before they themselves are aware is</a:t>
            </a:r>
          </a:p>
          <a:p>
            <a:r>
              <a:rPr lang="en-US" altLang="ko-KR" dirty="0" smtClean="0">
                <a:latin typeface="Arial" pitchFamily="34" charset="0"/>
                <a:cs typeface="Geneva"/>
              </a:rPr>
              <a:t>the starting point of our brand identity renewal.</a:t>
            </a:r>
          </a:p>
          <a:p>
            <a:endParaRPr lang="en-US" altLang="ko-KR" dirty="0" smtClean="0">
              <a:solidFill>
                <a:srgbClr val="000000"/>
              </a:solidFill>
              <a:latin typeface="LGbrightAlt" pitchFamily="2" charset="0"/>
              <a:ea typeface="돋움" pitchFamily="50" charset="-127"/>
              <a:cs typeface="Geneva"/>
            </a:endParaRPr>
          </a:p>
          <a:p>
            <a:r>
              <a:rPr lang="en-US" altLang="ko-KR" dirty="0" smtClean="0">
                <a:solidFill>
                  <a:srgbClr val="000000"/>
                </a:solidFill>
                <a:latin typeface="LGbrightAlt" pitchFamily="2" charset="0"/>
                <a:ea typeface="돋움" pitchFamily="50" charset="-127"/>
                <a:cs typeface="Geneva"/>
              </a:rPr>
              <a:t>With the help of our smart technology, our consumers will enjoy significantly </a:t>
            </a:r>
          </a:p>
          <a:p>
            <a:r>
              <a:rPr lang="en-US" altLang="ko-KR" dirty="0" smtClean="0">
                <a:solidFill>
                  <a:srgbClr val="000000"/>
                </a:solidFill>
                <a:latin typeface="LGbrightAlt" pitchFamily="2" charset="0"/>
                <a:ea typeface="돋움" pitchFamily="50" charset="-127"/>
                <a:cs typeface="Geneva"/>
              </a:rPr>
              <a:t>increased levels of </a:t>
            </a:r>
            <a:r>
              <a:rPr lang="en-US" altLang="ko-KR" dirty="0" smtClean="0">
                <a:solidFill>
                  <a:srgbClr val="B10043"/>
                </a:solidFill>
                <a:latin typeface="LGbrightAlt" pitchFamily="2" charset="0"/>
                <a:ea typeface="돋움" pitchFamily="50" charset="-127"/>
                <a:cs typeface="Geneva"/>
              </a:rPr>
              <a:t>freedom, power to create, and connectivity-based collaboration</a:t>
            </a:r>
            <a:r>
              <a:rPr lang="en-US" altLang="ko-KR" dirty="0" smtClean="0">
                <a:solidFill>
                  <a:srgbClr val="000000"/>
                </a:solidFill>
                <a:latin typeface="LGbrightAlt" pitchFamily="2" charset="0"/>
                <a:ea typeface="돋움" pitchFamily="50" charset="-127"/>
                <a:cs typeface="Geneva"/>
              </a:rPr>
              <a:t> with others.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0E93D-6488-4DC0-BBD5-CF32E19D36CD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918275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ko-KR" altLang="en-US" smtClean="0"/>
              <a:t>타이틀</a:t>
            </a:r>
            <a:r>
              <a:rPr lang="en-US" altLang="ko-KR" smtClean="0">
                <a:sym typeface="Wingdings" pitchFamily="2" charset="2"/>
              </a:rPr>
              <a:t> entertainment</a:t>
            </a:r>
            <a:endParaRPr lang="ko-KR" altLang="en-US" smtClean="0"/>
          </a:p>
        </p:txBody>
      </p:sp>
      <p:sp>
        <p:nvSpPr>
          <p:cNvPr id="8192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A3F302-38E8-4E9A-B093-74B5FADE6135}" type="slidenum">
              <a:rPr lang="ko-KR" altLang="en-US">
                <a:cs typeface="Arial Unicode MS" pitchFamily="50" charset="-127"/>
              </a:rPr>
              <a:pPr/>
              <a:t>14</a:t>
            </a:fld>
            <a:endParaRPr lang="en-US" altLang="ko-KR">
              <a:cs typeface="Arial Unicode MS" pitchFamily="50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  <p:sp>
        <p:nvSpPr>
          <p:cNvPr id="3891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0FF9D2-F047-46C8-B79B-1DDBE6B64F99}" type="slidenum">
              <a:rPr lang="en-US" altLang="ko-KR"/>
              <a:pPr/>
              <a:t>15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ko-KR" smtClean="0"/>
              <a:t>Beauty shot</a:t>
            </a:r>
            <a:r>
              <a:rPr lang="ko-KR" altLang="en-US" smtClean="0"/>
              <a:t>으로 사용</a:t>
            </a:r>
          </a:p>
        </p:txBody>
      </p:sp>
      <p:sp>
        <p:nvSpPr>
          <p:cNvPr id="8909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E0DC1D-F190-48BE-AE0D-9926742EEF42}" type="slidenum">
              <a:rPr lang="ko-KR" altLang="en-US">
                <a:solidFill>
                  <a:prstClr val="black"/>
                </a:solidFill>
                <a:cs typeface="Arial Unicode MS" pitchFamily="50" charset="-127"/>
              </a:rPr>
              <a:pPr/>
              <a:t>16</a:t>
            </a:fld>
            <a:endParaRPr lang="en-US" altLang="ko-KR">
              <a:solidFill>
                <a:prstClr val="black"/>
              </a:solidFill>
              <a:cs typeface="Arial Unicode MS" pitchFamily="50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3856672" y="9440774"/>
            <a:ext cx="294893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62" tIns="43680" rIns="87362" bIns="43680" anchor="b"/>
          <a:lstStyle/>
          <a:p>
            <a:pPr algn="r"/>
            <a:fld id="{5A1E3FFB-6345-4571-8CBD-A147D8CB981C}" type="slidenum">
              <a:rPr lang="en-US" altLang="ko-KR" sz="1100">
                <a:latin typeface="돋움" pitchFamily="50" charset="-127"/>
              </a:rPr>
              <a:pPr algn="r"/>
              <a:t>17</a:t>
            </a:fld>
            <a:endParaRPr lang="en-US" altLang="ko-KR" sz="1100" dirty="0">
              <a:latin typeface="돋움" pitchFamily="50" charset="-127"/>
            </a:endParaRPr>
          </a:p>
        </p:txBody>
      </p:sp>
      <p:sp>
        <p:nvSpPr>
          <p:cNvPr id="39939" name="Rectangle 7"/>
          <p:cNvSpPr txBox="1">
            <a:spLocks noGrp="1" noChangeArrowheads="1"/>
          </p:cNvSpPr>
          <p:nvPr/>
        </p:nvSpPr>
        <p:spPr bwMode="auto">
          <a:xfrm>
            <a:off x="3856672" y="9440774"/>
            <a:ext cx="294893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62" tIns="43680" rIns="87362" bIns="43680" anchor="b"/>
          <a:lstStyle/>
          <a:p>
            <a:pPr algn="r"/>
            <a:fld id="{23788FED-D5E6-4BC8-A508-6DCDEF1972BD}" type="slidenum">
              <a:rPr lang="en-US" altLang="ko-KR" sz="1100">
                <a:latin typeface="돋움" pitchFamily="50" charset="-127"/>
              </a:rPr>
              <a:pPr algn="r"/>
              <a:t>17</a:t>
            </a:fld>
            <a:endParaRPr lang="en-US" altLang="ko-KR" sz="1100" dirty="0">
              <a:latin typeface="돋움" pitchFamily="50" charset="-127"/>
            </a:endParaRPr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2950"/>
            <a:ext cx="5381625" cy="3727450"/>
          </a:xfrm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733" y="4720386"/>
            <a:ext cx="4991735" cy="4475899"/>
          </a:xfrm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  <p:sp>
        <p:nvSpPr>
          <p:cNvPr id="9216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F9BB16-B94B-45A5-8EAF-4BE68E718667}" type="slidenum">
              <a:rPr lang="ko-KR" altLang="en-US">
                <a:solidFill>
                  <a:prstClr val="black"/>
                </a:solidFill>
                <a:cs typeface="Arial Unicode MS" pitchFamily="50" charset="-127"/>
              </a:rPr>
              <a:pPr/>
              <a:t>19</a:t>
            </a:fld>
            <a:endParaRPr lang="en-US" altLang="ko-KR">
              <a:solidFill>
                <a:prstClr val="black"/>
              </a:solidFill>
              <a:cs typeface="Arial Unicode MS" pitchFamily="50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  <p:sp>
        <p:nvSpPr>
          <p:cNvPr id="419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1B56C0-6F74-4A07-A9D8-DD8F28F5D3E6}" type="slidenum">
              <a:rPr lang="en-US" altLang="ko-KR"/>
              <a:pPr/>
              <a:t>20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ko-KR" smtClean="0"/>
              <a:t>Beauty shot</a:t>
            </a:r>
            <a:r>
              <a:rPr lang="ko-KR" altLang="en-US" smtClean="0"/>
              <a:t>으로 사용</a:t>
            </a:r>
          </a:p>
        </p:txBody>
      </p:sp>
      <p:sp>
        <p:nvSpPr>
          <p:cNvPr id="9114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A802AE-41EE-4484-8BC6-2D7EA681066A}" type="slidenum">
              <a:rPr lang="ko-KR" altLang="en-US">
                <a:solidFill>
                  <a:prstClr val="black"/>
                </a:solidFill>
                <a:cs typeface="Arial Unicode MS" pitchFamily="50" charset="-127"/>
              </a:rPr>
              <a:pPr/>
              <a:t>21</a:t>
            </a:fld>
            <a:endParaRPr lang="en-US" altLang="ko-KR">
              <a:solidFill>
                <a:prstClr val="black"/>
              </a:solidFill>
              <a:cs typeface="Arial Unicode MS" pitchFamily="50" charset="-127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56672" y="9440774"/>
            <a:ext cx="294893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62" tIns="43680" rIns="87362" bIns="43680" anchor="b"/>
          <a:lstStyle/>
          <a:p>
            <a:pPr algn="r"/>
            <a:fld id="{949A2590-93A3-4F06-863D-313C6A1EC47B}" type="slidenum">
              <a:rPr lang="en-US" altLang="ko-KR" sz="1100">
                <a:latin typeface="돋움" pitchFamily="50" charset="-127"/>
              </a:rPr>
              <a:pPr algn="r"/>
              <a:t>22</a:t>
            </a:fld>
            <a:endParaRPr lang="en-US" altLang="ko-KR" sz="1100" dirty="0">
              <a:latin typeface="돋움" pitchFamily="50" charset="-127"/>
            </a:endParaRPr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56672" y="9440774"/>
            <a:ext cx="294893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62" tIns="43680" rIns="87362" bIns="43680" anchor="b"/>
          <a:lstStyle/>
          <a:p>
            <a:pPr algn="r"/>
            <a:fld id="{5051F570-2F01-4013-9F7C-524223CE7BA4}" type="slidenum">
              <a:rPr lang="en-US" altLang="ko-KR" sz="1100">
                <a:latin typeface="돋움" pitchFamily="50" charset="-127"/>
              </a:rPr>
              <a:pPr algn="r"/>
              <a:t>22</a:t>
            </a:fld>
            <a:endParaRPr lang="en-US" altLang="ko-KR" sz="1100" dirty="0">
              <a:latin typeface="돋움" pitchFamily="50" charset="-127"/>
            </a:endParaRPr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2950"/>
            <a:ext cx="5381625" cy="3727450"/>
          </a:xfrm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733" y="4720386"/>
            <a:ext cx="4991735" cy="4475899"/>
          </a:xfrm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ko-KR" altLang="en-US" smtClean="0"/>
              <a:t>타이틀</a:t>
            </a:r>
            <a:r>
              <a:rPr lang="en-US" altLang="ko-KR" smtClean="0">
                <a:sym typeface="Wingdings" pitchFamily="2" charset="2"/>
              </a:rPr>
              <a:t> entertainment</a:t>
            </a:r>
            <a:endParaRPr lang="ko-KR" altLang="en-US" smtClean="0"/>
          </a:p>
        </p:txBody>
      </p:sp>
      <p:sp>
        <p:nvSpPr>
          <p:cNvPr id="9728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F60C3-59A5-4726-BCB2-A384EDDD1688}" type="slidenum">
              <a:rPr lang="ko-KR" altLang="en-US">
                <a:solidFill>
                  <a:prstClr val="black"/>
                </a:solidFill>
                <a:cs typeface="Arial Unicode MS" pitchFamily="50" charset="-127"/>
              </a:rPr>
              <a:pPr/>
              <a:t>23</a:t>
            </a:fld>
            <a:endParaRPr lang="en-US" altLang="ko-KR">
              <a:solidFill>
                <a:prstClr val="black"/>
              </a:solidFill>
              <a:cs typeface="Arial Unicode MS" pitchFamily="50" charset="-127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ko-KR" smtClean="0"/>
              <a:t>Play button</a:t>
            </a:r>
            <a:r>
              <a:rPr lang="ko-KR" altLang="en-US" smtClean="0"/>
              <a:t>으로 변경</a:t>
            </a:r>
          </a:p>
        </p:txBody>
      </p:sp>
      <p:sp>
        <p:nvSpPr>
          <p:cNvPr id="9830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4933FC-3EF2-4CD9-8238-76840C48DCA2}" type="slidenum">
              <a:rPr lang="ko-KR" altLang="en-US">
                <a:solidFill>
                  <a:prstClr val="black"/>
                </a:solidFill>
                <a:cs typeface="Arial Unicode MS" pitchFamily="50" charset="-127"/>
              </a:rPr>
              <a:pPr/>
              <a:t>24</a:t>
            </a:fld>
            <a:endParaRPr lang="en-US" altLang="ko-KR">
              <a:solidFill>
                <a:prstClr val="black"/>
              </a:solidFill>
              <a:cs typeface="Arial Unicode MS" pitchFamily="50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  <p:sp>
        <p:nvSpPr>
          <p:cNvPr id="3584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B2156-81FA-4E98-AE2C-A2474D21AB3E}" type="slidenum">
              <a:rPr lang="en-US" altLang="ko-KR"/>
              <a:pPr/>
              <a:t>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Beauty shot</a:t>
            </a:r>
            <a:r>
              <a:rPr lang="ko-KR" altLang="en-US" dirty="0" smtClean="0"/>
              <a:t>으로 사용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7B259-FB26-48C1-BC8D-B88C0A1CBD0B}" type="slidenum">
              <a:rPr lang="ko-KR" altLang="en-US" smtClean="0"/>
              <a:pPr>
                <a:defRPr/>
              </a:pPr>
              <a:t>25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856672" y="9440774"/>
            <a:ext cx="294893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62" tIns="43680" rIns="87362" bIns="43680" anchor="b"/>
          <a:lstStyle/>
          <a:p>
            <a:pPr algn="r"/>
            <a:fld id="{EBC78B3A-E17E-410A-B48D-F336736768D3}" type="slidenum">
              <a:rPr lang="en-US" altLang="ko-KR" sz="1100">
                <a:latin typeface="돋움" pitchFamily="50" charset="-127"/>
              </a:rPr>
              <a:pPr algn="r"/>
              <a:t>26</a:t>
            </a:fld>
            <a:endParaRPr lang="en-US" altLang="ko-KR" sz="1100" dirty="0">
              <a:latin typeface="돋움" pitchFamily="50" charset="-127"/>
            </a:endParaRPr>
          </a:p>
        </p:txBody>
      </p:sp>
      <p:sp>
        <p:nvSpPr>
          <p:cNvPr id="43011" name="Rectangle 7"/>
          <p:cNvSpPr txBox="1">
            <a:spLocks noGrp="1" noChangeArrowheads="1"/>
          </p:cNvSpPr>
          <p:nvPr/>
        </p:nvSpPr>
        <p:spPr bwMode="auto">
          <a:xfrm>
            <a:off x="3856672" y="9440774"/>
            <a:ext cx="294893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62" tIns="43680" rIns="87362" bIns="43680" anchor="b"/>
          <a:lstStyle/>
          <a:p>
            <a:pPr algn="r"/>
            <a:fld id="{976A588D-27AF-4413-B082-26A82F2CD330}" type="slidenum">
              <a:rPr lang="en-US" altLang="ko-KR" sz="1100">
                <a:latin typeface="돋움" pitchFamily="50" charset="-127"/>
              </a:rPr>
              <a:pPr algn="r"/>
              <a:t>26</a:t>
            </a:fld>
            <a:endParaRPr lang="en-US" altLang="ko-KR" sz="1100" dirty="0">
              <a:latin typeface="돋움" pitchFamily="50" charset="-127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2950"/>
            <a:ext cx="5381625" cy="372745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733" y="4720386"/>
            <a:ext cx="4991735" cy="4475899"/>
          </a:xfrm>
          <a:noFill/>
          <a:ln/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56672" y="9440774"/>
            <a:ext cx="294893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62" tIns="43680" rIns="87362" bIns="43680" anchor="b"/>
          <a:lstStyle/>
          <a:p>
            <a:pPr algn="r"/>
            <a:fld id="{70FAF9BC-A456-4202-9231-6E464DFF4C51}" type="slidenum">
              <a:rPr lang="en-US" altLang="ko-KR" sz="1100">
                <a:latin typeface="돋움" pitchFamily="50" charset="-127"/>
              </a:rPr>
              <a:pPr algn="r"/>
              <a:t>27</a:t>
            </a:fld>
            <a:endParaRPr lang="en-US" altLang="ko-KR" sz="1100" dirty="0">
              <a:latin typeface="돋움" pitchFamily="50" charset="-127"/>
            </a:endParaRPr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56672" y="9440774"/>
            <a:ext cx="294893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62" tIns="43680" rIns="87362" bIns="43680" anchor="b"/>
          <a:lstStyle/>
          <a:p>
            <a:pPr algn="r"/>
            <a:fld id="{DC91ADD6-D477-4427-A4E2-15168B68C88D}" type="slidenum">
              <a:rPr lang="en-US" altLang="ko-KR" sz="1100">
                <a:latin typeface="돋움" pitchFamily="50" charset="-127"/>
              </a:rPr>
              <a:pPr algn="r"/>
              <a:t>27</a:t>
            </a:fld>
            <a:endParaRPr lang="en-US" altLang="ko-KR" sz="1100" dirty="0">
              <a:latin typeface="돋움" pitchFamily="50" charset="-127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2950"/>
            <a:ext cx="5381625" cy="3727450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733" y="4720386"/>
            <a:ext cx="4991735" cy="4475899"/>
          </a:xfrm>
          <a:noFill/>
          <a:ln/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ko-KR" smtClean="0"/>
              <a:t>Play button</a:t>
            </a:r>
            <a:r>
              <a:rPr lang="ko-KR" altLang="en-US" smtClean="0"/>
              <a:t>으로 변경</a:t>
            </a:r>
          </a:p>
        </p:txBody>
      </p:sp>
      <p:sp>
        <p:nvSpPr>
          <p:cNvPr id="10752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6C58E7-E1F1-45CB-9B4D-99E25F72D9B3}" type="slidenum">
              <a:rPr lang="ko-KR" altLang="en-US">
                <a:cs typeface="Arial Unicode MS" pitchFamily="50" charset="-127"/>
              </a:rPr>
              <a:pPr/>
              <a:t>28</a:t>
            </a:fld>
            <a:endParaRPr lang="en-US" altLang="ko-KR">
              <a:cs typeface="Arial Unicode MS" pitchFamily="50" charset="-127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ko-KR" smtClean="0"/>
              <a:t>Beauty shot</a:t>
            </a:r>
            <a:r>
              <a:rPr lang="ko-KR" altLang="en-US" smtClean="0"/>
              <a:t>으로 사용</a:t>
            </a:r>
          </a:p>
        </p:txBody>
      </p:sp>
      <p:sp>
        <p:nvSpPr>
          <p:cNvPr id="10650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E371C9-8E9B-4B92-97F1-7DE37B7231C8}" type="slidenum">
              <a:rPr lang="ko-KR" altLang="en-US">
                <a:cs typeface="Arial Unicode MS" pitchFamily="50" charset="-127"/>
              </a:rPr>
              <a:pPr/>
              <a:t>29</a:t>
            </a:fld>
            <a:endParaRPr lang="en-US" altLang="ko-KR">
              <a:cs typeface="Arial Unicode MS" pitchFamily="50" charset="-127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56672" y="9440774"/>
            <a:ext cx="294893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62" tIns="43680" rIns="87362" bIns="43680" anchor="b"/>
          <a:lstStyle/>
          <a:p>
            <a:pPr algn="r"/>
            <a:fld id="{4B516624-AE45-4AA4-9BE7-0ED9EC2BF10F}" type="slidenum">
              <a:rPr lang="en-US" altLang="ko-KR" sz="1100">
                <a:latin typeface="돋움" pitchFamily="50" charset="-127"/>
              </a:rPr>
              <a:pPr algn="r"/>
              <a:t>30</a:t>
            </a:fld>
            <a:endParaRPr lang="en-US" altLang="ko-KR" sz="1100" dirty="0">
              <a:latin typeface="돋움" pitchFamily="50" charset="-127"/>
            </a:endParaRPr>
          </a:p>
        </p:txBody>
      </p:sp>
      <p:sp>
        <p:nvSpPr>
          <p:cNvPr id="47107" name="Rectangle 7"/>
          <p:cNvSpPr txBox="1">
            <a:spLocks noGrp="1" noChangeArrowheads="1"/>
          </p:cNvSpPr>
          <p:nvPr/>
        </p:nvSpPr>
        <p:spPr bwMode="auto">
          <a:xfrm>
            <a:off x="3856672" y="9440774"/>
            <a:ext cx="294893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62" tIns="43680" rIns="87362" bIns="43680" anchor="b"/>
          <a:lstStyle/>
          <a:p>
            <a:pPr algn="r"/>
            <a:fld id="{C0DA9828-C43E-4143-B7B7-49B51B81E04B}" type="slidenum">
              <a:rPr lang="en-US" altLang="ko-KR" sz="1100">
                <a:latin typeface="돋움" pitchFamily="50" charset="-127"/>
              </a:rPr>
              <a:pPr algn="r"/>
              <a:t>30</a:t>
            </a:fld>
            <a:endParaRPr lang="en-US" altLang="ko-KR" sz="1100" dirty="0">
              <a:latin typeface="돋움" pitchFamily="50" charset="-127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2950"/>
            <a:ext cx="5381625" cy="372745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733" y="4720386"/>
            <a:ext cx="4991735" cy="4475899"/>
          </a:xfrm>
          <a:noFill/>
          <a:ln/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Beauty shot</a:t>
            </a:r>
            <a:r>
              <a:rPr lang="ko-KR" altLang="en-US" dirty="0" smtClean="0"/>
              <a:t>으로 사용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7B259-FB26-48C1-BC8D-B88C0A1CBD0B}" type="slidenum">
              <a:rPr lang="ko-KR" altLang="en-US" smtClean="0"/>
              <a:pPr>
                <a:defRPr/>
              </a:pPr>
              <a:t>31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56672" y="9440774"/>
            <a:ext cx="294893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62" tIns="43680" rIns="87362" bIns="43680" anchor="b"/>
          <a:lstStyle/>
          <a:p>
            <a:pPr algn="r"/>
            <a:fld id="{4B516624-AE45-4AA4-9BE7-0ED9EC2BF10F}" type="slidenum">
              <a:rPr lang="en-US" altLang="ko-KR" sz="1100">
                <a:latin typeface="돋움" pitchFamily="50" charset="-127"/>
              </a:rPr>
              <a:pPr algn="r"/>
              <a:t>32</a:t>
            </a:fld>
            <a:endParaRPr lang="en-US" altLang="ko-KR" sz="1100" dirty="0">
              <a:latin typeface="돋움" pitchFamily="50" charset="-127"/>
            </a:endParaRPr>
          </a:p>
        </p:txBody>
      </p:sp>
      <p:sp>
        <p:nvSpPr>
          <p:cNvPr id="47107" name="Rectangle 7"/>
          <p:cNvSpPr txBox="1">
            <a:spLocks noGrp="1" noChangeArrowheads="1"/>
          </p:cNvSpPr>
          <p:nvPr/>
        </p:nvSpPr>
        <p:spPr bwMode="auto">
          <a:xfrm>
            <a:off x="3856672" y="9440774"/>
            <a:ext cx="294893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62" tIns="43680" rIns="87362" bIns="43680" anchor="b"/>
          <a:lstStyle/>
          <a:p>
            <a:pPr algn="r"/>
            <a:fld id="{C0DA9828-C43E-4143-B7B7-49B51B81E04B}" type="slidenum">
              <a:rPr lang="en-US" altLang="ko-KR" sz="1100">
                <a:latin typeface="돋움" pitchFamily="50" charset="-127"/>
              </a:rPr>
              <a:pPr algn="r"/>
              <a:t>32</a:t>
            </a:fld>
            <a:endParaRPr lang="en-US" altLang="ko-KR" sz="1100" dirty="0">
              <a:latin typeface="돋움" pitchFamily="50" charset="-127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2950"/>
            <a:ext cx="5381625" cy="372745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733" y="4720386"/>
            <a:ext cx="4991735" cy="4475899"/>
          </a:xfrm>
          <a:noFill/>
          <a:ln/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56672" y="9440774"/>
            <a:ext cx="2948939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62" tIns="43680" rIns="87362" bIns="43680" anchor="b"/>
          <a:lstStyle>
            <a:lvl1pPr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9pPr>
          </a:lstStyle>
          <a:p>
            <a:pPr algn="r" eaLnBrk="1" hangingPunct="1"/>
            <a:fld id="{79EE83C6-3C62-4E59-BFA7-26E616F8CE28}" type="slidenum">
              <a:rPr lang="en-US" altLang="ko-KR" sz="1100">
                <a:solidFill>
                  <a:srgbClr val="000000"/>
                </a:solidFill>
                <a:latin typeface="돋움" pitchFamily="50" charset="-127"/>
              </a:rPr>
              <a:pPr algn="r" eaLnBrk="1" hangingPunct="1"/>
              <a:t>33</a:t>
            </a:fld>
            <a:endParaRPr lang="en-US" altLang="ko-KR" sz="1100" dirty="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856672" y="9440774"/>
            <a:ext cx="2948939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62" tIns="43680" rIns="87362" bIns="43680" anchor="b"/>
          <a:lstStyle>
            <a:lvl1pPr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9pPr>
          </a:lstStyle>
          <a:p>
            <a:pPr algn="r" eaLnBrk="1" hangingPunct="1"/>
            <a:fld id="{FD63A6AD-D38A-4FC1-B999-9773E2BB2CC8}" type="slidenum">
              <a:rPr lang="en-US" altLang="ko-KR" sz="1100">
                <a:solidFill>
                  <a:srgbClr val="000000"/>
                </a:solidFill>
                <a:latin typeface="돋움" pitchFamily="50" charset="-127"/>
              </a:rPr>
              <a:pPr algn="r" eaLnBrk="1" hangingPunct="1"/>
              <a:t>33</a:t>
            </a:fld>
            <a:endParaRPr lang="en-US" altLang="ko-KR" sz="1100" dirty="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2950"/>
            <a:ext cx="5381625" cy="3727450"/>
          </a:xfrm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733" y="4720386"/>
            <a:ext cx="4991735" cy="447589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55082" y="9440774"/>
            <a:ext cx="2950529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2" tIns="45921" rIns="91842" bIns="45921" anchor="b"/>
          <a:lstStyle>
            <a:lvl1pPr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9pPr>
          </a:lstStyle>
          <a:p>
            <a:pPr algn="r" eaLnBrk="1" hangingPunct="1"/>
            <a:fld id="{1E205F28-CB67-4A96-9F5C-A141B568378E}" type="slidenum">
              <a:rPr lang="en-US" altLang="ko-KR" sz="1200" b="0">
                <a:latin typeface="돋움" pitchFamily="50" charset="-127"/>
              </a:rPr>
              <a:pPr algn="r" eaLnBrk="1" hangingPunct="1"/>
              <a:t>34</a:t>
            </a:fld>
            <a:endParaRPr lang="en-US" altLang="ko-KR" sz="1200" b="0" dirty="0">
              <a:latin typeface="돋움" pitchFamily="50" charset="-127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ko-KR" smtClean="0"/>
              <a:t>Beauty shot</a:t>
            </a:r>
            <a:r>
              <a:rPr lang="ko-KR" altLang="en-US" smtClean="0"/>
              <a:t>으로 사용</a:t>
            </a:r>
          </a:p>
        </p:txBody>
      </p:sp>
      <p:sp>
        <p:nvSpPr>
          <p:cNvPr id="7270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3E8231-CE32-4EE3-BD7E-EAD6F6B80A5B}" type="slidenum">
              <a:rPr lang="ko-KR" altLang="en-US">
                <a:solidFill>
                  <a:prstClr val="black"/>
                </a:solidFill>
                <a:cs typeface="Arial Unicode MS" pitchFamily="50" charset="-127"/>
              </a:rPr>
              <a:pPr/>
              <a:t>7</a:t>
            </a:fld>
            <a:endParaRPr lang="en-US" altLang="ko-KR">
              <a:solidFill>
                <a:prstClr val="black"/>
              </a:solidFill>
              <a:cs typeface="Arial Unicode MS" pitchFamily="50" charset="-127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55082" y="9440774"/>
            <a:ext cx="2950529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2" tIns="45921" rIns="91842" bIns="45921" anchor="b"/>
          <a:lstStyle>
            <a:lvl1pPr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9pPr>
          </a:lstStyle>
          <a:p>
            <a:pPr algn="r" eaLnBrk="1" hangingPunct="1"/>
            <a:fld id="{1E205F28-CB67-4A96-9F5C-A141B568378E}" type="slidenum">
              <a:rPr lang="en-US" altLang="ko-KR" sz="1200" b="0">
                <a:latin typeface="돋움" pitchFamily="50" charset="-127"/>
              </a:rPr>
              <a:pPr algn="r" eaLnBrk="1" hangingPunct="1"/>
              <a:t>35</a:t>
            </a:fld>
            <a:endParaRPr lang="en-US" altLang="ko-KR" sz="1200" b="0" dirty="0">
              <a:latin typeface="돋움" pitchFamily="50" charset="-127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Beauty shot</a:t>
            </a:r>
            <a:r>
              <a:rPr lang="ko-KR" altLang="en-US" dirty="0" smtClean="0"/>
              <a:t>으로 사용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7B259-FB26-48C1-BC8D-B88C0A1CBD0B}" type="slidenum">
              <a:rPr lang="ko-KR" altLang="en-US" smtClean="0"/>
              <a:pPr>
                <a:defRPr/>
              </a:pPr>
              <a:t>36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56672" y="9440774"/>
            <a:ext cx="2948939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62" tIns="43680" rIns="87362" bIns="43680" anchor="b"/>
          <a:lstStyle>
            <a:lvl1pPr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9pPr>
          </a:lstStyle>
          <a:p>
            <a:pPr algn="r" eaLnBrk="1" hangingPunct="1"/>
            <a:fld id="{79EE83C6-3C62-4E59-BFA7-26E616F8CE28}" type="slidenum">
              <a:rPr lang="en-US" altLang="ko-KR" sz="1100">
                <a:solidFill>
                  <a:srgbClr val="000000"/>
                </a:solidFill>
                <a:latin typeface="돋움" pitchFamily="50" charset="-127"/>
              </a:rPr>
              <a:pPr algn="r" eaLnBrk="1" hangingPunct="1"/>
              <a:t>37</a:t>
            </a:fld>
            <a:endParaRPr lang="en-US" altLang="ko-KR" sz="1100" dirty="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856672" y="9440774"/>
            <a:ext cx="2948939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62" tIns="43680" rIns="87362" bIns="43680" anchor="b"/>
          <a:lstStyle>
            <a:lvl1pPr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9pPr>
          </a:lstStyle>
          <a:p>
            <a:pPr algn="r" eaLnBrk="1" hangingPunct="1"/>
            <a:fld id="{FD63A6AD-D38A-4FC1-B999-9773E2BB2CC8}" type="slidenum">
              <a:rPr lang="en-US" altLang="ko-KR" sz="1100">
                <a:solidFill>
                  <a:srgbClr val="000000"/>
                </a:solidFill>
                <a:latin typeface="돋움" pitchFamily="50" charset="-127"/>
              </a:rPr>
              <a:pPr algn="r" eaLnBrk="1" hangingPunct="1"/>
              <a:t>37</a:t>
            </a:fld>
            <a:endParaRPr lang="en-US" altLang="ko-KR" sz="1100" dirty="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2950"/>
            <a:ext cx="5381625" cy="3727450"/>
          </a:xfrm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733" y="4720386"/>
            <a:ext cx="4991735" cy="447589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ko-KR" smtClean="0"/>
              <a:t>Play button</a:t>
            </a:r>
            <a:r>
              <a:rPr lang="ko-KR" altLang="en-US" smtClean="0"/>
              <a:t>으로 변경</a:t>
            </a:r>
          </a:p>
        </p:txBody>
      </p:sp>
      <p:sp>
        <p:nvSpPr>
          <p:cNvPr id="10752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6C58E7-E1F1-45CB-9B4D-99E25F72D9B3}" type="slidenum">
              <a:rPr lang="ko-KR" altLang="en-US">
                <a:cs typeface="Arial Unicode MS" pitchFamily="50" charset="-127"/>
              </a:rPr>
              <a:pPr/>
              <a:t>38</a:t>
            </a:fld>
            <a:endParaRPr lang="en-US" altLang="ko-KR">
              <a:cs typeface="Arial Unicode MS" pitchFamily="50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56672" y="9440774"/>
            <a:ext cx="294893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62" tIns="43680" rIns="87362" bIns="43680" anchor="b"/>
          <a:lstStyle/>
          <a:p>
            <a:pPr algn="r"/>
            <a:fld id="{87034C26-1762-4AC6-9050-B0290882185A}" type="slidenum">
              <a:rPr lang="en-US" altLang="ko-KR" sz="1100">
                <a:latin typeface="돋움" pitchFamily="50" charset="-127"/>
              </a:rPr>
              <a:pPr algn="r"/>
              <a:t>8</a:t>
            </a:fld>
            <a:endParaRPr lang="en-US" altLang="ko-KR" sz="1100" dirty="0">
              <a:latin typeface="돋움" pitchFamily="50" charset="-127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56672" y="9440774"/>
            <a:ext cx="294893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62" tIns="43680" rIns="87362" bIns="43680" anchor="b"/>
          <a:lstStyle/>
          <a:p>
            <a:pPr algn="r"/>
            <a:fld id="{AADD9BFC-8766-4B56-A3A1-0316FA9432A0}" type="slidenum">
              <a:rPr lang="en-US" altLang="ko-KR" sz="1100">
                <a:latin typeface="돋움" pitchFamily="50" charset="-127"/>
              </a:rPr>
              <a:pPr algn="r"/>
              <a:t>8</a:t>
            </a:fld>
            <a:endParaRPr lang="en-US" altLang="ko-KR" sz="1100" dirty="0">
              <a:latin typeface="돋움" pitchFamily="50" charset="-127"/>
            </a:endParaRPr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2950"/>
            <a:ext cx="5381625" cy="3727450"/>
          </a:xfrm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733" y="4720386"/>
            <a:ext cx="4991735" cy="4475899"/>
          </a:xfrm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  <p:sp>
        <p:nvSpPr>
          <p:cNvPr id="7373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A3F69D-5CF2-46C9-8F47-A0B5FA7E159D}" type="slidenum">
              <a:rPr lang="ko-KR" altLang="en-US">
                <a:solidFill>
                  <a:prstClr val="black"/>
                </a:solidFill>
                <a:cs typeface="Arial Unicode MS" pitchFamily="50" charset="-127"/>
              </a:rPr>
              <a:pPr/>
              <a:t>9</a:t>
            </a:fld>
            <a:endParaRPr lang="en-US" altLang="ko-KR">
              <a:solidFill>
                <a:prstClr val="black"/>
              </a:solidFill>
              <a:cs typeface="Arial Unicode MS" pitchFamily="50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ko-KR" altLang="en-US" smtClean="0"/>
              <a:t>타이틀</a:t>
            </a:r>
            <a:r>
              <a:rPr lang="en-US" altLang="ko-KR" smtClean="0">
                <a:sym typeface="Wingdings" pitchFamily="2" charset="2"/>
              </a:rPr>
              <a:t> entertainment</a:t>
            </a:r>
            <a:endParaRPr lang="ko-KR" altLang="en-US" smtClean="0"/>
          </a:p>
        </p:txBody>
      </p:sp>
      <p:sp>
        <p:nvSpPr>
          <p:cNvPr id="7578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12D0EC-6B91-4E44-B4DE-6902861C3138}" type="slidenum">
              <a:rPr lang="ko-KR" altLang="en-US">
                <a:cs typeface="Arial Unicode MS" pitchFamily="50" charset="-127"/>
              </a:rPr>
              <a:pPr/>
              <a:t>10</a:t>
            </a:fld>
            <a:endParaRPr lang="en-US" altLang="ko-KR">
              <a:cs typeface="Arial Unicode MS" pitchFamily="50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ko-KR" altLang="en-US" smtClean="0"/>
              <a:t>타이틀</a:t>
            </a:r>
            <a:r>
              <a:rPr lang="en-US" altLang="ko-KR" smtClean="0">
                <a:sym typeface="Wingdings" pitchFamily="2" charset="2"/>
              </a:rPr>
              <a:t> entertainment</a:t>
            </a:r>
            <a:endParaRPr lang="ko-KR" altLang="en-US" smtClean="0"/>
          </a:p>
        </p:txBody>
      </p:sp>
      <p:sp>
        <p:nvSpPr>
          <p:cNvPr id="7680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10979-CC42-4B95-B326-0BBCD3355FB6}" type="slidenum">
              <a:rPr lang="ko-KR" altLang="en-US">
                <a:cs typeface="Arial Unicode MS" pitchFamily="50" charset="-127"/>
              </a:rPr>
              <a:pPr/>
              <a:t>11</a:t>
            </a:fld>
            <a:endParaRPr lang="en-US" altLang="ko-KR">
              <a:cs typeface="Arial Unicode MS" pitchFamily="50" charset="-127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ko-KR" altLang="en-US" smtClean="0"/>
              <a:t>타이틀</a:t>
            </a:r>
            <a:r>
              <a:rPr lang="en-US" altLang="ko-KR" smtClean="0">
                <a:sym typeface="Wingdings" pitchFamily="2" charset="2"/>
              </a:rPr>
              <a:t> entertainment</a:t>
            </a:r>
            <a:endParaRPr lang="ko-KR" altLang="en-US" smtClean="0"/>
          </a:p>
        </p:txBody>
      </p:sp>
      <p:sp>
        <p:nvSpPr>
          <p:cNvPr id="7782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62A7BF-05D1-4F95-8027-D24D9B07A6BF}" type="slidenum">
              <a:rPr lang="ko-KR" altLang="en-US">
                <a:cs typeface="Arial Unicode MS" pitchFamily="50" charset="-127"/>
              </a:rPr>
              <a:pPr/>
              <a:t>12</a:t>
            </a:fld>
            <a:endParaRPr lang="en-US" altLang="ko-KR">
              <a:cs typeface="Arial Unicode MS" pitchFamily="50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ko-KR" altLang="en-US" smtClean="0"/>
              <a:t>타이틀</a:t>
            </a:r>
            <a:r>
              <a:rPr lang="en-US" altLang="ko-KR" smtClean="0">
                <a:sym typeface="Wingdings" pitchFamily="2" charset="2"/>
              </a:rPr>
              <a:t> entertainment</a:t>
            </a:r>
            <a:endParaRPr lang="ko-KR" altLang="en-US" smtClean="0"/>
          </a:p>
        </p:txBody>
      </p:sp>
      <p:sp>
        <p:nvSpPr>
          <p:cNvPr id="7885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AC6AD7-1DC3-4B4C-B7D4-F7C63CC6957B}" type="slidenum">
              <a:rPr lang="ko-KR" altLang="en-US">
                <a:cs typeface="Arial Unicode MS" pitchFamily="50" charset="-127"/>
              </a:rPr>
              <a:pPr/>
              <a:t>13</a:t>
            </a:fld>
            <a:endParaRPr lang="en-US" altLang="ko-KR">
              <a:cs typeface="Arial Unicode MS" pitchFamily="50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363" t="44022" b="39860"/>
          <a:stretch/>
        </p:blipFill>
        <p:spPr>
          <a:xfrm>
            <a:off x="8912572" y="6320833"/>
            <a:ext cx="946212" cy="466416"/>
          </a:xfrm>
          <a:prstGeom prst="rect">
            <a:avLst/>
          </a:prstGeom>
        </p:spPr>
      </p:pic>
      <p:grpSp>
        <p:nvGrpSpPr>
          <p:cNvPr id="4" name="그룹 3"/>
          <p:cNvGrpSpPr/>
          <p:nvPr userDrawn="1"/>
        </p:nvGrpSpPr>
        <p:grpSpPr>
          <a:xfrm>
            <a:off x="-83305" y="-88447"/>
            <a:ext cx="974217" cy="901182"/>
            <a:chOff x="-86422" y="-97972"/>
            <a:chExt cx="899277" cy="901182"/>
          </a:xfrm>
        </p:grpSpPr>
        <p:sp>
          <p:nvSpPr>
            <p:cNvPr id="5" name="타원 4"/>
            <p:cNvSpPr/>
            <p:nvPr/>
          </p:nvSpPr>
          <p:spPr>
            <a:xfrm flipH="1" flipV="1">
              <a:off x="394908" y="-97972"/>
              <a:ext cx="177282" cy="17728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타원 5"/>
            <p:cNvSpPr/>
            <p:nvPr/>
          </p:nvSpPr>
          <p:spPr>
            <a:xfrm flipH="1" flipV="1">
              <a:off x="394908" y="143328"/>
              <a:ext cx="177282" cy="177282"/>
            </a:xfrm>
            <a:prstGeom prst="ellipse">
              <a:avLst/>
            </a:prstGeom>
            <a:solidFill>
              <a:srgbClr val="C61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타원 6"/>
            <p:cNvSpPr/>
            <p:nvPr/>
          </p:nvSpPr>
          <p:spPr>
            <a:xfrm flipH="1" flipV="1">
              <a:off x="635573" y="143328"/>
              <a:ext cx="177282" cy="17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 flipH="1" flipV="1">
              <a:off x="-86422" y="625928"/>
              <a:ext cx="177282" cy="177282"/>
            </a:xfrm>
            <a:prstGeom prst="ellipse">
              <a:avLst/>
            </a:prstGeom>
            <a:solidFill>
              <a:srgbClr val="C61E5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157162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8985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24625"/>
            <a:ext cx="99060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돋움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(#)/14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0" y="549275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 sz="1800" dirty="0"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1027" name="Picture 2" descr="D:\●2012\업무계획수립\과제별\슬로건 변경안\신규 Visual파일들\LGE Slogan 2012_Text_PPT용.jp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3050" y="6600825"/>
            <a:ext cx="2879725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9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64625" y="34925"/>
            <a:ext cx="7620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Line 21"/>
          <p:cNvSpPr>
            <a:spLocks noChangeShapeType="1"/>
          </p:cNvSpPr>
          <p:nvPr userDrawn="1"/>
        </p:nvSpPr>
        <p:spPr bwMode="auto">
          <a:xfrm>
            <a:off x="0" y="6453188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 sz="1800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30" name="Rectangle 16"/>
          <p:cNvSpPr>
            <a:spLocks noChangeArrowheads="1"/>
          </p:cNvSpPr>
          <p:nvPr userDrawn="1"/>
        </p:nvSpPr>
        <p:spPr bwMode="auto">
          <a:xfrm>
            <a:off x="4953000" y="147638"/>
            <a:ext cx="1439863" cy="242887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CC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latinLnBrk="0"/>
            <a:r>
              <a:rPr kumimoji="0" lang="en-US" altLang="ko-KR" sz="1100">
                <a:solidFill>
                  <a:srgbClr val="CC0000"/>
                </a:solidFill>
                <a:ea typeface="돋움" pitchFamily="50" charset="-127"/>
                <a:cs typeface="Arial" charset="0"/>
              </a:rPr>
              <a:t>Internal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48" r:id="rId2"/>
    <p:sldLayoutId id="2147484050" r:id="rId3"/>
    <p:sldLayoutId id="2147484051" r:id="rId4"/>
    <p:sldLayoutId id="2147484052" r:id="rId5"/>
    <p:sldLayoutId id="2147484053" r:id="rId6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416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8613" indent="-22542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17" Type="http://schemas.openxmlformats.org/officeDocument/2006/relationships/image" Target="../media/image56.png"/><Relationship Id="rId2" Type="http://schemas.openxmlformats.org/officeDocument/2006/relationships/tags" Target="../tags/tag19.xml"/><Relationship Id="rId16" Type="http://schemas.openxmlformats.org/officeDocument/2006/relationships/image" Target="../media/image55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jpeg"/><Relationship Id="rId11" Type="http://schemas.openxmlformats.org/officeDocument/2006/relationships/image" Target="../media/image50.wmf"/><Relationship Id="rId5" Type="http://schemas.openxmlformats.org/officeDocument/2006/relationships/oleObject" Target="../embeddings/oleObject3.bin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8.wmf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6" Type="http://schemas.openxmlformats.org/officeDocument/2006/relationships/image" Target="../media/image18.jpe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69.png"/><Relationship Id="rId2" Type="http://schemas.openxmlformats.org/officeDocument/2006/relationships/tags" Target="../tags/tag22.xml"/><Relationship Id="rId16" Type="http://schemas.openxmlformats.org/officeDocument/2006/relationships/image" Target="../media/image56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54.png"/><Relationship Id="rId11" Type="http://schemas.openxmlformats.org/officeDocument/2006/relationships/image" Target="../media/image68.png"/><Relationship Id="rId5" Type="http://schemas.openxmlformats.org/officeDocument/2006/relationships/image" Target="../media/image53.png"/><Relationship Id="rId15" Type="http://schemas.openxmlformats.org/officeDocument/2006/relationships/image" Target="../media/image55.pn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6" Type="http://schemas.openxmlformats.org/officeDocument/2006/relationships/image" Target="../media/image73.png"/><Relationship Id="rId5" Type="http://schemas.openxmlformats.org/officeDocument/2006/relationships/image" Target="../media/image55.png"/><Relationship Id="rId4" Type="http://schemas.openxmlformats.org/officeDocument/2006/relationships/image" Target="../media/image16.png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44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8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6" Type="http://schemas.openxmlformats.org/officeDocument/2006/relationships/image" Target="../media/image81.png"/><Relationship Id="rId5" Type="http://schemas.openxmlformats.org/officeDocument/2006/relationships/image" Target="../media/image78.png"/><Relationship Id="rId10" Type="http://schemas.openxmlformats.org/officeDocument/2006/relationships/image" Target="../media/image74.png"/><Relationship Id="rId4" Type="http://schemas.openxmlformats.org/officeDocument/2006/relationships/image" Target="../media/image79.png"/><Relationship Id="rId9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10" Type="http://schemas.openxmlformats.org/officeDocument/2006/relationships/image" Target="../media/image74.png"/><Relationship Id="rId4" Type="http://schemas.openxmlformats.org/officeDocument/2006/relationships/image" Target="../media/image83.png"/><Relationship Id="rId9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90.png"/><Relationship Id="rId9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93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oleObject" Target="../embeddings/oleObject5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74.png"/><Relationship Id="rId4" Type="http://schemas.openxmlformats.org/officeDocument/2006/relationships/image" Target="../media/image96.png"/><Relationship Id="rId9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oleObject" Target="../embeddings/oleObject2.bin"/><Relationship Id="rId3" Type="http://schemas.openxmlformats.org/officeDocument/2006/relationships/tags" Target="../tags/tag8.xml"/><Relationship Id="rId21" Type="http://schemas.openxmlformats.org/officeDocument/2006/relationships/image" Target="../media/image31.jpeg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image" Target="../media/image28.png"/><Relationship Id="rId2" Type="http://schemas.openxmlformats.org/officeDocument/2006/relationships/tags" Target="../tags/tag7.xml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vmlDrawing" Target="../drawings/vmlDrawing2.v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notesSlide" Target="../notesSlides/notesSlide5.xml"/><Relationship Id="rId10" Type="http://schemas.openxmlformats.org/officeDocument/2006/relationships/tags" Target="../tags/tag15.xml"/><Relationship Id="rId19" Type="http://schemas.openxmlformats.org/officeDocument/2006/relationships/image" Target="../media/image29.pn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XNOTE\Desktop\2014_3D영화안경 cop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9906000" cy="734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9"/>
          <p:cNvSpPr/>
          <p:nvPr>
            <p:custDataLst>
              <p:tags r:id="rId1"/>
            </p:custDataLst>
          </p:nvPr>
        </p:nvSpPr>
        <p:spPr>
          <a:xfrm>
            <a:off x="344488" y="1753652"/>
            <a:ext cx="4824536" cy="5232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r>
              <a:rPr lang="ru-RU" altLang="ko-KR" sz="3400" b="1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ПЕРСОНАЛЬНЫЕ ТВ</a:t>
            </a:r>
            <a:endParaRPr lang="en-US" altLang="ko-KR" sz="3400" b="1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  <p:sp>
        <p:nvSpPr>
          <p:cNvPr id="4" name="직사각형 21"/>
          <p:cNvSpPr/>
          <p:nvPr/>
        </p:nvSpPr>
        <p:spPr>
          <a:xfrm>
            <a:off x="272480" y="127596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Arial Unicode MS" pitchFamily="50" charset="-127"/>
                <a:cs typeface="Calibri" pitchFamily="34" charset="0"/>
              </a:rPr>
              <a:t>2014</a:t>
            </a:r>
          </a:p>
        </p:txBody>
      </p:sp>
      <p:sp>
        <p:nvSpPr>
          <p:cNvPr id="5" name="직사각형 21"/>
          <p:cNvSpPr/>
          <p:nvPr>
            <p:custDataLst>
              <p:tags r:id="rId2"/>
            </p:custDataLst>
          </p:nvPr>
        </p:nvSpPr>
        <p:spPr>
          <a:xfrm>
            <a:off x="555" y="836712"/>
            <a:ext cx="9190188" cy="468866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39999">
                <a:schemeClr val="bg1">
                  <a:lumMod val="85000"/>
                </a:schemeClr>
              </a:gs>
              <a:gs pos="70000">
                <a:schemeClr val="bg1">
                  <a:lumMod val="75000"/>
                </a:schemeClr>
              </a:gs>
              <a:gs pos="100000">
                <a:schemeClr val="bg1">
                  <a:lumMod val="72000"/>
                </a:schemeClr>
              </a:gs>
            </a:gsLst>
            <a:lin ang="10800000" scaled="0"/>
          </a:gradFill>
        </p:spPr>
        <p:txBody>
          <a:bodyPr wrap="square">
            <a:spAutoFit/>
          </a:bodyPr>
          <a:lstStyle/>
          <a:p>
            <a:pPr algn="ctr" latinLnBrk="0"/>
            <a:endParaRPr lang="ko-KR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9"/>
          <p:cNvSpPr/>
          <p:nvPr>
            <p:custDataLst>
              <p:tags r:id="rId3"/>
            </p:custDataLst>
          </p:nvPr>
        </p:nvSpPr>
        <p:spPr>
          <a:xfrm>
            <a:off x="323528" y="845074"/>
            <a:ext cx="7221760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r>
              <a:rPr lang="ru-RU" altLang="ko-KR" sz="2800" b="1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Модельный ряд мониторов </a:t>
            </a:r>
            <a:r>
              <a:rPr lang="en-US" altLang="ko-KR" sz="2800" b="1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LG</a:t>
            </a:r>
            <a:endParaRPr lang="en-US" altLang="ko-KR" sz="2800" b="1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XNOTE\Desktop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21" y="-2438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이태영\Desktop\12312312312132.png"/>
          <p:cNvPicPr>
            <a:picLocks noChangeAspect="1" noChangeArrowheads="1"/>
          </p:cNvPicPr>
          <p:nvPr/>
        </p:nvPicPr>
        <p:blipFill>
          <a:blip r:embed="rId4" cstate="print"/>
          <a:srcRect b="14400"/>
          <a:stretch>
            <a:fillRect/>
          </a:stretch>
        </p:blipFill>
        <p:spPr bwMode="auto">
          <a:xfrm>
            <a:off x="0" y="1988840"/>
            <a:ext cx="9243477" cy="4869160"/>
          </a:xfrm>
          <a:prstGeom prst="rect">
            <a:avLst/>
          </a:prstGeom>
          <a:noFill/>
        </p:spPr>
      </p:pic>
      <p:sp>
        <p:nvSpPr>
          <p:cNvPr id="3" name="직사각형 2"/>
          <p:cNvSpPr/>
          <p:nvPr/>
        </p:nvSpPr>
        <p:spPr bwMode="auto">
          <a:xfrm>
            <a:off x="503354" y="756195"/>
            <a:ext cx="8986151" cy="1166473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>
              <a:defRPr/>
            </a:pPr>
            <a:r>
              <a:rPr lang="en-US" altLang="ko-KR" sz="2300" dirty="0" smtClean="0">
                <a:latin typeface="Arial Black" pitchFamily="34" charset="0"/>
                <a:ea typeface="Arial Unicode MS" pitchFamily="50" charset="-127"/>
                <a:cs typeface="Arial" pitchFamily="34" charset="0"/>
              </a:rPr>
              <a:t>  </a:t>
            </a:r>
            <a:r>
              <a:rPr lang="ru-RU" altLang="ko-KR" sz="2300" dirty="0" smtClean="0">
                <a:solidFill>
                  <a:srgbClr val="C61E55"/>
                </a:solidFill>
                <a:latin typeface="Arial Black" pitchFamily="34" charset="0"/>
                <a:ea typeface="Arial Unicode MS" pitchFamily="50" charset="-127"/>
                <a:cs typeface="Arial" pitchFamily="34" charset="0"/>
              </a:rPr>
              <a:t>Простой и быстрый доступ к </a:t>
            </a:r>
            <a:r>
              <a:rPr lang="ru-RU" altLang="ko-KR" sz="2300" dirty="0" err="1" smtClean="0">
                <a:solidFill>
                  <a:srgbClr val="C61E55"/>
                </a:solidFill>
                <a:latin typeface="Arial Black" pitchFamily="34" charset="0"/>
                <a:ea typeface="Arial Unicode MS" pitchFamily="50" charset="-127"/>
                <a:cs typeface="Arial" pitchFamily="34" charset="0"/>
              </a:rPr>
              <a:t>Премиум</a:t>
            </a:r>
            <a:r>
              <a:rPr lang="ru-RU" altLang="ko-KR" sz="2300" dirty="0" smtClean="0">
                <a:solidFill>
                  <a:srgbClr val="C61E55"/>
                </a:solidFill>
                <a:latin typeface="Arial Black" pitchFamily="34" charset="0"/>
                <a:ea typeface="Arial Unicode MS" pitchFamily="50" charset="-127"/>
                <a:cs typeface="Arial" pitchFamily="34" charset="0"/>
              </a:rPr>
              <a:t> </a:t>
            </a:r>
            <a:r>
              <a:rPr lang="ru-RU" altLang="ko-KR" sz="2300" dirty="0" err="1" smtClean="0">
                <a:solidFill>
                  <a:srgbClr val="C61E55"/>
                </a:solidFill>
                <a:latin typeface="Arial Black" pitchFamily="34" charset="0"/>
                <a:ea typeface="Arial Unicode MS" pitchFamily="50" charset="-127"/>
                <a:cs typeface="Arial" pitchFamily="34" charset="0"/>
              </a:rPr>
              <a:t>Контенту</a:t>
            </a:r>
            <a:endParaRPr lang="ru-RU" altLang="ko-KR" sz="2300" dirty="0" smtClean="0">
              <a:solidFill>
                <a:srgbClr val="C61E55"/>
              </a:solidFill>
              <a:latin typeface="Arial Black" pitchFamily="34" charset="0"/>
              <a:ea typeface="Arial Unicode MS" pitchFamily="50" charset="-127"/>
              <a:cs typeface="Arial" pitchFamily="34" charset="0"/>
            </a:endParaRPr>
          </a:p>
          <a:p>
            <a:pPr marL="176213" indent="-176213" defTabSz="684213">
              <a:lnSpc>
                <a:spcPct val="110000"/>
              </a:lnSpc>
              <a:defRPr/>
            </a:pPr>
            <a:r>
              <a:rPr lang="en-US" altLang="ko-KR" sz="16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   </a:t>
            </a:r>
            <a:r>
              <a:rPr lang="ru-RU" altLang="ko-KR" sz="16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Используя пульт </a:t>
            </a:r>
            <a:r>
              <a:rPr lang="en-US" altLang="ko-KR" sz="16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Magic Remote </a:t>
            </a:r>
            <a:r>
              <a:rPr lang="ru-RU" altLang="ko-KR" sz="16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и систему</a:t>
            </a:r>
            <a:r>
              <a:rPr lang="en-US" altLang="ko-KR" sz="16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 </a:t>
            </a:r>
            <a:r>
              <a:rPr lang="en-US" altLang="ko-KR" sz="1600" dirty="0" err="1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Netcast</a:t>
            </a:r>
            <a:r>
              <a:rPr lang="en-US" altLang="ko-KR" sz="16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 4.0, </a:t>
            </a:r>
            <a:r>
              <a:rPr lang="ru-RU" altLang="ko-KR" sz="16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пользователи получают быстрый доступ к </a:t>
            </a:r>
            <a:r>
              <a:rPr lang="en-US" altLang="ko-KR" sz="16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LG </a:t>
            </a:r>
            <a:r>
              <a:rPr lang="ru-RU" altLang="ko-KR" sz="16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премиальному </a:t>
            </a:r>
            <a:r>
              <a:rPr lang="ru-RU" altLang="ko-KR" sz="1600" dirty="0" err="1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контенту</a:t>
            </a:r>
            <a:r>
              <a:rPr lang="ru-RU" altLang="ko-KR" sz="16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, который предлагает новейшие сервисы: от социальных сетей и новостей до игровых приложений, фильмов и т.д.</a:t>
            </a:r>
            <a:r>
              <a:rPr lang="en-US" altLang="ko-KR" sz="16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 </a:t>
            </a:r>
          </a:p>
        </p:txBody>
      </p:sp>
      <p:pic>
        <p:nvPicPr>
          <p:cNvPr id="25605" name="Picture 2" descr="C:\Users\이태영\Desktop\smart tv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07843" y="2132820"/>
            <a:ext cx="187973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직사각형 3"/>
          <p:cNvSpPr/>
          <p:nvPr/>
        </p:nvSpPr>
        <p:spPr bwMode="auto">
          <a:xfrm>
            <a:off x="416497" y="260648"/>
            <a:ext cx="7990690" cy="184666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defRPr/>
            </a:pP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3D &amp; Smart </a:t>
            </a:r>
            <a:r>
              <a:rPr lang="ru-RU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Персональный ТВ</a:t>
            </a: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(MT93)</a:t>
            </a:r>
            <a:endParaRPr lang="sv-SE" altLang="ko-KR" dirty="0">
              <a:solidFill>
                <a:prstClr val="white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C:\Users\XNOTE\Desktop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21" y="-2438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이태영\Desktop\Untitled-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2309" y="3191768"/>
            <a:ext cx="887093" cy="9166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3" descr="C:\Users\이태영\Desktop\Untitled-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2309" y="3191768"/>
            <a:ext cx="887093" cy="9166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그룹 9"/>
          <p:cNvGrpSpPr>
            <a:grpSpLocks/>
          </p:cNvGrpSpPr>
          <p:nvPr/>
        </p:nvGrpSpPr>
        <p:grpSpPr bwMode="auto">
          <a:xfrm>
            <a:off x="507340" y="915220"/>
            <a:ext cx="9398661" cy="991176"/>
            <a:chOff x="714348" y="1160951"/>
            <a:chExt cx="7980126" cy="990957"/>
          </a:xfrm>
        </p:grpSpPr>
        <p:sp>
          <p:nvSpPr>
            <p:cNvPr id="3" name="직사각형 2"/>
            <p:cNvSpPr/>
            <p:nvPr/>
          </p:nvSpPr>
          <p:spPr>
            <a:xfrm>
              <a:off x="714348" y="1160951"/>
              <a:ext cx="7753129" cy="353865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>
                <a:defRPr/>
              </a:pPr>
              <a:r>
                <a:rPr lang="ru-RU" altLang="ko-KR" sz="2300" dirty="0" smtClean="0">
                  <a:solidFill>
                    <a:srgbClr val="C61E55"/>
                  </a:solidFill>
                  <a:latin typeface="Arial Black" pitchFamily="34" charset="0"/>
                  <a:ea typeface="Arial Unicode MS" pitchFamily="50" charset="-127"/>
                  <a:cs typeface="Arial" pitchFamily="34" charset="0"/>
                </a:rPr>
                <a:t> Беспроводная передача данных</a:t>
              </a:r>
              <a:endParaRPr lang="ko-KR" altLang="ko-KR" sz="2300" dirty="0">
                <a:solidFill>
                  <a:srgbClr val="C61E55"/>
                </a:solidFill>
                <a:latin typeface="Arial Black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714348" y="1610341"/>
              <a:ext cx="7980126" cy="541567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 marL="176213" indent="-176213" defTabSz="684213">
                <a:lnSpc>
                  <a:spcPct val="110000"/>
                </a:lnSpc>
                <a:defRPr/>
              </a:pPr>
              <a:r>
                <a:rPr lang="ru-RU" altLang="ko-KR" sz="1600" dirty="0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   Технология </a:t>
              </a:r>
              <a:r>
                <a:rPr lang="en-US" altLang="ko-KR" sz="1600" dirty="0" err="1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WiDi</a:t>
              </a:r>
              <a:r>
                <a:rPr lang="en-US" altLang="ko-KR" sz="1600" dirty="0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 </a:t>
              </a:r>
              <a:r>
                <a:rPr lang="ru-RU" altLang="ko-KR" sz="1600" dirty="0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позволяет переносить </a:t>
              </a:r>
              <a:r>
                <a:rPr lang="ru-RU" altLang="ko-KR" sz="1600" dirty="0" err="1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контент</a:t>
              </a:r>
              <a:r>
                <a:rPr lang="ru-RU" altLang="ko-KR" sz="1600" dirty="0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 с лэптопа на экран монитора без </a:t>
              </a:r>
            </a:p>
            <a:p>
              <a:pPr marL="176213" indent="-176213" defTabSz="684213">
                <a:lnSpc>
                  <a:spcPct val="110000"/>
                </a:lnSpc>
                <a:defRPr/>
              </a:pPr>
              <a:r>
                <a:rPr lang="ru-RU" altLang="ko-KR" sz="1600" dirty="0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   подключения кабелей. </a:t>
              </a:r>
              <a:endParaRPr lang="en-US" altLang="ko-KR" sz="1600" dirty="0"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</p:grpSp>
      <p:sp>
        <p:nvSpPr>
          <p:cNvPr id="26630" name="Rectangle 1"/>
          <p:cNvSpPr>
            <a:spLocks noChangeArrowheads="1"/>
          </p:cNvSpPr>
          <p:nvPr/>
        </p:nvSpPr>
        <p:spPr bwMode="auto">
          <a:xfrm>
            <a:off x="460904" y="1785662"/>
            <a:ext cx="5798062" cy="48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lang="ru-RU" altLang="ko-KR" sz="12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  </a:t>
            </a:r>
          </a:p>
          <a:p>
            <a:pPr marL="176213" indent="-176213" defTabSz="684213">
              <a:lnSpc>
                <a:spcPct val="110000"/>
              </a:lnSpc>
            </a:pPr>
            <a:r>
              <a:rPr lang="ru-RU" altLang="ko-KR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   </a:t>
            </a:r>
            <a:r>
              <a:rPr lang="en-US" altLang="ko-KR" sz="12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*</a:t>
            </a:r>
            <a:r>
              <a:rPr lang="en-US" altLang="ko-KR" sz="1200" dirty="0" err="1">
                <a:latin typeface="Arial" pitchFamily="34" charset="0"/>
                <a:ea typeface="Arial Unicode MS" pitchFamily="50" charset="-127"/>
                <a:cs typeface="Arial" pitchFamily="34" charset="0"/>
              </a:rPr>
              <a:t>WiDi</a:t>
            </a:r>
            <a:r>
              <a:rPr lang="en-US" altLang="ko-KR" sz="12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 (Wireless Display) </a:t>
            </a:r>
            <a:r>
              <a:rPr lang="ru-RU" altLang="ko-KR" sz="12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доступен только на устройствах с процессором </a:t>
            </a:r>
            <a:r>
              <a:rPr lang="en-US" altLang="ko-KR" sz="12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Intel</a:t>
            </a:r>
            <a:r>
              <a:rPr lang="ru-RU" altLang="ko-KR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.</a:t>
            </a:r>
            <a:endParaRPr lang="en-US" altLang="ko-KR" sz="1200" dirty="0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grpSp>
        <p:nvGrpSpPr>
          <p:cNvPr id="6" name="그룹 22"/>
          <p:cNvGrpSpPr/>
          <p:nvPr/>
        </p:nvGrpSpPr>
        <p:grpSpPr>
          <a:xfrm>
            <a:off x="0" y="3356992"/>
            <a:ext cx="9906458" cy="3501008"/>
            <a:chOff x="-1" y="3356992"/>
            <a:chExt cx="9144423" cy="3501008"/>
          </a:xfrm>
        </p:grpSpPr>
        <p:cxnSp>
          <p:nvCxnSpPr>
            <p:cNvPr id="17" name="직선 화살표 연결선 16"/>
            <p:cNvCxnSpPr/>
            <p:nvPr/>
          </p:nvCxnSpPr>
          <p:spPr>
            <a:xfrm flipV="1">
              <a:off x="1403648" y="4221088"/>
              <a:ext cx="1080120" cy="360040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headEnd type="oval" w="sm" len="sm"/>
              <a:tailEnd type="triangle" w="lg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" y="3356992"/>
              <a:ext cx="9144423" cy="3501008"/>
            </a:xfrm>
            <a:prstGeom prst="rect">
              <a:avLst/>
            </a:prstGeom>
          </p:spPr>
        </p:pic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54809" t="24583"/>
            <a:stretch>
              <a:fillRect/>
            </a:stretch>
          </p:blipFill>
          <p:spPr bwMode="auto">
            <a:xfrm>
              <a:off x="4860032" y="5508843"/>
              <a:ext cx="1257047" cy="520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직사각형 3"/>
          <p:cNvSpPr/>
          <p:nvPr/>
        </p:nvSpPr>
        <p:spPr bwMode="auto">
          <a:xfrm>
            <a:off x="416497" y="260648"/>
            <a:ext cx="7990690" cy="184666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defRPr/>
            </a:pP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3D &amp; Smart </a:t>
            </a:r>
            <a:r>
              <a:rPr lang="ru-RU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Персональный ТВ</a:t>
            </a: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(MT93)</a:t>
            </a:r>
            <a:endParaRPr lang="sv-SE" altLang="ko-KR" dirty="0">
              <a:solidFill>
                <a:prstClr val="white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XNOTE\Desktop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21" y="-2438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35" r="7835" b="4511"/>
          <a:stretch>
            <a:fillRect/>
          </a:stretch>
        </p:blipFill>
        <p:spPr>
          <a:xfrm>
            <a:off x="0" y="1556794"/>
            <a:ext cx="9906000" cy="5301207"/>
          </a:xfrm>
          <a:prstGeom prst="rect">
            <a:avLst/>
          </a:prstGeom>
        </p:spPr>
      </p:pic>
      <p:grpSp>
        <p:nvGrpSpPr>
          <p:cNvPr id="2" name="그룹 9"/>
          <p:cNvGrpSpPr>
            <a:grpSpLocks/>
          </p:cNvGrpSpPr>
          <p:nvPr/>
        </p:nvGrpSpPr>
        <p:grpSpPr bwMode="auto">
          <a:xfrm>
            <a:off x="507339" y="858577"/>
            <a:ext cx="9204325" cy="1139378"/>
            <a:chOff x="714348" y="1222182"/>
            <a:chExt cx="7815021" cy="744891"/>
          </a:xfrm>
        </p:grpSpPr>
        <p:sp>
          <p:nvSpPr>
            <p:cNvPr id="3" name="직사각형 2"/>
            <p:cNvSpPr/>
            <p:nvPr/>
          </p:nvSpPr>
          <p:spPr>
            <a:xfrm>
              <a:off x="714348" y="1222182"/>
              <a:ext cx="7753129" cy="231397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>
                <a:defRPr/>
              </a:pPr>
              <a:r>
                <a:rPr lang="ru-RU" altLang="ko-KR" sz="2300" dirty="0" smtClean="0">
                  <a:solidFill>
                    <a:srgbClr val="C61E55"/>
                  </a:solidFill>
                  <a:latin typeface="Arial Black" pitchFamily="34" charset="0"/>
                  <a:ea typeface="Arial Unicode MS" pitchFamily="50" charset="-127"/>
                  <a:cs typeface="Arial" pitchFamily="34" charset="0"/>
                </a:rPr>
                <a:t>  </a:t>
              </a:r>
              <a:r>
                <a:rPr lang="en-US" altLang="ko-KR" sz="2300" dirty="0" smtClean="0">
                  <a:solidFill>
                    <a:srgbClr val="C61E55"/>
                  </a:solidFill>
                  <a:latin typeface="Arial Black" pitchFamily="34" charset="0"/>
                  <a:ea typeface="Arial Unicode MS" pitchFamily="50" charset="-127"/>
                  <a:cs typeface="Arial" pitchFamily="34" charset="0"/>
                </a:rPr>
                <a:t>Smart Control </a:t>
              </a:r>
              <a:r>
                <a:rPr lang="ru-RU" altLang="ko-KR" sz="2300" dirty="0" smtClean="0">
                  <a:solidFill>
                    <a:srgbClr val="C61E55"/>
                  </a:solidFill>
                  <a:latin typeface="Arial Black" pitchFamily="34" charset="0"/>
                  <a:ea typeface="Arial Unicode MS" pitchFamily="50" charset="-127"/>
                  <a:cs typeface="Arial" pitchFamily="34" charset="0"/>
                </a:rPr>
                <a:t>- простое управление </a:t>
              </a:r>
              <a:r>
                <a:rPr lang="ru-RU" altLang="ko-KR" sz="2300" dirty="0" err="1" smtClean="0">
                  <a:solidFill>
                    <a:srgbClr val="C61E55"/>
                  </a:solidFill>
                  <a:latin typeface="Arial Black" pitchFamily="34" charset="0"/>
                  <a:ea typeface="Arial Unicode MS" pitchFamily="50" charset="-127"/>
                  <a:cs typeface="Arial" pitchFamily="34" charset="0"/>
                </a:rPr>
                <a:t>Смарт</a:t>
              </a:r>
              <a:r>
                <a:rPr lang="ru-RU" altLang="ko-KR" sz="2300" dirty="0" smtClean="0">
                  <a:solidFill>
                    <a:srgbClr val="C61E55"/>
                  </a:solidFill>
                  <a:latin typeface="Arial Black" pitchFamily="34" charset="0"/>
                  <a:ea typeface="Arial Unicode MS" pitchFamily="50" charset="-127"/>
                  <a:cs typeface="Arial" pitchFamily="34" charset="0"/>
                </a:rPr>
                <a:t> </a:t>
              </a:r>
              <a:r>
                <a:rPr lang="ru-RU" altLang="ko-KR" sz="2300" dirty="0" err="1" smtClean="0">
                  <a:solidFill>
                    <a:srgbClr val="C61E55"/>
                  </a:solidFill>
                  <a:latin typeface="Arial Black" pitchFamily="34" charset="0"/>
                  <a:ea typeface="Arial Unicode MS" pitchFamily="50" charset="-127"/>
                  <a:cs typeface="Arial" pitchFamily="34" charset="0"/>
                </a:rPr>
                <a:t>контентом</a:t>
              </a:r>
              <a:endParaRPr lang="en-US" altLang="ko-KR" sz="2300" dirty="0">
                <a:solidFill>
                  <a:srgbClr val="C61E55"/>
                </a:solidFill>
                <a:latin typeface="Arial Black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714348" y="1612934"/>
              <a:ext cx="7815021" cy="354139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 marL="176213" indent="-176213" defTabSz="684213">
                <a:lnSpc>
                  <a:spcPct val="110000"/>
                </a:lnSpc>
                <a:defRPr/>
              </a:pPr>
              <a:r>
                <a:rPr lang="ru-RU" altLang="ko-KR" sz="1600" dirty="0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   Используйте платформу </a:t>
              </a:r>
              <a:r>
                <a:rPr lang="en-US" altLang="ko-KR" sz="1600" dirty="0" err="1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Netcast</a:t>
              </a:r>
              <a:r>
                <a:rPr lang="en-US" altLang="ko-KR" sz="1600" dirty="0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 4.0 </a:t>
              </a:r>
              <a:r>
                <a:rPr lang="ru-RU" altLang="ko-KR" sz="1600" dirty="0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для выбора </a:t>
              </a:r>
              <a:r>
                <a:rPr lang="ru-RU" altLang="ko-KR" sz="1600" dirty="0" err="1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Смарт</a:t>
              </a:r>
              <a:r>
                <a:rPr lang="ru-RU" altLang="ko-KR" sz="1600" dirty="0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 приложений с помощью устройства </a:t>
              </a:r>
              <a:r>
                <a:rPr lang="en-US" altLang="ko-KR" sz="1600" dirty="0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HID</a:t>
              </a:r>
              <a:r>
                <a:rPr lang="ru-RU" altLang="ko-KR" sz="1600" dirty="0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*</a:t>
              </a:r>
              <a:r>
                <a:rPr lang="en-US" altLang="ko-KR" sz="1600" dirty="0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: </a:t>
              </a:r>
              <a:r>
                <a:rPr lang="ru-RU" altLang="ko-KR" sz="1600" dirty="0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клавиатуры и мыши, подключённых напрямую к монитору.</a:t>
              </a:r>
              <a:endParaRPr lang="ko-KR" altLang="ko-KR" sz="1600" dirty="0">
                <a:latin typeface="Arial" pitchFamily="34" charset="0"/>
                <a:ea typeface="HY나무L" pitchFamily="18" charset="-127"/>
                <a:cs typeface="Arial" pitchFamily="34" charset="0"/>
              </a:endParaRPr>
            </a:p>
          </p:txBody>
        </p:sp>
      </p:grpSp>
      <p:sp>
        <p:nvSpPr>
          <p:cNvPr id="27654" name="TextBox 28"/>
          <p:cNvSpPr txBox="1">
            <a:spLocks noChangeArrowheads="1"/>
          </p:cNvSpPr>
          <p:nvPr/>
        </p:nvSpPr>
        <p:spPr bwMode="auto">
          <a:xfrm>
            <a:off x="0" y="6453336"/>
            <a:ext cx="65371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Arial" pitchFamily="34" charset="0"/>
                <a:cs typeface="Arial" pitchFamily="34" charset="0"/>
              </a:rPr>
              <a:t>*HID : Human Input </a:t>
            </a:r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Device</a:t>
            </a:r>
            <a:r>
              <a:rPr lang="ru-RU" altLang="ko-KR" sz="11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ru-RU" altLang="ko-KR" sz="1100" dirty="0" smtClean="0">
                <a:cs typeface="Arial" charset="0"/>
              </a:rPr>
              <a:t>использование </a:t>
            </a:r>
          </a:p>
          <a:p>
            <a:r>
              <a:rPr lang="ru-RU" altLang="ko-KR" sz="1100" dirty="0" smtClean="0">
                <a:cs typeface="Arial" charset="0"/>
              </a:rPr>
              <a:t>клавиатуры/мыши для ввода информации</a:t>
            </a:r>
            <a:endParaRPr lang="ko-KR" alt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직사각형 3"/>
          <p:cNvSpPr/>
          <p:nvPr/>
        </p:nvSpPr>
        <p:spPr bwMode="auto">
          <a:xfrm>
            <a:off x="416497" y="260648"/>
            <a:ext cx="7990690" cy="184666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defRPr/>
            </a:pP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3D &amp; Smart </a:t>
            </a:r>
            <a:r>
              <a:rPr lang="ru-RU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Персональный ТВ</a:t>
            </a: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(MT93)</a:t>
            </a:r>
            <a:endParaRPr lang="sv-SE" altLang="ko-KR" dirty="0">
              <a:solidFill>
                <a:prstClr val="white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XNOTE\Desktop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428372" y="915142"/>
            <a:ext cx="8745202" cy="3539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r>
              <a:rPr lang="ru-RU" altLang="ko-KR" sz="2300" dirty="0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Простая и удобная передача данных</a:t>
            </a:r>
            <a:endParaRPr lang="ko-KR" altLang="en-US" sz="2300" dirty="0">
              <a:solidFill>
                <a:srgbClr val="C61E55"/>
              </a:solidFill>
              <a:latin typeface="Arial Black" pitchFamily="34" charset="0"/>
              <a:ea typeface="HY나무L" pitchFamily="18" charset="-127"/>
              <a:cs typeface="Tahoma" pitchFamily="34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459818" y="1368471"/>
            <a:ext cx="9245709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/>
            <a:r>
              <a:rPr lang="ru-RU" altLang="ko-KR" sz="16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С помощью новейших технологий перенесите </a:t>
            </a:r>
            <a:r>
              <a:rPr lang="ru-RU" altLang="ko-KR" sz="1600" dirty="0" err="1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контент</a:t>
            </a:r>
            <a:r>
              <a:rPr lang="ru-RU" altLang="ko-KR" sz="16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 со </a:t>
            </a:r>
            <a:r>
              <a:rPr lang="ru-RU" altLang="ko-KR" sz="1600" dirty="0" err="1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мартфона</a:t>
            </a:r>
            <a:r>
              <a:rPr lang="ru-RU" altLang="ko-KR" sz="16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 на большой экран монитора</a:t>
            </a:r>
            <a:endParaRPr lang="ko-KR" altLang="en-US" sz="1600" dirty="0" smtClean="0">
              <a:solidFill>
                <a:prstClr val="black"/>
              </a:solidFill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85210" y="2176268"/>
            <a:ext cx="3821715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 </a:t>
            </a:r>
            <a:r>
              <a:rPr lang="ru-RU" altLang="ko-KR" sz="14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Связь со смартфоном</a:t>
            </a: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 </a:t>
            </a:r>
          </a:p>
          <a:p>
            <a:pPr latinLnBrk="0"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 </a:t>
            </a:r>
            <a:r>
              <a:rPr lang="ru-RU" altLang="ko-KR" sz="14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Подзарядка смартфона</a:t>
            </a: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  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5187033" y="2416524"/>
            <a:ext cx="3120433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 </a:t>
            </a:r>
            <a:r>
              <a:rPr lang="ru-RU" altLang="ko-KR" sz="14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Подключение ноутбука </a:t>
            </a: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(</a:t>
            </a:r>
            <a:r>
              <a:rPr lang="en-US" altLang="ko-KR" sz="1400" dirty="0" err="1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WiDi</a:t>
            </a: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 )</a:t>
            </a:r>
          </a:p>
        </p:txBody>
      </p:sp>
      <p:pic>
        <p:nvPicPr>
          <p:cNvPr id="16" name="그림 36" descr="105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46677" y="2765896"/>
            <a:ext cx="1440785" cy="66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그림 32" descr="104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92960" y="2811762"/>
            <a:ext cx="1495030" cy="68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직선 연결선 19"/>
          <p:cNvCxnSpPr/>
          <p:nvPr/>
        </p:nvCxnSpPr>
        <p:spPr>
          <a:xfrm>
            <a:off x="4844153" y="1959098"/>
            <a:ext cx="0" cy="41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5183216" y="2235075"/>
            <a:ext cx="3120433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 </a:t>
            </a:r>
            <a:r>
              <a:rPr lang="uk-UA" altLang="ko-KR" sz="1400" dirty="0" err="1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Связь</a:t>
            </a:r>
            <a:r>
              <a:rPr lang="uk-UA" altLang="ko-KR" sz="14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 </a:t>
            </a:r>
            <a:r>
              <a:rPr lang="uk-UA" altLang="ko-KR" sz="1400" dirty="0" err="1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со</a:t>
            </a:r>
            <a:r>
              <a:rPr lang="uk-UA" altLang="ko-KR" sz="14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 </a:t>
            </a:r>
            <a:r>
              <a:rPr lang="uk-UA" altLang="ko-KR" sz="1400" dirty="0" err="1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смартфоном</a:t>
            </a:r>
            <a:r>
              <a:rPr lang="uk-UA" altLang="ko-KR" sz="14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(</a:t>
            </a:r>
            <a:r>
              <a:rPr lang="en-US" altLang="ko-KR" sz="1400" dirty="0" err="1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Miracast</a:t>
            </a: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)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5183216" y="1908988"/>
            <a:ext cx="4234280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spcAft>
                <a:spcPts val="0"/>
              </a:spcAft>
            </a:pPr>
            <a:r>
              <a:rPr lang="ru-RU" altLang="ko-KR" sz="1600" b="1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Беспроводное соединение</a:t>
            </a:r>
            <a:r>
              <a:rPr lang="en-US" altLang="ko-KR" sz="1600" b="1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 (</a:t>
            </a:r>
            <a:r>
              <a:rPr lang="en-US" altLang="ko-KR" sz="1600" b="1" dirty="0" err="1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WiFi</a:t>
            </a:r>
            <a:r>
              <a:rPr lang="en-US" altLang="ko-KR" sz="1600" b="1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)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585208" y="1908988"/>
            <a:ext cx="2639599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spcAft>
                <a:spcPts val="0"/>
              </a:spcAft>
            </a:pPr>
            <a:r>
              <a:rPr lang="ru-RU" altLang="ko-KR" sz="1600" b="1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Проводное соединение</a:t>
            </a:r>
            <a:endParaRPr lang="en-US" altLang="ko-KR" sz="1600" b="1" dirty="0" smtClean="0">
              <a:solidFill>
                <a:prstClr val="black"/>
              </a:solidFill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pic>
        <p:nvPicPr>
          <p:cNvPr id="26" name="Picture 2" descr="C:\Users\이태영\Desktop\Untitled-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85081" y="2875381"/>
            <a:ext cx="952188" cy="576064"/>
          </a:xfrm>
          <a:prstGeom prst="rect">
            <a:avLst/>
          </a:prstGeom>
          <a:noFill/>
        </p:spPr>
      </p:pic>
      <p:pic>
        <p:nvPicPr>
          <p:cNvPr id="27" name="Picture 2" descr="C:\Users\이태영\AppData\Local\Microsoft\Windows\Temporary Internet Files\Content.Outlook\QE2XDX7L\그림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8608" y="2828059"/>
            <a:ext cx="9528784" cy="3913309"/>
          </a:xfrm>
          <a:prstGeom prst="rect">
            <a:avLst/>
          </a:prstGeom>
          <a:noFill/>
        </p:spPr>
      </p:pic>
      <p:sp>
        <p:nvSpPr>
          <p:cNvPr id="24" name="직사각형 3"/>
          <p:cNvSpPr/>
          <p:nvPr/>
        </p:nvSpPr>
        <p:spPr bwMode="auto">
          <a:xfrm>
            <a:off x="416497" y="260648"/>
            <a:ext cx="7990690" cy="184666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defRPr/>
            </a:pP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3D &amp; Smart </a:t>
            </a:r>
            <a:r>
              <a:rPr lang="ru-RU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Персональный ТВ</a:t>
            </a: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(MT93)</a:t>
            </a:r>
            <a:endParaRPr lang="sv-SE" altLang="ko-KR" dirty="0">
              <a:solidFill>
                <a:prstClr val="white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XNOTE\Desktop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21" y="-2438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XNOTE\Desktop\MT93_3D스피커 cop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32360"/>
          <a:stretch/>
        </p:blipFill>
        <p:spPr bwMode="auto">
          <a:xfrm>
            <a:off x="0" y="2060810"/>
            <a:ext cx="9906000" cy="479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9"/>
          <p:cNvGrpSpPr>
            <a:grpSpLocks/>
          </p:cNvGrpSpPr>
          <p:nvPr/>
        </p:nvGrpSpPr>
        <p:grpSpPr bwMode="auto">
          <a:xfrm>
            <a:off x="507339" y="915236"/>
            <a:ext cx="9132094" cy="984403"/>
            <a:chOff x="714348" y="1160959"/>
            <a:chExt cx="7753129" cy="984134"/>
          </a:xfrm>
        </p:grpSpPr>
        <p:sp>
          <p:nvSpPr>
            <p:cNvPr id="3" name="직사각형 2"/>
            <p:cNvSpPr/>
            <p:nvPr/>
          </p:nvSpPr>
          <p:spPr>
            <a:xfrm>
              <a:off x="714348" y="1160959"/>
              <a:ext cx="7753129" cy="353847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>
                <a:defRPr/>
              </a:pPr>
              <a:r>
                <a:rPr lang="ru-RU" altLang="ko-KR" sz="2300" dirty="0" smtClean="0">
                  <a:solidFill>
                    <a:srgbClr val="C61E55"/>
                  </a:solidFill>
                  <a:latin typeface="Arial Black" pitchFamily="34" charset="0"/>
                  <a:ea typeface="Arial Unicode MS" pitchFamily="50" charset="-127"/>
                  <a:cs typeface="Arial" pitchFamily="34" charset="0"/>
                </a:rPr>
                <a:t> Незабываемые впечатления от </a:t>
              </a:r>
              <a:r>
                <a:rPr lang="en-US" altLang="ko-KR" sz="2300" dirty="0" smtClean="0">
                  <a:solidFill>
                    <a:srgbClr val="C61E55"/>
                  </a:solidFill>
                  <a:latin typeface="Arial Black" pitchFamily="34" charset="0"/>
                  <a:ea typeface="Arial Unicode MS" pitchFamily="50" charset="-127"/>
                  <a:cs typeface="Arial" pitchFamily="34" charset="0"/>
                </a:rPr>
                <a:t>3D</a:t>
              </a:r>
              <a:r>
                <a:rPr lang="ru-RU" altLang="ko-KR" sz="2300" dirty="0" smtClean="0">
                  <a:solidFill>
                    <a:srgbClr val="C61E55"/>
                  </a:solidFill>
                  <a:latin typeface="Arial Black" pitchFamily="34" charset="0"/>
                  <a:ea typeface="Arial Unicode MS" pitchFamily="50" charset="-127"/>
                  <a:cs typeface="Arial" pitchFamily="34" charset="0"/>
                </a:rPr>
                <a:t> видео.</a:t>
              </a:r>
              <a:endParaRPr lang="en-US" altLang="ko-KR" sz="2300" dirty="0">
                <a:solidFill>
                  <a:srgbClr val="C61E55"/>
                </a:solidFill>
                <a:latin typeface="Arial Black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714348" y="1603554"/>
              <a:ext cx="7490339" cy="541539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 marL="176213" indent="-176213" defTabSz="684213">
                <a:lnSpc>
                  <a:spcPct val="110000"/>
                </a:lnSpc>
                <a:defRPr/>
              </a:pPr>
              <a:r>
                <a:rPr lang="ru-RU" altLang="ko-KR" sz="1600" dirty="0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   Высокотехнологичный </a:t>
              </a:r>
              <a:r>
                <a:rPr lang="en-US" altLang="ko-KR" sz="1600" dirty="0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IPS 3D </a:t>
              </a:r>
              <a:r>
                <a:rPr lang="ru-RU" altLang="ko-KR" sz="1600" dirty="0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дисплей в тандеме с 2-мя колонками мощностью 7 Вт подарят Вам незабываемые впечатления при просмотре фильмов в </a:t>
              </a:r>
              <a:r>
                <a:rPr lang="en-US" altLang="ko-KR" sz="1600" dirty="0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3D </a:t>
              </a:r>
              <a:r>
                <a:rPr lang="ru-RU" altLang="ko-KR" sz="1600" dirty="0" err="1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фомате</a:t>
              </a:r>
              <a:r>
                <a:rPr lang="ru-RU" altLang="ko-KR" sz="1600" dirty="0" smtClean="0"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. </a:t>
              </a:r>
              <a:endParaRPr lang="en-US" altLang="ko-KR" sz="1600" dirty="0"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</p:grpSp>
      <p:grpSp>
        <p:nvGrpSpPr>
          <p:cNvPr id="7" name="그룹 18"/>
          <p:cNvGrpSpPr/>
          <p:nvPr/>
        </p:nvGrpSpPr>
        <p:grpSpPr>
          <a:xfrm>
            <a:off x="3470540" y="3213101"/>
            <a:ext cx="5695950" cy="3186113"/>
            <a:chOff x="3203575" y="3213100"/>
            <a:chExt cx="5257800" cy="3186113"/>
          </a:xfrm>
        </p:grpSpPr>
        <p:pic>
          <p:nvPicPr>
            <p:cNvPr id="31752" name="Picture 4" descr="C:\Users\이태영\Desktop\IPS.pn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3203575" y="3213100"/>
              <a:ext cx="1008063" cy="51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0" name="Picture 2" descr="C:\Documents and Settings\Administrator\바탕 화면\닥터엘지\IMG\34_05.pn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3924300" y="4292600"/>
              <a:ext cx="1106488" cy="1922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1" name="Picture 2" descr="C:\Documents and Settings\Administrator\바탕 화면\닥터엘지\IMG\34_05.pn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354888" y="4478338"/>
              <a:ext cx="1106487" cy="192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직사각형 3"/>
          <p:cNvSpPr/>
          <p:nvPr/>
        </p:nvSpPr>
        <p:spPr bwMode="auto">
          <a:xfrm>
            <a:off x="416497" y="260648"/>
            <a:ext cx="7990690" cy="184666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defRPr/>
            </a:pP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3D &amp; Smart </a:t>
            </a:r>
            <a:r>
              <a:rPr lang="ru-RU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Персональный ТВ</a:t>
            </a: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(MT93)</a:t>
            </a:r>
            <a:endParaRPr lang="sv-SE" altLang="ko-KR" dirty="0">
              <a:solidFill>
                <a:prstClr val="white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41986" name="think-cell Slide" r:id="rId5" imgW="360" imgH="360" progId="">
              <p:embed/>
            </p:oleObj>
          </a:graphicData>
        </a:graphic>
      </p:graphicFrame>
      <p:sp>
        <p:nvSpPr>
          <p:cNvPr id="7171" name="AutoShape 4"/>
          <p:cNvSpPr>
            <a:spLocks noChangeArrowheads="1"/>
          </p:cNvSpPr>
          <p:nvPr/>
        </p:nvSpPr>
        <p:spPr bwMode="auto">
          <a:xfrm>
            <a:off x="5154613" y="1341438"/>
            <a:ext cx="4468812" cy="2319337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ko-KR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7172" name="Text Box 5" descr="격자 울타리"/>
          <p:cNvSpPr txBox="1">
            <a:spLocks noChangeArrowheads="1"/>
          </p:cNvSpPr>
          <p:nvPr/>
        </p:nvSpPr>
        <p:spPr bwMode="auto">
          <a:xfrm>
            <a:off x="5154613" y="1341438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Font typeface="Wingdings" pitchFamily="2" charset="2"/>
              <a:buNone/>
            </a:pPr>
            <a:r>
              <a:rPr lang="ru-RU" altLang="ko-KR" dirty="0" smtClean="0">
                <a:sym typeface="Wingdings" pitchFamily="2" charset="2"/>
              </a:rPr>
              <a:t>Функции </a:t>
            </a:r>
            <a:r>
              <a:rPr lang="ru-RU" altLang="ko-KR" dirty="0" err="1" smtClean="0">
                <a:sym typeface="Wingdings" pitchFamily="2" charset="2"/>
              </a:rPr>
              <a:t>Смарт</a:t>
            </a:r>
            <a:endParaRPr lang="ko-KR" altLang="en-US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7173" name="AutoShape 19"/>
          <p:cNvSpPr>
            <a:spLocks noChangeArrowheads="1"/>
          </p:cNvSpPr>
          <p:nvPr/>
        </p:nvSpPr>
        <p:spPr bwMode="auto">
          <a:xfrm>
            <a:off x="296863" y="4019550"/>
            <a:ext cx="4468812" cy="231933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ko-KR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7174" name="Text Box 20" descr="격자 울타리"/>
          <p:cNvSpPr txBox="1">
            <a:spLocks noChangeArrowheads="1"/>
          </p:cNvSpPr>
          <p:nvPr/>
        </p:nvSpPr>
        <p:spPr bwMode="auto">
          <a:xfrm>
            <a:off x="296863" y="4019550"/>
            <a:ext cx="4468812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Font typeface="Wingdings" pitchFamily="2" charset="2"/>
              <a:buNone/>
            </a:pPr>
            <a:r>
              <a:rPr lang="ru-RU" altLang="ko-KR" dirty="0" smtClean="0">
                <a:sym typeface="Wingdings" pitchFamily="2" charset="2"/>
              </a:rPr>
              <a:t>Живая </a:t>
            </a:r>
            <a:r>
              <a:rPr lang="en-US" altLang="ko-KR" dirty="0" smtClean="0">
                <a:sym typeface="Wingdings" pitchFamily="2" charset="2"/>
              </a:rPr>
              <a:t>3D </a:t>
            </a:r>
            <a:r>
              <a:rPr lang="ru-RU" altLang="ko-KR" dirty="0" smtClean="0">
                <a:sym typeface="Wingdings" pitchFamily="2" charset="2"/>
              </a:rPr>
              <a:t>картинка благодаря технологии </a:t>
            </a:r>
            <a:r>
              <a:rPr lang="en-US" altLang="ko-KR" dirty="0" smtClean="0">
                <a:sym typeface="Wingdings" pitchFamily="2" charset="2"/>
              </a:rPr>
              <a:t>IPS</a:t>
            </a:r>
            <a:endParaRPr lang="en-US" altLang="ko-KR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7175" name="AutoShape 51"/>
          <p:cNvSpPr>
            <a:spLocks noChangeArrowheads="1"/>
          </p:cNvSpPr>
          <p:nvPr/>
        </p:nvSpPr>
        <p:spPr bwMode="auto">
          <a:xfrm>
            <a:off x="306388" y="1358900"/>
            <a:ext cx="4468812" cy="231933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ko-KR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7176" name="Text Box 55" descr="격자 울타리"/>
          <p:cNvSpPr txBox="1">
            <a:spLocks noChangeArrowheads="1"/>
          </p:cNvSpPr>
          <p:nvPr/>
        </p:nvSpPr>
        <p:spPr bwMode="auto">
          <a:xfrm>
            <a:off x="306388" y="1358900"/>
            <a:ext cx="4468812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Font typeface="Wingdings" pitchFamily="2" charset="2"/>
              <a:buNone/>
            </a:pPr>
            <a:r>
              <a:rPr lang="ru-RU" altLang="ko-KR" dirty="0" smtClean="0">
                <a:solidFill>
                  <a:srgbClr val="000000"/>
                </a:solidFill>
                <a:sym typeface="Wingdings" pitchFamily="2" charset="2"/>
              </a:rPr>
              <a:t>Дизайн </a:t>
            </a:r>
            <a:r>
              <a:rPr lang="en-US" altLang="ko-KR" dirty="0" smtClean="0">
                <a:solidFill>
                  <a:srgbClr val="000000"/>
                </a:solidFill>
                <a:sym typeface="Wingdings" pitchFamily="2" charset="2"/>
              </a:rPr>
              <a:t>Advanced </a:t>
            </a:r>
            <a:r>
              <a:rPr lang="en-US" altLang="ko-KR" dirty="0">
                <a:solidFill>
                  <a:srgbClr val="000000"/>
                </a:solidFill>
                <a:sym typeface="Wingdings" pitchFamily="2" charset="2"/>
              </a:rPr>
              <a:t>CINEMA  </a:t>
            </a:r>
            <a:r>
              <a:rPr lang="en-US" altLang="ko-KR" dirty="0" smtClean="0">
                <a:solidFill>
                  <a:srgbClr val="000000"/>
                </a:solidFill>
                <a:sym typeface="Wingdings" pitchFamily="2" charset="2"/>
              </a:rPr>
              <a:t>Screen</a:t>
            </a:r>
            <a:endParaRPr lang="ko-KR" altLang="en-US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7177" name="Rectangle 110"/>
          <p:cNvSpPr>
            <a:spLocks noChangeArrowheads="1"/>
          </p:cNvSpPr>
          <p:nvPr/>
        </p:nvSpPr>
        <p:spPr bwMode="auto">
          <a:xfrm>
            <a:off x="1855788" y="789087"/>
            <a:ext cx="6481588" cy="3077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uk-UA" altLang="ko-KR" sz="2000" dirty="0" err="1" smtClean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Персональн</a:t>
            </a:r>
            <a:r>
              <a:rPr lang="ru-RU" altLang="ko-KR" sz="2000" dirty="0" err="1" smtClean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ый</a:t>
            </a:r>
            <a:r>
              <a:rPr lang="uk-UA" altLang="ko-KR" sz="2000" dirty="0" smtClean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</a:t>
            </a:r>
            <a:r>
              <a:rPr lang="en-US" altLang="ko-KR" sz="2000" dirty="0" smtClean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3D </a:t>
            </a:r>
            <a:r>
              <a:rPr lang="ru-RU" altLang="ko-KR" sz="2000" dirty="0" err="1" smtClean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Смарт</a:t>
            </a:r>
            <a:r>
              <a:rPr lang="en-US" altLang="ko-KR" sz="2000" dirty="0" smtClean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</a:t>
            </a:r>
            <a:r>
              <a:rPr lang="ru-RU" altLang="ko-KR" sz="2000" dirty="0" smtClean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ТВ </a:t>
            </a:r>
            <a:r>
              <a:rPr lang="en-US" altLang="ko-KR" sz="2000" dirty="0" smtClean="0">
                <a:solidFill>
                  <a:srgbClr val="C61E55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27MT93V</a:t>
            </a:r>
          </a:p>
        </p:txBody>
      </p:sp>
      <p:sp>
        <p:nvSpPr>
          <p:cNvPr id="7179" name="AutoShape 60"/>
          <p:cNvSpPr>
            <a:spLocks noChangeArrowheads="1"/>
          </p:cNvSpPr>
          <p:nvPr/>
        </p:nvSpPr>
        <p:spPr bwMode="auto">
          <a:xfrm>
            <a:off x="5149850" y="4010025"/>
            <a:ext cx="4468813" cy="231933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ko-KR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7180" name="Text Box 61" descr="격자 울타리"/>
          <p:cNvSpPr txBox="1">
            <a:spLocks noChangeArrowheads="1"/>
          </p:cNvSpPr>
          <p:nvPr/>
        </p:nvSpPr>
        <p:spPr bwMode="auto">
          <a:xfrm>
            <a:off x="5149850" y="4010025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Font typeface="Wingdings" pitchFamily="2" charset="2"/>
              <a:buNone/>
            </a:pPr>
            <a:r>
              <a:rPr lang="ru-RU" altLang="ko-KR" dirty="0" smtClean="0">
                <a:sym typeface="Wingdings" pitchFamily="2" charset="2"/>
              </a:rPr>
              <a:t>Удобство для пользователя</a:t>
            </a:r>
            <a:r>
              <a:rPr lang="en-US" altLang="ko-KR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endParaRPr lang="ko-KR" altLang="en-US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7181" name="Oval 105"/>
          <p:cNvSpPr>
            <a:spLocks noChangeArrowheads="1"/>
          </p:cNvSpPr>
          <p:nvPr/>
        </p:nvSpPr>
        <p:spPr bwMode="auto">
          <a:xfrm>
            <a:off x="5240338" y="4531936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lang="en-US" altLang="ko-KR" sz="13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182" name="Text Box 106"/>
          <p:cNvSpPr txBox="1">
            <a:spLocks noChangeArrowheads="1"/>
          </p:cNvSpPr>
          <p:nvPr/>
        </p:nvSpPr>
        <p:spPr bwMode="auto">
          <a:xfrm>
            <a:off x="5440363" y="4438273"/>
            <a:ext cx="1225015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sz="1100" i="1" dirty="0" err="1" smtClean="0">
                <a:solidFill>
                  <a:srgbClr val="000000"/>
                </a:solidFill>
              </a:rPr>
              <a:t>Экологичность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7183" name="Line 112"/>
          <p:cNvSpPr>
            <a:spLocks noChangeShapeType="1"/>
          </p:cNvSpPr>
          <p:nvPr/>
        </p:nvSpPr>
        <p:spPr bwMode="auto">
          <a:xfrm>
            <a:off x="6653213" y="4489450"/>
            <a:ext cx="0" cy="1665288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184" name="Oval 113"/>
          <p:cNvSpPr>
            <a:spLocks noChangeArrowheads="1"/>
          </p:cNvSpPr>
          <p:nvPr/>
        </p:nvSpPr>
        <p:spPr bwMode="auto">
          <a:xfrm>
            <a:off x="6775450" y="4531936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lang="en-US" altLang="ko-KR" sz="13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185" name="Text Box 114"/>
          <p:cNvSpPr txBox="1">
            <a:spLocks noChangeArrowheads="1"/>
          </p:cNvSpPr>
          <p:nvPr/>
        </p:nvSpPr>
        <p:spPr bwMode="auto">
          <a:xfrm>
            <a:off x="6975475" y="4438273"/>
            <a:ext cx="1011815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sz="1100" i="1" dirty="0" smtClean="0">
                <a:solidFill>
                  <a:srgbClr val="000000"/>
                </a:solidFill>
              </a:rPr>
              <a:t>Функция </a:t>
            </a:r>
            <a:r>
              <a:rPr lang="en-US" altLang="ko-KR" sz="1100" i="1" dirty="0" smtClean="0">
                <a:solidFill>
                  <a:srgbClr val="000000"/>
                </a:solidFill>
              </a:rPr>
              <a:t>PIP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7186" name="Oval 115"/>
          <p:cNvSpPr>
            <a:spLocks noChangeArrowheads="1"/>
          </p:cNvSpPr>
          <p:nvPr/>
        </p:nvSpPr>
        <p:spPr bwMode="auto">
          <a:xfrm>
            <a:off x="8177778" y="4531936"/>
            <a:ext cx="217488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lang="en-US" altLang="ko-KR" sz="13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7187" name="Text Box 116"/>
          <p:cNvSpPr txBox="1">
            <a:spLocks noChangeArrowheads="1"/>
          </p:cNvSpPr>
          <p:nvPr/>
        </p:nvSpPr>
        <p:spPr bwMode="auto">
          <a:xfrm>
            <a:off x="8339703" y="4438273"/>
            <a:ext cx="122180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altLang="ko-KR" sz="1100" i="1" dirty="0" smtClean="0"/>
              <a:t>Функция</a:t>
            </a:r>
          </a:p>
          <a:p>
            <a:r>
              <a:rPr lang="en-US" altLang="ko-KR" sz="1100" i="1" dirty="0" smtClean="0">
                <a:solidFill>
                  <a:srgbClr val="000000"/>
                </a:solidFill>
              </a:rPr>
              <a:t>USB </a:t>
            </a:r>
            <a:r>
              <a:rPr lang="en-US" altLang="ko-KR" sz="1100" i="1" dirty="0">
                <a:solidFill>
                  <a:srgbClr val="000000"/>
                </a:solidFill>
              </a:rPr>
              <a:t>Quick View</a:t>
            </a:r>
          </a:p>
        </p:txBody>
      </p:sp>
      <p:sp>
        <p:nvSpPr>
          <p:cNvPr id="7188" name="Line 122"/>
          <p:cNvSpPr>
            <a:spLocks noChangeShapeType="1"/>
          </p:cNvSpPr>
          <p:nvPr/>
        </p:nvSpPr>
        <p:spPr bwMode="auto">
          <a:xfrm>
            <a:off x="8016875" y="4502150"/>
            <a:ext cx="0" cy="1665288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0" name="Text Box 96"/>
          <p:cNvSpPr txBox="1">
            <a:spLocks noChangeArrowheads="1"/>
          </p:cNvSpPr>
          <p:nvPr/>
        </p:nvSpPr>
        <p:spPr bwMode="auto">
          <a:xfrm>
            <a:off x="1274763" y="4519613"/>
            <a:ext cx="550862" cy="288925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n-US" altLang="ko-KR" sz="17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  <a:sym typeface="Wingdings" pitchFamily="2" charset="2"/>
              </a:rPr>
              <a:t>+</a:t>
            </a:r>
          </a:p>
        </p:txBody>
      </p:sp>
      <p:pic>
        <p:nvPicPr>
          <p:cNvPr id="7190" name="Picture 30" descr="image00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0525" y="4489450"/>
            <a:ext cx="677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1" name="Picture 32" descr="faapsharp2_july20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9013" y="4957763"/>
            <a:ext cx="11112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2" name="TextBox 7"/>
          <p:cNvSpPr txBox="1">
            <a:spLocks noChangeArrowheads="1"/>
          </p:cNvSpPr>
          <p:nvPr/>
        </p:nvSpPr>
        <p:spPr bwMode="auto">
          <a:xfrm>
            <a:off x="452438" y="5741988"/>
            <a:ext cx="21605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altLang="ko-KR" sz="1100" dirty="0" smtClean="0">
                <a:cs typeface="Arial" charset="0"/>
              </a:rPr>
              <a:t>Точность </a:t>
            </a:r>
            <a:r>
              <a:rPr lang="ru-RU" altLang="ko-KR" sz="1100" dirty="0" err="1" smtClean="0">
                <a:cs typeface="Arial" charset="0"/>
              </a:rPr>
              <a:t>колористики</a:t>
            </a:r>
            <a:endParaRPr lang="ko-KR" altLang="en-US" sz="1100" dirty="0">
              <a:solidFill>
                <a:srgbClr val="000000"/>
              </a:solidFill>
              <a:cs typeface="Arial" charset="0"/>
            </a:endParaRPr>
          </a:p>
          <a:p>
            <a:pPr>
              <a:buFontTx/>
              <a:buChar char="•"/>
            </a:pPr>
            <a:r>
              <a:rPr lang="ko-KR" altLang="en-US" sz="1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</a:rPr>
              <a:t>Комфорт для зрения</a:t>
            </a:r>
            <a:endParaRPr lang="ko-KR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193" name="TextBox 7"/>
          <p:cNvSpPr txBox="1">
            <a:spLocks noChangeArrowheads="1"/>
          </p:cNvSpPr>
          <p:nvPr/>
        </p:nvSpPr>
        <p:spPr bwMode="auto">
          <a:xfrm>
            <a:off x="2432720" y="5741988"/>
            <a:ext cx="239395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</a:rPr>
              <a:t>Более натуральная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3D 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</a:rPr>
              <a:t>картинка</a:t>
            </a:r>
            <a:endParaRPr lang="ko-KR" altLang="en-US" sz="1100" dirty="0">
              <a:solidFill>
                <a:srgbClr val="000000"/>
              </a:solidFill>
              <a:cs typeface="Arial" charset="0"/>
            </a:endParaRPr>
          </a:p>
          <a:p>
            <a:pPr>
              <a:buFontTx/>
              <a:buChar char="•"/>
            </a:pPr>
            <a:r>
              <a:rPr lang="ko-KR" altLang="en-US" sz="1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</a:rPr>
              <a:t>Невесомые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3D 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</a:rPr>
              <a:t>очки </a:t>
            </a:r>
            <a:endParaRPr lang="ko-KR" altLang="en-US" sz="1100" dirty="0">
              <a:solidFill>
                <a:srgbClr val="000000"/>
              </a:solidFill>
              <a:cs typeface="Arial" charset="0"/>
            </a:endParaRPr>
          </a:p>
          <a:p>
            <a:pPr>
              <a:buFontTx/>
              <a:buChar char="•"/>
            </a:pPr>
            <a:r>
              <a:rPr lang="ko-KR" altLang="en-US" sz="1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</a:rPr>
              <a:t>Конвертация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2D 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</a:rPr>
              <a:t>в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3D</a:t>
            </a:r>
            <a:endParaRPr lang="ko-KR" altLang="en-US" sz="11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194" name="Picture 7" descr="3D Promotion_05_수정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94063" y="4995863"/>
            <a:ext cx="122872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5" name="Picture 36"/>
          <p:cNvPicPr>
            <a:picLocks noChangeAspect="1" noChangeArrowheads="1"/>
          </p:cNvPicPr>
          <p:nvPr/>
        </p:nvPicPr>
        <p:blipFill>
          <a:blip r:embed="rId9" cstate="print"/>
          <a:srcRect l="2383" t="6709" r="2403" b="6529"/>
          <a:stretch>
            <a:fillRect/>
          </a:stretch>
        </p:blipFill>
        <p:spPr bwMode="auto">
          <a:xfrm>
            <a:off x="2722563" y="5210175"/>
            <a:ext cx="471487" cy="187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2938463" y="4565650"/>
            <a:ext cx="1223962" cy="257175"/>
            <a:chOff x="1669" y="1718"/>
            <a:chExt cx="2013" cy="426"/>
          </a:xfrm>
        </p:grpSpPr>
        <p:pic>
          <p:nvPicPr>
            <p:cNvPr id="7220" name="Picture 3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69" y="1718"/>
              <a:ext cx="2013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21" name="Rectangle 39"/>
            <p:cNvSpPr>
              <a:spLocks noChangeArrowheads="1"/>
            </p:cNvSpPr>
            <p:nvPr/>
          </p:nvSpPr>
          <p:spPr bwMode="auto">
            <a:xfrm>
              <a:off x="2258" y="2053"/>
              <a:ext cx="817" cy="9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ko-KR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7197" name="Picture 40"/>
          <p:cNvPicPr>
            <a:picLocks noChangeAspect="1" noChangeArrowheads="1"/>
          </p:cNvPicPr>
          <p:nvPr/>
        </p:nvPicPr>
        <p:blipFill>
          <a:blip r:embed="rId11" cstate="print"/>
          <a:srcRect t="11613" b="6889"/>
          <a:stretch>
            <a:fillRect/>
          </a:stretch>
        </p:blipFill>
        <p:spPr bwMode="auto">
          <a:xfrm>
            <a:off x="2651125" y="5472113"/>
            <a:ext cx="622300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198" name="Picture 17" descr="Untitled-1 copy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3867" t="14995" r="16228" b="2229"/>
          <a:stretch>
            <a:fillRect/>
          </a:stretch>
        </p:blipFill>
        <p:spPr bwMode="auto">
          <a:xfrm>
            <a:off x="1058094" y="2078038"/>
            <a:ext cx="1885950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9" name="TextBox 7"/>
          <p:cNvSpPr txBox="1">
            <a:spLocks noChangeArrowheads="1"/>
          </p:cNvSpPr>
          <p:nvPr/>
        </p:nvSpPr>
        <p:spPr bwMode="auto">
          <a:xfrm>
            <a:off x="2135113" y="3446463"/>
            <a:ext cx="26018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ko-KR" sz="1100" dirty="0" smtClean="0">
                <a:cs typeface="Arial" charset="0"/>
              </a:rPr>
              <a:t>Оригинальный с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</a:rPr>
              <a:t>тенд в виде кольца</a:t>
            </a:r>
            <a:endParaRPr lang="en-US" altLang="ko-KR" sz="1100" dirty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7200" name="직선 화살표 연결선 8"/>
          <p:cNvCxnSpPr>
            <a:cxnSpLocks noChangeShapeType="1"/>
          </p:cNvCxnSpPr>
          <p:nvPr/>
        </p:nvCxnSpPr>
        <p:spPr bwMode="auto">
          <a:xfrm>
            <a:off x="2318569" y="3386138"/>
            <a:ext cx="417513" cy="130175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 type="triangle" w="med" len="sm"/>
            <a:tailEnd type="none" w="med" len="sm"/>
          </a:ln>
        </p:spPr>
      </p:cxnSp>
      <p:sp>
        <p:nvSpPr>
          <p:cNvPr id="7201" name="Rectangle 255"/>
          <p:cNvSpPr>
            <a:spLocks noChangeArrowheads="1"/>
          </p:cNvSpPr>
          <p:nvPr/>
        </p:nvSpPr>
        <p:spPr bwMode="auto">
          <a:xfrm>
            <a:off x="1064444" y="2635250"/>
            <a:ext cx="185738" cy="307975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 lIns="91381" tIns="45693" rIns="91381" bIns="45693" anchor="ctr"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pSp>
        <p:nvGrpSpPr>
          <p:cNvPr id="3" name="그룹 58"/>
          <p:cNvGrpSpPr>
            <a:grpSpLocks/>
          </p:cNvGrpSpPr>
          <p:nvPr/>
        </p:nvGrpSpPr>
        <p:grpSpPr bwMode="auto">
          <a:xfrm>
            <a:off x="848544" y="2136775"/>
            <a:ext cx="460375" cy="215900"/>
            <a:chOff x="1111250" y="2136775"/>
            <a:chExt cx="460375" cy="215900"/>
          </a:xfrm>
        </p:grpSpPr>
        <p:sp>
          <p:nvSpPr>
            <p:cNvPr id="7216" name="Line 53"/>
            <p:cNvSpPr>
              <a:spLocks noChangeShapeType="1"/>
            </p:cNvSpPr>
            <p:nvPr/>
          </p:nvSpPr>
          <p:spPr bwMode="auto">
            <a:xfrm>
              <a:off x="1327150" y="2136775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217" name="Line 54"/>
            <p:cNvSpPr>
              <a:spLocks noChangeShapeType="1"/>
            </p:cNvSpPr>
            <p:nvPr/>
          </p:nvSpPr>
          <p:spPr bwMode="auto">
            <a:xfrm>
              <a:off x="1355725" y="2136775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218" name="Line 55"/>
            <p:cNvSpPr>
              <a:spLocks noChangeShapeType="1"/>
            </p:cNvSpPr>
            <p:nvPr/>
          </p:nvSpPr>
          <p:spPr bwMode="auto">
            <a:xfrm>
              <a:off x="1111250" y="2208213"/>
              <a:ext cx="215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219" name="Line 56"/>
            <p:cNvSpPr>
              <a:spLocks noChangeShapeType="1"/>
            </p:cNvSpPr>
            <p:nvPr/>
          </p:nvSpPr>
          <p:spPr bwMode="auto">
            <a:xfrm flipH="1">
              <a:off x="1355725" y="2208213"/>
              <a:ext cx="215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7203" name="Rectangle 57"/>
          <p:cNvSpPr>
            <a:spLocks noChangeArrowheads="1"/>
          </p:cNvSpPr>
          <p:nvPr/>
        </p:nvSpPr>
        <p:spPr bwMode="auto">
          <a:xfrm>
            <a:off x="894582" y="1692275"/>
            <a:ext cx="1425390" cy="40011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6213" indent="-176213"/>
            <a:r>
              <a:rPr lang="ru-RU" altLang="ko-KR" sz="1000" dirty="0" smtClean="0">
                <a:sym typeface="가는각진제목체" charset="-127"/>
              </a:rPr>
              <a:t>Режим Выкл.</a:t>
            </a:r>
            <a:r>
              <a:rPr lang="en-US" altLang="ko-KR" sz="1000" dirty="0" smtClean="0">
                <a:sym typeface="가는각진제목체" charset="-127"/>
              </a:rPr>
              <a:t>: 0.5</a:t>
            </a:r>
            <a:r>
              <a:rPr lang="ru-RU" altLang="ko-KR" sz="1000" dirty="0" smtClean="0">
                <a:sym typeface="가는각진제목체" charset="-127"/>
              </a:rPr>
              <a:t> мм</a:t>
            </a:r>
            <a:endParaRPr lang="en-US" altLang="ko-KR" sz="1000" dirty="0">
              <a:sym typeface="가는각진제목체" charset="-127"/>
            </a:endParaRPr>
          </a:p>
          <a:p>
            <a:pPr marL="176213" indent="-176213"/>
            <a:r>
              <a:rPr lang="ru-RU" altLang="ko-KR" sz="1000" dirty="0" smtClean="0">
                <a:sym typeface="가는각진제목체" charset="-127"/>
              </a:rPr>
              <a:t>Режим </a:t>
            </a:r>
            <a:r>
              <a:rPr lang="ru-RU" altLang="ko-KR" sz="1000" dirty="0" err="1" smtClean="0">
                <a:sym typeface="가는각진제목체" charset="-127"/>
              </a:rPr>
              <a:t>Вкл</a:t>
            </a:r>
            <a:r>
              <a:rPr lang="ru-RU" altLang="ko-KR" sz="1000" dirty="0" smtClean="0">
                <a:sym typeface="가는각진제목체" charset="-127"/>
              </a:rPr>
              <a:t>.</a:t>
            </a:r>
            <a:r>
              <a:rPr lang="en-US" altLang="ko-KR" sz="1000" dirty="0" smtClean="0">
                <a:sym typeface="가는각진제목체" charset="-127"/>
              </a:rPr>
              <a:t>: 9.9</a:t>
            </a:r>
            <a:r>
              <a:rPr lang="ru-RU" altLang="ko-KR" sz="1000" dirty="0" smtClean="0">
                <a:sym typeface="가는각진제목체" charset="-127"/>
              </a:rPr>
              <a:t> мм</a:t>
            </a:r>
            <a:endParaRPr lang="en-US" altLang="ko-KR" sz="1000" dirty="0">
              <a:sym typeface="가는각진제목체" charset="-127"/>
            </a:endParaRPr>
          </a:p>
        </p:txBody>
      </p:sp>
      <p:sp>
        <p:nvSpPr>
          <p:cNvPr id="7204" name="Rectangle 57"/>
          <p:cNvSpPr>
            <a:spLocks noChangeArrowheads="1"/>
          </p:cNvSpPr>
          <p:nvPr/>
        </p:nvSpPr>
        <p:spPr bwMode="auto">
          <a:xfrm>
            <a:off x="3207569" y="2797175"/>
            <a:ext cx="1441420" cy="40011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6213" indent="-176213"/>
            <a:r>
              <a:rPr lang="ru-RU" altLang="ko-KR" sz="1000" dirty="0" smtClean="0">
                <a:sym typeface="가는각진제목체" charset="-127"/>
              </a:rPr>
              <a:t>Режим Выкл.</a:t>
            </a:r>
            <a:r>
              <a:rPr lang="en-US" altLang="ko-KR" sz="1000" dirty="0" smtClean="0">
                <a:sym typeface="가는각진제목체" charset="-127"/>
              </a:rPr>
              <a:t>: 9.9</a:t>
            </a:r>
            <a:r>
              <a:rPr lang="ru-RU" altLang="ko-KR" sz="1000" dirty="0" smtClean="0">
                <a:sym typeface="가는각진제목체" charset="-127"/>
              </a:rPr>
              <a:t> мм</a:t>
            </a:r>
            <a:endParaRPr lang="en-US" altLang="ko-KR" sz="1000" dirty="0">
              <a:sym typeface="가는각진제목체" charset="-127"/>
            </a:endParaRPr>
          </a:p>
          <a:p>
            <a:pPr marL="176213" indent="-176213"/>
            <a:r>
              <a:rPr lang="ru-RU" altLang="ko-KR" sz="1000" dirty="0" smtClean="0">
                <a:sym typeface="가는각진제목체" charset="-127"/>
              </a:rPr>
              <a:t>Режим </a:t>
            </a:r>
            <a:r>
              <a:rPr lang="ru-RU" altLang="ko-KR" sz="1000" dirty="0" err="1" smtClean="0">
                <a:sym typeface="가는각진제목체" charset="-127"/>
              </a:rPr>
              <a:t>Вкл</a:t>
            </a:r>
            <a:r>
              <a:rPr lang="ru-RU" altLang="ko-KR" sz="1000" dirty="0" smtClean="0">
                <a:sym typeface="가는각진제목체" charset="-127"/>
              </a:rPr>
              <a:t>.</a:t>
            </a:r>
            <a:r>
              <a:rPr lang="en-US" altLang="ko-KR" sz="1000" dirty="0" smtClean="0">
                <a:sym typeface="가는각진제목체" charset="-127"/>
              </a:rPr>
              <a:t>: 14.2</a:t>
            </a:r>
            <a:r>
              <a:rPr lang="ru-RU" altLang="ko-KR" sz="1000" dirty="0" smtClean="0">
                <a:sym typeface="가는각진제목체" charset="-127"/>
              </a:rPr>
              <a:t> мм</a:t>
            </a:r>
            <a:endParaRPr lang="en-US" altLang="ko-KR" sz="1000" dirty="0">
              <a:sym typeface="가는각진제목체" charset="-127"/>
            </a:endParaRPr>
          </a:p>
        </p:txBody>
      </p:sp>
      <p:sp>
        <p:nvSpPr>
          <p:cNvPr id="7205" name="Line 56"/>
          <p:cNvSpPr>
            <a:spLocks noChangeShapeType="1"/>
          </p:cNvSpPr>
          <p:nvPr/>
        </p:nvSpPr>
        <p:spPr bwMode="auto">
          <a:xfrm rot="-5400000" flipH="1" flipV="1">
            <a:off x="2929757" y="2811462"/>
            <a:ext cx="107950" cy="549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207" name="Rectangle 10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4488" y="292586"/>
            <a:ext cx="215475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latinLnBrk="0" hangingPunct="0"/>
            <a:r>
              <a:rPr lang="ru-RU" altLang="ko-KR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Характеристики</a:t>
            </a:r>
            <a:endParaRPr lang="ko-KR" altLang="en-US" sz="2000" dirty="0" smtClean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  <a:sym typeface="맑은 고딕" pitchFamily="50" charset="-127"/>
            </a:endParaRPr>
          </a:p>
        </p:txBody>
      </p:sp>
      <p:pic>
        <p:nvPicPr>
          <p:cNvPr id="7212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5300" y="4478338"/>
            <a:ext cx="850900" cy="417512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  <p:pic>
        <p:nvPicPr>
          <p:cNvPr id="7213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65938" y="5056535"/>
            <a:ext cx="1020762" cy="766762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  <p:pic>
        <p:nvPicPr>
          <p:cNvPr id="7214" name="Picture 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76838" y="5104160"/>
            <a:ext cx="1287462" cy="746125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  <p:pic>
        <p:nvPicPr>
          <p:cNvPr id="7215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198416" y="5023197"/>
            <a:ext cx="1189037" cy="854075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  <p:grpSp>
        <p:nvGrpSpPr>
          <p:cNvPr id="55" name="Group 70"/>
          <p:cNvGrpSpPr/>
          <p:nvPr/>
        </p:nvGrpSpPr>
        <p:grpSpPr>
          <a:xfrm>
            <a:off x="5169025" y="1628800"/>
            <a:ext cx="4392487" cy="2016224"/>
            <a:chOff x="5169024" y="1628800"/>
            <a:chExt cx="4464496" cy="2102472"/>
          </a:xfrm>
        </p:grpSpPr>
        <p:pic>
          <p:nvPicPr>
            <p:cNvPr id="56" name="Picture 11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169024" y="1628800"/>
              <a:ext cx="4249738" cy="2065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TextBox 56"/>
            <p:cNvSpPr txBox="1"/>
            <p:nvPr/>
          </p:nvSpPr>
          <p:spPr>
            <a:xfrm>
              <a:off x="5392192" y="1792271"/>
              <a:ext cx="12961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Социальное ТВ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ru-RU" sz="900" b="0" dirty="0" smtClean="0"/>
                <a:t>(соц. </a:t>
              </a:r>
              <a:r>
                <a:rPr lang="ru-RU" sz="900" b="0" dirty="0" err="1" smtClean="0"/>
                <a:t>медиа</a:t>
              </a:r>
              <a:r>
                <a:rPr lang="ru-RU" sz="900" b="0" dirty="0" smtClean="0"/>
                <a:t>)</a:t>
              </a:r>
              <a:endParaRPr lang="en-US" sz="900" b="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241032" y="2132856"/>
              <a:ext cx="1152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Запись ТВ 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ru-RU" sz="900" dirty="0" smtClean="0"/>
                <a:t>программ</a:t>
              </a:r>
              <a:endParaRPr lang="en-US" sz="900" b="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41032" y="2564904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Интернет</a:t>
              </a:r>
            </a:p>
            <a:p>
              <a:pPr>
                <a:spcBef>
                  <a:spcPts val="0"/>
                </a:spcBef>
                <a:buNone/>
              </a:pPr>
              <a:endParaRPr lang="en-US" sz="900" b="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241032" y="2932259"/>
              <a:ext cx="266429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Удобный пользовательский интерфейс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41232" y="3126160"/>
              <a:ext cx="100811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ru-RU" sz="900" dirty="0" err="1" smtClean="0"/>
                <a:t>Видеозвонки</a:t>
              </a:r>
              <a:endParaRPr lang="en-US" sz="900" b="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609184" y="1684372"/>
              <a:ext cx="15121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en-US" sz="900" dirty="0" smtClean="0"/>
                <a:t>LG Apps.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-US" sz="900" dirty="0" smtClean="0"/>
                <a:t>(</a:t>
              </a:r>
              <a:r>
                <a:rPr lang="ru-RU" sz="900" dirty="0" smtClean="0"/>
                <a:t>разнообразие </a:t>
              </a:r>
              <a:r>
                <a:rPr lang="ru-RU" sz="900" dirty="0" err="1" smtClean="0"/>
                <a:t>контента</a:t>
              </a:r>
              <a:r>
                <a:rPr lang="en-US" sz="900" dirty="0" smtClean="0"/>
                <a:t>)</a:t>
              </a:r>
              <a:endParaRPr lang="en-US" sz="9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121352" y="1691516"/>
              <a:ext cx="1512168" cy="369332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uk-UA" sz="900" dirty="0" err="1" smtClean="0"/>
                <a:t>Прямой</a:t>
              </a:r>
              <a:r>
                <a:rPr lang="uk-UA" sz="900" dirty="0" smtClean="0"/>
                <a:t> </a:t>
              </a:r>
              <a:r>
                <a:rPr lang="en-US" sz="900" dirty="0" err="1" smtClean="0"/>
                <a:t>WiFi</a:t>
              </a:r>
              <a:r>
                <a:rPr lang="en-US" sz="900" dirty="0" smtClean="0"/>
                <a:t>.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-US" sz="900" b="0" dirty="0" smtClean="0"/>
                <a:t>(</a:t>
              </a:r>
              <a:r>
                <a:rPr lang="ru-RU" sz="900" b="0" dirty="0" smtClean="0"/>
                <a:t>передача </a:t>
              </a:r>
              <a:r>
                <a:rPr lang="ru-RU" sz="900" b="0" dirty="0" err="1" smtClean="0"/>
                <a:t>контента</a:t>
              </a:r>
              <a:r>
                <a:rPr lang="en-US" sz="900" b="0" dirty="0" smtClean="0"/>
                <a:t>)</a:t>
              </a:r>
              <a:endParaRPr lang="en-US" sz="900" b="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251080" y="2420888"/>
              <a:ext cx="1296144" cy="369332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en-US" sz="900" dirty="0" smtClean="0"/>
                <a:t>DLNA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-US" sz="900" b="0" dirty="0" smtClean="0"/>
                <a:t>(</a:t>
              </a:r>
              <a:r>
                <a:rPr lang="ru-RU" sz="900" b="0" dirty="0" smtClean="0"/>
                <a:t>передача </a:t>
              </a:r>
              <a:r>
                <a:rPr lang="ru-RU" sz="900" b="0" dirty="0" err="1" smtClean="0"/>
                <a:t>контента</a:t>
              </a:r>
              <a:r>
                <a:rPr lang="en-US" sz="900" b="0" dirty="0" smtClean="0"/>
                <a:t>)</a:t>
              </a:r>
              <a:endParaRPr lang="en-US" sz="900" b="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7056" y="3500440"/>
              <a:ext cx="108012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ru-RU" sz="900" dirty="0" err="1" smtClean="0"/>
                <a:t>Десктоп</a:t>
              </a:r>
              <a:endParaRPr lang="en-US" sz="900" b="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609184" y="3500440"/>
              <a:ext cx="108012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Телевизор</a:t>
              </a:r>
              <a:endParaRPr lang="en-US" sz="900" b="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XNOTE\Desktop\MT75S뷰티 cop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85715" y="353479"/>
            <a:ext cx="8934572" cy="738664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ctr" latinLnBrk="0">
              <a:defRPr/>
            </a:pPr>
            <a:r>
              <a:rPr lang="ru-RU" altLang="ko-KR" sz="2400" dirty="0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Персональный СМАРТ ТВ с дизайном </a:t>
            </a:r>
          </a:p>
          <a:p>
            <a:pPr algn="ctr" latinLnBrk="0">
              <a:defRPr/>
            </a:pPr>
            <a:r>
              <a:rPr lang="en-US" altLang="ko-KR" sz="2400" dirty="0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CINEMA Screen</a:t>
            </a:r>
            <a:endParaRPr lang="en-US" altLang="ko-KR" sz="2400" dirty="0">
              <a:solidFill>
                <a:srgbClr val="C61E55"/>
              </a:solidFill>
              <a:latin typeface="Arial Black" pitchFamily="34" charset="0"/>
              <a:ea typeface="HY나무L" pitchFamily="18" charset="-127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12702" y="1054477"/>
            <a:ext cx="323744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Серия </a:t>
            </a:r>
            <a:r>
              <a:rPr lang="en-US" altLang="ko-K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MT75S</a:t>
            </a:r>
            <a:endParaRPr lang="ko-KR" alt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2"/>
          <p:cNvSpPr>
            <a:spLocks noChangeArrowheads="1"/>
          </p:cNvSpPr>
          <p:nvPr/>
        </p:nvSpPr>
        <p:spPr bwMode="auto">
          <a:xfrm>
            <a:off x="512763" y="760413"/>
            <a:ext cx="2695575" cy="360362"/>
          </a:xfrm>
          <a:prstGeom prst="roundRect">
            <a:avLst>
              <a:gd name="adj" fmla="val 45421"/>
            </a:avLst>
          </a:prstGeom>
          <a:solidFill>
            <a:srgbClr val="C61E55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defTabSz="977900" eaLnBrk="0" latinLnBrk="0" hangingPunct="0"/>
            <a:endParaRPr kumimoji="0" lang="ko-KR" altLang="ko-KR" sz="1800" b="1">
              <a:solidFill>
                <a:schemeClr val="bg1"/>
              </a:solidFill>
              <a:ea typeface="돋움" pitchFamily="50" charset="-127"/>
            </a:endParaRP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4571227" y="561560"/>
            <a:ext cx="4948011" cy="71996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algn="r" defTabSz="684213">
              <a:lnSpc>
                <a:spcPct val="110000"/>
              </a:lnSpc>
            </a:pPr>
            <a:r>
              <a:rPr lang="uk-UA" altLang="ko-KR" sz="2000" b="1" dirty="0" err="1" smtClean="0">
                <a:solidFill>
                  <a:srgbClr val="C61E55"/>
                </a:solidFill>
              </a:rPr>
              <a:t>Персональный</a:t>
            </a:r>
            <a:r>
              <a:rPr lang="uk-UA" altLang="ko-KR" sz="2000" b="1" dirty="0" smtClean="0">
                <a:solidFill>
                  <a:srgbClr val="C61E55"/>
                </a:solidFill>
              </a:rPr>
              <a:t> </a:t>
            </a:r>
            <a:r>
              <a:rPr lang="uk-UA" altLang="ko-KR" sz="2000" b="1" dirty="0" err="1" smtClean="0">
                <a:solidFill>
                  <a:srgbClr val="C61E55"/>
                </a:solidFill>
              </a:rPr>
              <a:t>Смарт</a:t>
            </a:r>
            <a:r>
              <a:rPr lang="uk-UA" altLang="ko-KR" sz="2000" b="1" dirty="0" smtClean="0">
                <a:solidFill>
                  <a:srgbClr val="C61E55"/>
                </a:solidFill>
              </a:rPr>
              <a:t> ТВ с дизайном </a:t>
            </a:r>
          </a:p>
          <a:p>
            <a:pPr marL="176213" indent="-176213" algn="r" defTabSz="684213">
              <a:lnSpc>
                <a:spcPct val="110000"/>
              </a:lnSpc>
            </a:pPr>
            <a:r>
              <a:rPr lang="en-US" altLang="ko-KR" sz="2000" b="1" dirty="0" smtClean="0">
                <a:solidFill>
                  <a:srgbClr val="C61E55"/>
                </a:solidFill>
              </a:rPr>
              <a:t>Cinema Screen</a:t>
            </a:r>
            <a:endParaRPr lang="ko-KR" altLang="en-US" sz="2000" b="1" dirty="0" smtClean="0">
              <a:solidFill>
                <a:srgbClr val="C61E55"/>
              </a:solidFill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165225" y="769938"/>
            <a:ext cx="15616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600" dirty="0" smtClean="0">
                <a:solidFill>
                  <a:srgbClr val="FFFFFF"/>
                </a:solidFill>
              </a:rPr>
              <a:t>Серия </a:t>
            </a:r>
            <a:r>
              <a:rPr lang="en-US" altLang="ko-KR" sz="1600" dirty="0" smtClean="0">
                <a:solidFill>
                  <a:srgbClr val="FFFFFF"/>
                </a:solidFill>
              </a:rPr>
              <a:t>MT75S </a:t>
            </a:r>
            <a:endParaRPr lang="ko-KR" altLang="en-US" sz="1600" dirty="0">
              <a:solidFill>
                <a:srgbClr val="FFFFFF"/>
              </a:solidFill>
            </a:endParaRPr>
          </a:p>
        </p:txBody>
      </p:sp>
      <p:sp>
        <p:nvSpPr>
          <p:cNvPr id="8198" name="Rectangle 17"/>
          <p:cNvSpPr>
            <a:spLocks noChangeArrowheads="1"/>
          </p:cNvSpPr>
          <p:nvPr/>
        </p:nvSpPr>
        <p:spPr bwMode="auto">
          <a:xfrm>
            <a:off x="5097016" y="4316413"/>
            <a:ext cx="162401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en-US" altLang="ko-KR" dirty="0">
                <a:solidFill>
                  <a:srgbClr val="000000"/>
                </a:solidFill>
              </a:rPr>
              <a:t>■ </a:t>
            </a:r>
            <a:r>
              <a:rPr lang="uk-UA" altLang="ko-KR" dirty="0" err="1" smtClean="0">
                <a:solidFill>
                  <a:srgbClr val="000000"/>
                </a:solidFill>
              </a:rPr>
              <a:t>Спецификации</a:t>
            </a: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8199" name="Rectangle 31"/>
          <p:cNvSpPr>
            <a:spLocks noChangeArrowheads="1"/>
          </p:cNvSpPr>
          <p:nvPr/>
        </p:nvSpPr>
        <p:spPr bwMode="auto">
          <a:xfrm>
            <a:off x="5097016" y="1774825"/>
            <a:ext cx="154781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en-US" altLang="ko-KR" dirty="0">
                <a:solidFill>
                  <a:srgbClr val="000000"/>
                </a:solidFill>
              </a:rPr>
              <a:t>■ USP</a:t>
            </a:r>
          </a:p>
        </p:txBody>
      </p:sp>
      <p:sp>
        <p:nvSpPr>
          <p:cNvPr id="8200" name="AutoShape 32"/>
          <p:cNvSpPr>
            <a:spLocks noChangeArrowheads="1"/>
          </p:cNvSpPr>
          <p:nvPr/>
        </p:nvSpPr>
        <p:spPr bwMode="auto">
          <a:xfrm>
            <a:off x="5162104" y="2087563"/>
            <a:ext cx="4598987" cy="1809750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ko-KR" altLang="ko-KR" sz="1100">
              <a:solidFill>
                <a:srgbClr val="000000"/>
              </a:solidFill>
            </a:endParaRPr>
          </a:p>
        </p:txBody>
      </p:sp>
      <p:sp>
        <p:nvSpPr>
          <p:cNvPr id="8201" name="Line 21"/>
          <p:cNvSpPr>
            <a:spLocks noChangeShapeType="1"/>
          </p:cNvSpPr>
          <p:nvPr/>
        </p:nvSpPr>
        <p:spPr bwMode="auto">
          <a:xfrm>
            <a:off x="7470329" y="2132013"/>
            <a:ext cx="1587" cy="17653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2" name="Oval 11"/>
          <p:cNvSpPr>
            <a:spLocks noChangeArrowheads="1"/>
          </p:cNvSpPr>
          <p:nvPr/>
        </p:nvSpPr>
        <p:spPr bwMode="auto">
          <a:xfrm>
            <a:off x="5311329" y="222408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/>
            <a:r>
              <a:rPr lang="en-US" altLang="ko-KR" sz="12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8204" name="Oval 11"/>
          <p:cNvSpPr>
            <a:spLocks noChangeArrowheads="1"/>
          </p:cNvSpPr>
          <p:nvPr/>
        </p:nvSpPr>
        <p:spPr bwMode="auto">
          <a:xfrm>
            <a:off x="7506841" y="222408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/>
            <a:r>
              <a:rPr lang="en-US" altLang="ko-KR" sz="1200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8205" name="Picture 3"/>
          <p:cNvPicPr>
            <a:picLocks noChangeAspect="1" noChangeArrowheads="1"/>
          </p:cNvPicPr>
          <p:nvPr/>
        </p:nvPicPr>
        <p:blipFill>
          <a:blip r:embed="rId4" cstate="print"/>
          <a:srcRect t="33804"/>
          <a:stretch>
            <a:fillRect/>
          </a:stretch>
        </p:blipFill>
        <p:spPr bwMode="auto">
          <a:xfrm>
            <a:off x="7632254" y="2859088"/>
            <a:ext cx="1681162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Text Box 12"/>
          <p:cNvSpPr txBox="1">
            <a:spLocks noChangeArrowheads="1"/>
          </p:cNvSpPr>
          <p:nvPr/>
        </p:nvSpPr>
        <p:spPr bwMode="auto">
          <a:xfrm>
            <a:off x="7833320" y="2492896"/>
            <a:ext cx="1527175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r>
              <a:rPr lang="ru-RU" altLang="ko-KR" sz="1000" b="0" dirty="0" smtClean="0">
                <a:solidFill>
                  <a:srgbClr val="000000"/>
                </a:solidFill>
                <a:sym typeface="돋움체" pitchFamily="49" charset="-127"/>
              </a:rPr>
              <a:t>Режим Выкл.</a:t>
            </a:r>
            <a:r>
              <a:rPr lang="en-US" altLang="ko-KR" sz="1000" b="0" dirty="0" smtClean="0">
                <a:solidFill>
                  <a:srgbClr val="000000"/>
                </a:solidFill>
                <a:sym typeface="돋움체" pitchFamily="49" charset="-127"/>
              </a:rPr>
              <a:t>: 1.0</a:t>
            </a:r>
            <a:r>
              <a:rPr lang="ru-RU" altLang="ko-KR" sz="1000" b="0" dirty="0" smtClean="0">
                <a:solidFill>
                  <a:srgbClr val="000000"/>
                </a:solidFill>
                <a:sym typeface="돋움체" pitchFamily="49" charset="-127"/>
              </a:rPr>
              <a:t> мм</a:t>
            </a:r>
            <a:endParaRPr lang="en-US" altLang="ko-KR" sz="1000" b="0" dirty="0">
              <a:solidFill>
                <a:srgbClr val="000000"/>
              </a:solidFill>
              <a:sym typeface="돋움체" pitchFamily="49" charset="-127"/>
            </a:endParaRPr>
          </a:p>
          <a:p>
            <a:r>
              <a:rPr lang="ru-RU" altLang="ko-KR" sz="1000" b="0" dirty="0" smtClean="0">
                <a:solidFill>
                  <a:srgbClr val="000000"/>
                </a:solidFill>
                <a:sym typeface="돋움체" pitchFamily="49" charset="-127"/>
              </a:rPr>
              <a:t>Режим </a:t>
            </a:r>
            <a:r>
              <a:rPr lang="ru-RU" altLang="ko-KR" sz="1000" b="0" dirty="0" err="1" smtClean="0">
                <a:solidFill>
                  <a:srgbClr val="000000"/>
                </a:solidFill>
                <a:sym typeface="돋움체" pitchFamily="49" charset="-127"/>
              </a:rPr>
              <a:t>Вкл</a:t>
            </a:r>
            <a:r>
              <a:rPr lang="ru-RU" altLang="ko-KR" sz="1000" b="0" dirty="0" smtClean="0">
                <a:solidFill>
                  <a:srgbClr val="000000"/>
                </a:solidFill>
                <a:sym typeface="돋움체" pitchFamily="49" charset="-127"/>
              </a:rPr>
              <a:t>.</a:t>
            </a:r>
            <a:r>
              <a:rPr lang="en-US" altLang="ko-KR" sz="1000" b="0" dirty="0" smtClean="0">
                <a:solidFill>
                  <a:srgbClr val="000000"/>
                </a:solidFill>
                <a:sym typeface="돋움체" pitchFamily="49" charset="-127"/>
              </a:rPr>
              <a:t>: 10.6</a:t>
            </a:r>
            <a:r>
              <a:rPr lang="ru-RU" altLang="ko-KR" sz="1000" b="0" dirty="0" smtClean="0">
                <a:solidFill>
                  <a:srgbClr val="000000"/>
                </a:solidFill>
                <a:sym typeface="돋움체" pitchFamily="49" charset="-127"/>
              </a:rPr>
              <a:t> мм</a:t>
            </a:r>
            <a:endParaRPr lang="ko-KR" altLang="en-US" sz="1000" b="0" dirty="0">
              <a:solidFill>
                <a:srgbClr val="000000"/>
              </a:solidFill>
            </a:endParaRPr>
          </a:p>
        </p:txBody>
      </p:sp>
      <p:pic>
        <p:nvPicPr>
          <p:cNvPr id="82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2766" y="2465388"/>
            <a:ext cx="18986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2" name="Picture 106" descr="키보드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3040"/>
          <a:stretch>
            <a:fillRect/>
          </a:stretch>
        </p:blipFill>
        <p:spPr bwMode="auto">
          <a:xfrm rot="263923">
            <a:off x="6346379" y="3521075"/>
            <a:ext cx="823912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3" name="Picture 1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9197">
            <a:off x="6086029" y="3600450"/>
            <a:ext cx="1571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4" name="TextBox 51"/>
          <p:cNvSpPr txBox="1">
            <a:spLocks noChangeArrowheads="1"/>
          </p:cNvSpPr>
          <p:nvPr/>
        </p:nvSpPr>
        <p:spPr bwMode="auto">
          <a:xfrm rot="-887633">
            <a:off x="5625654" y="3594100"/>
            <a:ext cx="4460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000000"/>
                </a:solidFill>
                <a:cs typeface="Arial" charset="0"/>
              </a:rPr>
              <a:t>HID</a:t>
            </a:r>
            <a:endParaRPr lang="ko-KR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16" name="Text Box 14"/>
          <p:cNvSpPr txBox="1">
            <a:spLocks noChangeArrowheads="1"/>
          </p:cNvSpPr>
          <p:nvPr/>
        </p:nvSpPr>
        <p:spPr bwMode="auto">
          <a:xfrm>
            <a:off x="128464" y="3324764"/>
            <a:ext cx="4968551" cy="318378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>
                <a:solidFill>
                  <a:srgbClr val="000000"/>
                </a:solidFill>
                <a:sym typeface="돋움체" pitchFamily="49" charset="-127"/>
              </a:rPr>
              <a:t>1. </a:t>
            </a:r>
            <a:r>
              <a:rPr lang="ru-RU" altLang="ko-KR" b="1" dirty="0" smtClean="0">
                <a:solidFill>
                  <a:srgbClr val="000000"/>
                </a:solidFill>
                <a:sym typeface="돋움체" pitchFamily="49" charset="-127"/>
              </a:rPr>
              <a:t>Безграничные возможности </a:t>
            </a:r>
            <a:r>
              <a:rPr lang="ru-RU" altLang="ko-KR" b="1" dirty="0" err="1" smtClean="0">
                <a:solidFill>
                  <a:srgbClr val="000000"/>
                </a:solidFill>
                <a:sym typeface="돋움체" pitchFamily="49" charset="-127"/>
              </a:rPr>
              <a:t>Смарт</a:t>
            </a:r>
            <a:endParaRPr lang="en-US" altLang="ko-KR" b="1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sz="1100" b="0" dirty="0" err="1" smtClean="0">
                <a:solidFill>
                  <a:srgbClr val="000000"/>
                </a:solidFill>
                <a:sym typeface="돋움체" pitchFamily="49" charset="-127"/>
              </a:rPr>
              <a:t>Премиум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ru-RU" altLang="ko-KR" sz="1100" b="0" dirty="0" err="1" smtClean="0">
                <a:solidFill>
                  <a:srgbClr val="000000"/>
                </a:solidFill>
                <a:sym typeface="돋움체" pitchFamily="49" charset="-127"/>
              </a:rPr>
              <a:t>контент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: </a:t>
            </a:r>
            <a:r>
              <a:rPr lang="ru-RU" altLang="ko-KR" sz="1100" dirty="0" smtClean="0">
                <a:sym typeface="돋움체" pitchFamily="49" charset="-127"/>
              </a:rPr>
              <a:t>видео по запросу, телевидение  «вслед за эфиром»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sz="1100" dirty="0" smtClean="0">
                <a:sym typeface="돋움체" pitchFamily="49" charset="-127"/>
              </a:rPr>
              <a:t>Полноценный интернет </a:t>
            </a:r>
            <a:r>
              <a:rPr lang="ru-RU" altLang="ko-KR" sz="1100" dirty="0" err="1" smtClean="0">
                <a:sym typeface="돋움체" pitchFamily="49" charset="-127"/>
              </a:rPr>
              <a:t>браузинг</a:t>
            </a:r>
            <a:r>
              <a:rPr lang="ru-RU" altLang="ko-KR" sz="1100" dirty="0" smtClean="0">
                <a:sym typeface="돋움체" pitchFamily="49" charset="-127"/>
              </a:rPr>
              <a:t>, соц.сети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sz="1100" dirty="0" smtClean="0">
                <a:sym typeface="돋움체" pitchFamily="49" charset="-127"/>
              </a:rPr>
              <a:t>М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еню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LG </a:t>
            </a: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Smart Home &amp; Game World </a:t>
            </a:r>
          </a:p>
          <a:p>
            <a:pPr marL="176213" indent="-176213" defTabSz="684213">
              <a:lnSpc>
                <a:spcPct val="110000"/>
              </a:lnSpc>
            </a:pPr>
            <a:endParaRPr lang="en-US" altLang="ko-KR" sz="800" b="1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b="1" dirty="0">
                <a:solidFill>
                  <a:srgbClr val="000000"/>
                </a:solidFill>
                <a:sym typeface="돋움체" pitchFamily="49" charset="-127"/>
              </a:rPr>
              <a:t>2. </a:t>
            </a:r>
            <a:r>
              <a:rPr lang="en-US" altLang="ko-KR" b="1" dirty="0" smtClean="0">
                <a:sym typeface="돋움체" pitchFamily="49" charset="-127"/>
              </a:rPr>
              <a:t>IPS </a:t>
            </a:r>
            <a:r>
              <a:rPr lang="ru-RU" altLang="ko-KR" b="1" dirty="0" smtClean="0">
                <a:sym typeface="돋움체" pitchFamily="49" charset="-127"/>
              </a:rPr>
              <a:t>матрица и дизайн </a:t>
            </a:r>
            <a:r>
              <a:rPr lang="en-US" altLang="ko-KR" b="1" dirty="0" smtClean="0">
                <a:solidFill>
                  <a:srgbClr val="000000"/>
                </a:solidFill>
                <a:sym typeface="돋움체" pitchFamily="49" charset="-127"/>
              </a:rPr>
              <a:t>CINEMA Screen</a:t>
            </a:r>
            <a:endParaRPr lang="ko-KR" altLang="en-US" b="1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ko-KR" altLang="en-US" sz="1100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sz="1100" b="0" dirty="0">
                <a:solidFill>
                  <a:srgbClr val="000000"/>
                </a:solidFill>
              </a:rPr>
              <a:t>- </a:t>
            </a:r>
            <a:r>
              <a:rPr lang="ru-RU" altLang="ko-KR" sz="1100" dirty="0" smtClean="0"/>
              <a:t>Визуальное впечатление</a:t>
            </a:r>
            <a:endParaRPr lang="en-US" altLang="ko-KR" sz="1100" dirty="0" smtClean="0"/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 smtClean="0"/>
              <a:t>     </a:t>
            </a:r>
            <a:r>
              <a:rPr lang="ru-RU" altLang="ko-KR" sz="1100" dirty="0" smtClean="0"/>
              <a:t>Размер рамки экрана в состоянии </a:t>
            </a:r>
            <a:r>
              <a:rPr lang="ru-RU" altLang="ko-KR" sz="1100" dirty="0" err="1" smtClean="0"/>
              <a:t>Вкл</a:t>
            </a:r>
            <a:r>
              <a:rPr lang="ru-RU" altLang="ko-KR" sz="1100" dirty="0" smtClean="0"/>
              <a:t>./</a:t>
            </a:r>
            <a:r>
              <a:rPr lang="ru-RU" altLang="ko-KR" sz="1100" dirty="0" err="1" smtClean="0"/>
              <a:t>Вкл</a:t>
            </a:r>
            <a:r>
              <a:rPr lang="ru-RU" altLang="ko-KR" sz="1100" dirty="0" smtClean="0"/>
              <a:t>. (сверху/слева/справа): </a:t>
            </a:r>
            <a:r>
              <a:rPr lang="en-US" altLang="ko-KR" sz="1100" dirty="0" smtClean="0"/>
              <a:t>  </a:t>
            </a:r>
            <a:r>
              <a:rPr lang="ru-RU" altLang="ko-KR" sz="1100" dirty="0" smtClean="0"/>
              <a:t>10,6 мм </a:t>
            </a:r>
            <a:r>
              <a:rPr lang="en-US" altLang="ko-KR" sz="1100" dirty="0" smtClean="0"/>
              <a:t>/</a:t>
            </a:r>
            <a:r>
              <a:rPr lang="ru-RU" altLang="ko-KR" sz="1100" dirty="0" smtClean="0"/>
              <a:t> 1,0 мм</a:t>
            </a:r>
            <a:endParaRPr lang="en-US" altLang="ko-KR" sz="1100" dirty="0" smtClean="0"/>
          </a:p>
          <a:p>
            <a:pPr marL="176213" indent="-176213" defTabSz="684213">
              <a:lnSpc>
                <a:spcPct val="110000"/>
              </a:lnSpc>
            </a:pP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Корректная цветопередача под любым углом обзора</a:t>
            </a:r>
            <a:endParaRPr lang="en-US" altLang="ko-KR" sz="1100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sz="1100" dirty="0" smtClean="0">
                <a:sym typeface="돋움체" pitchFamily="49" charset="-127"/>
              </a:rPr>
              <a:t>Стенд высотой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125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мм для удобства обзора</a:t>
            </a:r>
            <a:endParaRPr lang="en-US" altLang="ko-KR" sz="1100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endParaRPr lang="en-US" altLang="ko-KR" sz="800" b="1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b="1" dirty="0">
                <a:solidFill>
                  <a:srgbClr val="000000"/>
                </a:solidFill>
                <a:sym typeface="돋움체" pitchFamily="49" charset="-127"/>
              </a:rPr>
              <a:t>3. </a:t>
            </a:r>
            <a:r>
              <a:rPr lang="ru-RU" altLang="ko-KR" b="1" dirty="0" smtClean="0">
                <a:solidFill>
                  <a:srgbClr val="000000"/>
                </a:solidFill>
                <a:sym typeface="돋움체" pitchFamily="49" charset="-127"/>
              </a:rPr>
              <a:t>Максимум комфорта для пользователя</a:t>
            </a:r>
            <a:r>
              <a:rPr lang="en-US" altLang="ko-KR" sz="1100" dirty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sz="1100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Magic </a:t>
            </a: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remote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ready: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интуитивное управление </a:t>
            </a:r>
            <a:r>
              <a:rPr lang="ru-RU" altLang="ko-KR" sz="1100" b="0" dirty="0" err="1" smtClean="0">
                <a:solidFill>
                  <a:srgbClr val="000000"/>
                </a:solidFill>
                <a:sym typeface="돋움체" pitchFamily="49" charset="-127"/>
              </a:rPr>
              <a:t>Смарт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приложениями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 -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Стандарт </a:t>
            </a:r>
            <a:r>
              <a:rPr lang="en-US" altLang="ko-KR" sz="1100" b="0" dirty="0" err="1" smtClean="0">
                <a:solidFill>
                  <a:srgbClr val="000000"/>
                </a:solidFill>
                <a:sym typeface="돋움체" pitchFamily="49" charset="-127"/>
              </a:rPr>
              <a:t>Miracast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: </a:t>
            </a:r>
            <a:r>
              <a:rPr lang="ru-RU" altLang="ko-KR" sz="1100" dirty="0" smtClean="0">
                <a:sym typeface="돋움체" pitchFamily="49" charset="-127"/>
              </a:rPr>
              <a:t>удобное и быстрое беспроводное соединение с различными устройствами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 -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Удобство ввода информации с устройствами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HID</a:t>
            </a:r>
            <a:r>
              <a:rPr lang="en-US" altLang="ko-KR" sz="1100" b="0" baseline="30000" dirty="0" smtClean="0">
                <a:solidFill>
                  <a:srgbClr val="000000"/>
                </a:solidFill>
                <a:sym typeface="돋움체" pitchFamily="49" charset="-127"/>
              </a:rPr>
              <a:t>1</a:t>
            </a:r>
            <a:r>
              <a:rPr lang="en-US" altLang="ko-KR" sz="1100" b="0" baseline="30000" dirty="0">
                <a:solidFill>
                  <a:srgbClr val="000000"/>
                </a:solidFill>
                <a:sym typeface="돋움체" pitchFamily="49" charset="-127"/>
              </a:rPr>
              <a:t>)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</p:txBody>
      </p:sp>
      <p:sp>
        <p:nvSpPr>
          <p:cNvPr id="8217" name="AutoShape 18"/>
          <p:cNvSpPr>
            <a:spLocks noChangeArrowheads="1"/>
          </p:cNvSpPr>
          <p:nvPr/>
        </p:nvSpPr>
        <p:spPr bwMode="auto">
          <a:xfrm>
            <a:off x="5162104" y="4665663"/>
            <a:ext cx="4598987" cy="1643657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uk-UA" altLang="ko-KR" sz="1100" dirty="0" smtClean="0">
                <a:solidFill>
                  <a:srgbClr val="000000"/>
                </a:solidFill>
              </a:rPr>
              <a:t>Панель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</a:rPr>
              <a:t>27” LED IPS CINEMA </a:t>
            </a:r>
            <a:r>
              <a:rPr lang="en-US" altLang="ko-KR" sz="1100" dirty="0" smtClean="0">
                <a:solidFill>
                  <a:srgbClr val="000000"/>
                </a:solidFill>
              </a:rPr>
              <a:t>SCREEN</a:t>
            </a:r>
            <a:endParaRPr lang="uk-UA" altLang="ko-KR" sz="1100" dirty="0" smtClean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uk-UA" altLang="ko-KR" sz="1100" dirty="0" smtClean="0"/>
              <a:t> </a:t>
            </a:r>
            <a:r>
              <a:rPr lang="ru-RU" altLang="ko-KR" sz="1100" dirty="0" smtClean="0"/>
              <a:t>Тип тюнера: </a:t>
            </a:r>
            <a:r>
              <a:rPr lang="en-US" altLang="ko-KR" sz="1100" dirty="0" smtClean="0"/>
              <a:t>DVB-T2, DVB-C, DVB-S2</a:t>
            </a:r>
            <a:endParaRPr lang="en-US" altLang="ko-KR" sz="11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uk-UA" altLang="ko-KR" sz="1100" dirty="0" err="1" smtClean="0"/>
              <a:t>Углы</a:t>
            </a:r>
            <a:r>
              <a:rPr lang="uk-UA" altLang="ko-KR" sz="1100" dirty="0" smtClean="0"/>
              <a:t> </a:t>
            </a:r>
            <a:r>
              <a:rPr lang="uk-UA" altLang="ko-KR" sz="1100" dirty="0" err="1" smtClean="0"/>
              <a:t>обзора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</a:rPr>
              <a:t>178/178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</a:rPr>
              <a:t>Время отклика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  <a:sym typeface="돋움체" pitchFamily="49" charset="-127"/>
              </a:rPr>
              <a:t>GTG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5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 мс</a:t>
            </a:r>
            <a:endParaRPr lang="en-US" altLang="ko-KR" sz="11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ru-RU" altLang="ko-KR" sz="1100" dirty="0" smtClean="0"/>
              <a:t>Интерфейс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</a:rPr>
              <a:t>HDMI </a:t>
            </a:r>
            <a:r>
              <a:rPr lang="en-US" altLang="ko-KR" sz="1100" dirty="0" smtClean="0">
                <a:solidFill>
                  <a:srgbClr val="000000"/>
                </a:solidFill>
              </a:rPr>
              <a:t>x</a:t>
            </a:r>
            <a:r>
              <a:rPr lang="ru-RU" altLang="ko-KR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2 </a:t>
            </a:r>
            <a:r>
              <a:rPr lang="en-US" altLang="ko-KR" sz="1100" dirty="0">
                <a:solidFill>
                  <a:srgbClr val="000000"/>
                </a:solidFill>
              </a:rPr>
              <a:t>,</a:t>
            </a:r>
            <a:r>
              <a:rPr lang="en-US" altLang="ko-KR" sz="1100" dirty="0" smtClean="0">
                <a:solidFill>
                  <a:srgbClr val="000000"/>
                </a:solidFill>
              </a:rPr>
              <a:t>USB</a:t>
            </a:r>
            <a:r>
              <a:rPr lang="ru-RU" altLang="ko-KR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x</a:t>
            </a:r>
            <a:r>
              <a:rPr lang="ru-RU" altLang="ko-KR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3,</a:t>
            </a:r>
            <a:r>
              <a:rPr lang="ru-RU" altLang="ko-KR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Component,</a:t>
            </a:r>
            <a:r>
              <a:rPr lang="ru-RU" altLang="ko-KR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Composite</a:t>
            </a:r>
            <a:r>
              <a:rPr lang="uk-UA" altLang="ko-KR" sz="1100" dirty="0" smtClean="0"/>
              <a:t>, </a:t>
            </a:r>
            <a:r>
              <a:rPr lang="en-US" altLang="ko-KR" sz="1100" dirty="0" smtClean="0">
                <a:solidFill>
                  <a:srgbClr val="000000"/>
                </a:solidFill>
              </a:rPr>
              <a:t>Wi-Fi</a:t>
            </a:r>
            <a:r>
              <a:rPr lang="en-US" altLang="ko-KR" sz="1100" dirty="0">
                <a:solidFill>
                  <a:srgbClr val="000000"/>
                </a:solidFill>
              </a:rPr>
              <a:t>, </a:t>
            </a:r>
            <a:endParaRPr lang="uk-UA" altLang="ko-KR" sz="1100" dirty="0" smtClean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ko-KR" sz="1100" dirty="0" smtClean="0">
                <a:solidFill>
                  <a:srgbClr val="000000"/>
                </a:solidFill>
              </a:rPr>
              <a:t>LAN </a:t>
            </a:r>
            <a:r>
              <a:rPr lang="en-US" altLang="ko-KR" sz="1100" dirty="0">
                <a:solidFill>
                  <a:srgbClr val="000000"/>
                </a:solidFill>
              </a:rPr>
              <a:t>Port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</a:rPr>
              <a:t>Динамики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5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 Вт </a:t>
            </a:r>
            <a:r>
              <a:rPr lang="ru-RU" altLang="ko-KR" sz="1100" dirty="0" err="1" smtClean="0">
                <a:sym typeface="돋움체" pitchFamily="49" charset="-127"/>
              </a:rPr>
              <a:t>х</a:t>
            </a:r>
            <a:r>
              <a:rPr lang="ru-RU" altLang="ko-KR" sz="1100" dirty="0" smtClean="0">
                <a:sym typeface="돋움체" pitchFamily="49" charset="-127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2</a:t>
            </a:r>
            <a:endParaRPr lang="en-US" altLang="ko-KR" sz="1100" dirty="0">
              <a:solidFill>
                <a:srgbClr val="000000"/>
              </a:solidFill>
            </a:endParaRPr>
          </a:p>
        </p:txBody>
      </p:sp>
      <p:sp>
        <p:nvSpPr>
          <p:cNvPr id="8218" name="TextBox 27"/>
          <p:cNvSpPr txBox="1">
            <a:spLocks noChangeArrowheads="1"/>
          </p:cNvSpPr>
          <p:nvPr/>
        </p:nvSpPr>
        <p:spPr bwMode="auto">
          <a:xfrm>
            <a:off x="242888" y="6597476"/>
            <a:ext cx="43316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800" dirty="0">
                <a:solidFill>
                  <a:srgbClr val="000000"/>
                </a:solidFill>
                <a:cs typeface="Arial" charset="0"/>
              </a:rPr>
              <a:t>1) HID(Human Input Device): </a:t>
            </a:r>
            <a:r>
              <a:rPr lang="ru-RU" altLang="ko-KR" sz="800" dirty="0" smtClean="0">
                <a:solidFill>
                  <a:srgbClr val="000000"/>
                </a:solidFill>
                <a:cs typeface="Arial" charset="0"/>
              </a:rPr>
              <a:t>использование клавиатуры/мыши для ввода информации</a:t>
            </a:r>
            <a:endParaRPr lang="ko-KR" altLang="en-US" sz="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" name="Rectangle 10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92586"/>
            <a:ext cx="26127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latinLnBrk="0" hangingPunct="0"/>
            <a:r>
              <a:rPr lang="uk-UA" altLang="ko-KR" sz="2000" dirty="0" err="1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Концепция</a:t>
            </a:r>
            <a:r>
              <a:rPr lang="uk-UA" altLang="ko-KR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 </a:t>
            </a:r>
            <a:r>
              <a:rPr lang="uk-UA" altLang="ko-KR" sz="2000" dirty="0" err="1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продукта</a:t>
            </a:r>
            <a:endParaRPr lang="ko-KR" altLang="en-US" sz="2000" dirty="0" smtClean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  <a:sym typeface="맑은 고딕" pitchFamily="50" charset="-127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5511165" y="2076237"/>
            <a:ext cx="165301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Разнообразие </a:t>
            </a:r>
            <a:r>
              <a:rPr lang="ru-RU" altLang="ko-KR" sz="1100" dirty="0" err="1" smtClean="0">
                <a:solidFill>
                  <a:srgbClr val="000000"/>
                </a:solidFill>
                <a:sym typeface="돋움체" pitchFamily="49" charset="-127"/>
              </a:rPr>
              <a:t>Смарт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ru-RU" altLang="ko-KR" sz="1100" dirty="0" smtClean="0">
                <a:sym typeface="돋움체" pitchFamily="49" charset="-127"/>
              </a:rPr>
              <a:t> </a:t>
            </a:r>
          </a:p>
          <a:p>
            <a:r>
              <a:rPr lang="ru-RU" altLang="ko-KR" sz="1100" dirty="0" smtClean="0">
                <a:sym typeface="돋움체" pitchFamily="49" charset="-127"/>
              </a:rPr>
              <a:t>приложений</a:t>
            </a:r>
            <a:endParaRPr lang="ru-RU" altLang="ko-KR" sz="1100" dirty="0" smtClean="0">
              <a:solidFill>
                <a:srgbClr val="000000"/>
              </a:solidFill>
              <a:sym typeface="돋움체" pitchFamily="49" charset="-127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7716202" y="2135821"/>
            <a:ext cx="1915909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Дизайн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CINEMA </a:t>
            </a:r>
            <a:r>
              <a:rPr lang="en-US" altLang="ko-KR" sz="1100" dirty="0">
                <a:solidFill>
                  <a:srgbClr val="000000"/>
                </a:solidFill>
                <a:sym typeface="돋움체" pitchFamily="49" charset="-127"/>
              </a:rPr>
              <a:t>SCREEN </a:t>
            </a:r>
            <a:endParaRPr lang="ko-KR" altLang="en-US" sz="1100" dirty="0">
              <a:solidFill>
                <a:srgbClr val="000000"/>
              </a:solidFill>
            </a:endParaRPr>
          </a:p>
        </p:txBody>
      </p:sp>
      <p:pic>
        <p:nvPicPr>
          <p:cNvPr id="26" name="Picture 2" descr="C:\Users\이태영\Desktop\Untitled-8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152800" y="2493218"/>
            <a:ext cx="10080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1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0512" y="1189446"/>
            <a:ext cx="2344489" cy="216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C:\Users\이태영\Desktop\smart tv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296816" y="1268760"/>
            <a:ext cx="10842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 descr="C:\Users\이태영\Desktop\IPS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305696" y="2060848"/>
            <a:ext cx="7112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96816" y="1671640"/>
            <a:ext cx="1080120" cy="31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C:\Users\XNOTE\Desktop\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21" y="-2438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XNOTE\Desktop\MT75_스타일 cop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2636"/>
            <a:ext cx="9906000" cy="617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XNOTE\Desktop\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6023" y="1811510"/>
            <a:ext cx="3771524" cy="31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428497" y="915144"/>
            <a:ext cx="8745202" cy="3539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/>
            <a:r>
              <a:rPr lang="ru-RU" altLang="ko-KR" sz="2300" dirty="0" smtClean="0">
                <a:solidFill>
                  <a:srgbClr val="C61E55"/>
                </a:solidFill>
                <a:latin typeface="Arial Black" pitchFamily="34" charset="0"/>
                <a:ea typeface="Arial Unicode MS" pitchFamily="50" charset="-127"/>
                <a:cs typeface="Arial" pitchFamily="34" charset="0"/>
              </a:rPr>
              <a:t>Высокая технологичность и совершенный стиль</a:t>
            </a:r>
            <a:endParaRPr lang="en-US" altLang="ko-KR" sz="2300" dirty="0" smtClean="0">
              <a:solidFill>
                <a:srgbClr val="C61E55"/>
              </a:solidFill>
              <a:latin typeface="Arial Black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28498" y="1383035"/>
            <a:ext cx="8822592" cy="7386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r>
              <a:rPr lang="ru-RU" sz="1600" dirty="0" smtClean="0"/>
              <a:t>Дисплей монитора выполнен по передовой технологии CINEMA SCREEN. Монитор оснащен тончайшей рамкой, обеспечивая максимальный комфорт при просмотре видео, работе с </a:t>
            </a:r>
          </a:p>
          <a:p>
            <a:r>
              <a:rPr lang="ru-RU" sz="1600" dirty="0" smtClean="0"/>
              <a:t>фото или в компьютерных играх.</a:t>
            </a:r>
            <a:endParaRPr lang="en-US" altLang="ko-KR" sz="1600" dirty="0" smtClean="0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pic>
        <p:nvPicPr>
          <p:cNvPr id="13" name="Picture 2" descr="C:\Users\이태영\Desktop\Untitled-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627894" y="5970552"/>
            <a:ext cx="2245699" cy="79208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781164" y="2905168"/>
            <a:ext cx="1585218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9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Режим </a:t>
            </a:r>
            <a:r>
              <a:rPr lang="ru-RU" altLang="ko-KR" sz="9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Вкл</a:t>
            </a:r>
            <a:r>
              <a:rPr lang="ru-RU" altLang="ko-KR" sz="9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altLang="ko-KR" sz="9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altLang="ko-KR" sz="105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10.5</a:t>
            </a:r>
            <a:r>
              <a:rPr lang="ru-RU" altLang="ko-KR" sz="105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мм</a:t>
            </a:r>
            <a:endParaRPr lang="ko-KR" altLang="en-US" sz="105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50530" y="3407137"/>
            <a:ext cx="961131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Режим Выкл.</a:t>
            </a:r>
            <a:r>
              <a:rPr lang="en-US" altLang="ko-KR" sz="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altLang="ko-KR" sz="105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1.1</a:t>
            </a:r>
            <a:r>
              <a:rPr lang="ru-RU" altLang="ko-KR" sz="105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мм</a:t>
            </a:r>
            <a:endParaRPr lang="ko-KR" altLang="en-US" sz="105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직사각형 22"/>
          <p:cNvSpPr/>
          <p:nvPr/>
        </p:nvSpPr>
        <p:spPr>
          <a:xfrm>
            <a:off x="344488" y="188640"/>
            <a:ext cx="8358245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defRPr/>
            </a:pPr>
            <a:r>
              <a:rPr lang="ru-RU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Персональный (СМАРТ) ТВ с дизайном </a:t>
            </a: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CINEMA </a:t>
            </a:r>
            <a:r>
              <a:rPr lang="ru-RU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, Серия</a:t>
            </a: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</a:t>
            </a:r>
            <a:r>
              <a:rPr lang="ru-RU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МТ</a:t>
            </a: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75 (</a:t>
            </a:r>
            <a:r>
              <a:rPr lang="sv-SE" altLang="ko-KR" dirty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MT75S / </a:t>
            </a: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MT75D)</a:t>
            </a:r>
            <a:endParaRPr lang="sv-SE" altLang="ko-KR" dirty="0">
              <a:solidFill>
                <a:prstClr val="white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XNOTE\Desktop\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21" y="-2438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직사각형 29"/>
          <p:cNvSpPr/>
          <p:nvPr/>
        </p:nvSpPr>
        <p:spPr bwMode="auto">
          <a:xfrm>
            <a:off x="773906" y="1122408"/>
            <a:ext cx="8745141" cy="430167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defRPr/>
            </a:pPr>
            <a:r>
              <a:rPr lang="ru-RU" altLang="ko-KR" sz="2800" dirty="0" smtClean="0">
                <a:solidFill>
                  <a:prstClr val="black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Дизайн</a:t>
            </a:r>
            <a:endParaRPr lang="en-US" altLang="ko-KR" sz="2800" dirty="0">
              <a:solidFill>
                <a:prstClr val="black"/>
              </a:solidFill>
              <a:latin typeface="Arial Black" pitchFamily="34" charset="0"/>
              <a:ea typeface="HY나무L" pitchFamily="18" charset="-127"/>
              <a:cs typeface="Tahoma" pitchFamily="34" charset="0"/>
            </a:endParaRPr>
          </a:p>
        </p:txBody>
      </p:sp>
      <p:grpSp>
        <p:nvGrpSpPr>
          <p:cNvPr id="3" name="그룹 3"/>
          <p:cNvGrpSpPr/>
          <p:nvPr/>
        </p:nvGrpSpPr>
        <p:grpSpPr>
          <a:xfrm>
            <a:off x="662758" y="2178974"/>
            <a:ext cx="8460372" cy="3986406"/>
            <a:chOff x="506946" y="2376477"/>
            <a:chExt cx="6804124" cy="3473173"/>
          </a:xfrm>
        </p:grpSpPr>
        <p:pic>
          <p:nvPicPr>
            <p:cNvPr id="7170" name="Picture 2" descr="C:\Users\XNOTE\Desktop\MT75S_정면_디자인컷 copy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946" y="2376477"/>
              <a:ext cx="4160022" cy="34731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:\Users\XNOTE\Desktop\MT75_좌누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1308" y="2939970"/>
              <a:ext cx="2719762" cy="28443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직사각형 22"/>
          <p:cNvSpPr/>
          <p:nvPr/>
        </p:nvSpPr>
        <p:spPr>
          <a:xfrm>
            <a:off x="344488" y="188640"/>
            <a:ext cx="8358245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defRPr/>
            </a:pPr>
            <a:r>
              <a:rPr lang="ru-RU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Персональный (СМАРТ) ТВ с дизайном </a:t>
            </a: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CINEMA </a:t>
            </a:r>
            <a:r>
              <a:rPr lang="ru-RU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, Серия</a:t>
            </a: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</a:t>
            </a:r>
            <a:r>
              <a:rPr lang="ru-RU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МТ</a:t>
            </a: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75 (</a:t>
            </a:r>
            <a:r>
              <a:rPr lang="sv-SE" altLang="ko-KR" dirty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MT75S / </a:t>
            </a: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MT75D)</a:t>
            </a:r>
            <a:endParaRPr lang="sv-SE" altLang="ko-KR" dirty="0">
              <a:solidFill>
                <a:prstClr val="white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pic>
        <p:nvPicPr>
          <p:cNvPr id="11" name="Picture 2" descr="C:\Users\이태영\Desktop\Untitled-8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067425" y="1268205"/>
            <a:ext cx="2368154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5913618" y="2780929"/>
            <a:ext cx="547237" cy="35416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/>
            <a:r>
              <a:rPr lang="en-US" altLang="ko-KR" sz="1300" b="1" dirty="0" smtClean="0">
                <a:latin typeface="Arial" pitchFamily="34" charset="0"/>
                <a:ea typeface="돋움" pitchFamily="50" charset="-127"/>
                <a:cs typeface="Arial" pitchFamily="34" charset="0"/>
              </a:rPr>
              <a:t>5</a:t>
            </a:r>
            <a:endParaRPr lang="en-US" altLang="ko-KR" sz="1300" b="1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6" name="Rectangle 101"/>
          <p:cNvSpPr>
            <a:spLocks noChangeArrowheads="1"/>
          </p:cNvSpPr>
          <p:nvPr/>
        </p:nvSpPr>
        <p:spPr bwMode="auto">
          <a:xfrm>
            <a:off x="3983090" y="2780929"/>
            <a:ext cx="547237" cy="35416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/>
            <a:r>
              <a:rPr lang="en-US" altLang="ko-KR" sz="1300" b="1" dirty="0" smtClean="0">
                <a:latin typeface="Arial" pitchFamily="34" charset="0"/>
                <a:ea typeface="돋움" pitchFamily="50" charset="-127"/>
                <a:cs typeface="Arial" pitchFamily="34" charset="0"/>
              </a:rPr>
              <a:t>T</a:t>
            </a:r>
            <a:endParaRPr lang="en-US" altLang="ko-KR" sz="1300" b="1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5257214" y="2780929"/>
            <a:ext cx="547237" cy="35416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/>
            <a:r>
              <a:rPr lang="en-US" altLang="ko-KR" sz="1300" b="1" dirty="0">
                <a:latin typeface="Arial" pitchFamily="34" charset="0"/>
                <a:ea typeface="돋움" pitchFamily="50" charset="-127"/>
                <a:cs typeface="Arial" pitchFamily="34" charset="0"/>
              </a:rPr>
              <a:t>6</a:t>
            </a: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5433393" y="1558796"/>
            <a:ext cx="194998" cy="17994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/>
            <a:r>
              <a:rPr lang="en-US" altLang="ko-KR" sz="900" b="1" dirty="0" smtClean="0">
                <a:latin typeface="Arial" charset="0"/>
                <a:ea typeface="돋움" pitchFamily="50" charset="-127"/>
              </a:rPr>
              <a:t>5</a:t>
            </a:r>
            <a:endParaRPr lang="ko-KR" altLang="ko-KR" dirty="0"/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6089336" y="1558796"/>
            <a:ext cx="194998" cy="17994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/>
            <a:r>
              <a:rPr lang="en-US" altLang="ko-KR" sz="900" b="1" dirty="0" smtClean="0">
                <a:latin typeface="Arial" charset="0"/>
                <a:ea typeface="돋움" pitchFamily="50" charset="-127"/>
              </a:rPr>
              <a:t>6</a:t>
            </a:r>
            <a:endParaRPr lang="ko-KR" altLang="ko-KR" dirty="0"/>
          </a:p>
        </p:txBody>
      </p:sp>
      <p:sp>
        <p:nvSpPr>
          <p:cNvPr id="10" name="Text Box 103"/>
          <p:cNvSpPr txBox="1">
            <a:spLocks noChangeArrowheads="1"/>
          </p:cNvSpPr>
          <p:nvPr/>
        </p:nvSpPr>
        <p:spPr bwMode="auto">
          <a:xfrm>
            <a:off x="3800872" y="1196752"/>
            <a:ext cx="915126" cy="29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57263"/>
            <a:r>
              <a:rPr lang="uk-UA" altLang="ko-KR" sz="1200" dirty="0" err="1" smtClean="0">
                <a:solidFill>
                  <a:srgbClr val="000000"/>
                </a:solidFill>
                <a:latin typeface="Arial" charset="0"/>
                <a:ea typeface="돋움" pitchFamily="50" charset="-127"/>
              </a:rPr>
              <a:t>Особенности</a:t>
            </a:r>
            <a:endParaRPr lang="ko-KR" altLang="en-US" sz="1200" dirty="0">
              <a:solidFill>
                <a:srgbClr val="000000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11" name="Text Box 115"/>
          <p:cNvSpPr txBox="1">
            <a:spLocks noChangeArrowheads="1"/>
          </p:cNvSpPr>
          <p:nvPr/>
        </p:nvSpPr>
        <p:spPr bwMode="auto">
          <a:xfrm>
            <a:off x="5241032" y="1196752"/>
            <a:ext cx="483078" cy="29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57263"/>
            <a:r>
              <a:rPr lang="uk-UA" altLang="ko-KR" sz="1200" dirty="0" err="1" smtClean="0">
                <a:solidFill>
                  <a:srgbClr val="000000"/>
                </a:solidFill>
                <a:latin typeface="Arial" charset="0"/>
                <a:ea typeface="돋움" pitchFamily="50" charset="-127"/>
              </a:rPr>
              <a:t>Класс</a:t>
            </a:r>
            <a:endParaRPr lang="en-US" altLang="ko-KR" sz="1200" dirty="0">
              <a:solidFill>
                <a:srgbClr val="000000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12" name="Text Box 117"/>
          <p:cNvSpPr txBox="1">
            <a:spLocks noChangeArrowheads="1"/>
          </p:cNvSpPr>
          <p:nvPr/>
        </p:nvSpPr>
        <p:spPr bwMode="auto">
          <a:xfrm>
            <a:off x="5933850" y="1196752"/>
            <a:ext cx="483078" cy="29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57263"/>
            <a:r>
              <a:rPr lang="uk-UA" altLang="ko-KR" sz="1200" dirty="0" err="1" smtClean="0">
                <a:solidFill>
                  <a:srgbClr val="000000"/>
                </a:solidFill>
                <a:latin typeface="Arial" charset="0"/>
                <a:ea typeface="돋움" pitchFamily="50" charset="-127"/>
              </a:rPr>
              <a:t>Год</a:t>
            </a:r>
            <a:endParaRPr lang="en-US" altLang="ko-KR" sz="1200" dirty="0">
              <a:solidFill>
                <a:srgbClr val="000000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13" name="Oval 281"/>
          <p:cNvSpPr>
            <a:spLocks noChangeArrowheads="1"/>
          </p:cNvSpPr>
          <p:nvPr/>
        </p:nvSpPr>
        <p:spPr bwMode="auto">
          <a:xfrm>
            <a:off x="920552" y="2842916"/>
            <a:ext cx="1656183" cy="23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r" defTabSz="957263"/>
            <a:r>
              <a:rPr lang="ru-RU" altLang="ko-KR" sz="1300" b="1" dirty="0" smtClean="0">
                <a:latin typeface="Arial" pitchFamily="34" charset="0"/>
                <a:ea typeface="돋움" pitchFamily="50" charset="-127"/>
                <a:cs typeface="Arial" pitchFamily="34" charset="0"/>
              </a:rPr>
              <a:t>Персональный ТВ</a:t>
            </a:r>
            <a:endParaRPr lang="en-US" altLang="ko-KR" sz="1300" b="1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graphicFrame>
        <p:nvGraphicFramePr>
          <p:cNvPr id="14" name="Group 2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28953044"/>
              </p:ext>
            </p:extLst>
          </p:nvPr>
        </p:nvGraphicFramePr>
        <p:xfrm>
          <a:off x="920552" y="4581128"/>
          <a:ext cx="1890358" cy="1158876"/>
        </p:xfrm>
        <a:graphic>
          <a:graphicData uri="http://schemas.openxmlformats.org/drawingml/2006/table">
            <a:tbl>
              <a:tblPr/>
              <a:tblGrid>
                <a:gridCol w="792087"/>
                <a:gridCol w="1098271"/>
              </a:tblGrid>
              <a:tr h="266700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Инициалы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Тип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Монитор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U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21:9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Коммерческий дисплей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Oval 281"/>
          <p:cNvSpPr>
            <a:spLocks noChangeArrowheads="1"/>
          </p:cNvSpPr>
          <p:nvPr/>
        </p:nvSpPr>
        <p:spPr bwMode="auto">
          <a:xfrm>
            <a:off x="7584093" y="4293096"/>
            <a:ext cx="103531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ctr" defTabSz="957263"/>
            <a:r>
              <a:rPr lang="en-US" altLang="ko-KR" sz="1300" b="1" dirty="0">
                <a:latin typeface="Arial" charset="0"/>
                <a:ea typeface="돋움" pitchFamily="50" charset="-127"/>
              </a:rPr>
              <a:t>6</a:t>
            </a:r>
            <a:r>
              <a:rPr lang="en-US" altLang="ko-KR" sz="1300" b="1" dirty="0" smtClean="0">
                <a:latin typeface="Arial" charset="0"/>
                <a:ea typeface="돋움" pitchFamily="50" charset="-127"/>
              </a:rPr>
              <a:t>. </a:t>
            </a:r>
            <a:r>
              <a:rPr lang="uk-UA" altLang="ko-KR" sz="1300" b="1" dirty="0" err="1" smtClean="0">
                <a:latin typeface="Arial" charset="0"/>
                <a:ea typeface="돋움" pitchFamily="50" charset="-127"/>
              </a:rPr>
              <a:t>Год</a:t>
            </a:r>
            <a:endParaRPr lang="en-US" altLang="ko-KR" sz="1300" b="1" dirty="0">
              <a:latin typeface="Arial" charset="0"/>
              <a:ea typeface="돋움" pitchFamily="50" charset="-127"/>
            </a:endParaRPr>
          </a:p>
        </p:txBody>
      </p:sp>
      <p:graphicFrame>
        <p:nvGraphicFramePr>
          <p:cNvPr id="16" name="Group 2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0076152"/>
              </p:ext>
            </p:extLst>
          </p:nvPr>
        </p:nvGraphicFramePr>
        <p:xfrm>
          <a:off x="7566248" y="4581128"/>
          <a:ext cx="1415388" cy="1441452"/>
        </p:xfrm>
        <a:graphic>
          <a:graphicData uri="http://schemas.openxmlformats.org/drawingml/2006/table">
            <a:tbl>
              <a:tblPr/>
              <a:tblGrid>
                <a:gridCol w="708554"/>
                <a:gridCol w="706834"/>
              </a:tblGrid>
              <a:tr h="266700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Инициалы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Тип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`13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`14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`15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 gridSpan="2"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…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Oval 281"/>
          <p:cNvSpPr>
            <a:spLocks noChangeArrowheads="1"/>
          </p:cNvSpPr>
          <p:nvPr/>
        </p:nvSpPr>
        <p:spPr bwMode="auto">
          <a:xfrm>
            <a:off x="1064567" y="4293096"/>
            <a:ext cx="125450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ctr" defTabSz="957263"/>
            <a:r>
              <a:rPr lang="en-US" altLang="ko-KR" sz="1300" b="1" dirty="0" smtClean="0">
                <a:latin typeface="Arial" charset="0"/>
                <a:ea typeface="돋움" pitchFamily="50" charset="-127"/>
              </a:rPr>
              <a:t>3. </a:t>
            </a:r>
            <a:r>
              <a:rPr lang="uk-UA" altLang="ko-KR" sz="1300" b="1" dirty="0" err="1" smtClean="0">
                <a:latin typeface="Arial" charset="0"/>
                <a:ea typeface="돋움" pitchFamily="50" charset="-127"/>
              </a:rPr>
              <a:t>Категория</a:t>
            </a:r>
            <a:endParaRPr lang="en-US" altLang="ko-KR" sz="1300" b="1" dirty="0">
              <a:latin typeface="Arial" charset="0"/>
              <a:ea typeface="돋움" pitchFamily="50" charset="-127"/>
            </a:endParaRPr>
          </a:p>
        </p:txBody>
      </p:sp>
      <p:sp>
        <p:nvSpPr>
          <p:cNvPr id="18" name="Oval 281"/>
          <p:cNvSpPr>
            <a:spLocks noChangeArrowheads="1"/>
          </p:cNvSpPr>
          <p:nvPr/>
        </p:nvSpPr>
        <p:spPr bwMode="auto">
          <a:xfrm>
            <a:off x="5666310" y="4293096"/>
            <a:ext cx="103531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ctr" defTabSz="957263"/>
            <a:r>
              <a:rPr lang="en-US" altLang="ko-KR" sz="1300" b="1" dirty="0" smtClean="0">
                <a:latin typeface="Arial" charset="0"/>
                <a:ea typeface="돋움" pitchFamily="50" charset="-127"/>
              </a:rPr>
              <a:t>5. </a:t>
            </a:r>
            <a:r>
              <a:rPr lang="uk-UA" altLang="ko-KR" sz="1300" b="1" dirty="0" err="1" smtClean="0">
                <a:latin typeface="Arial" charset="0"/>
                <a:ea typeface="돋움" pitchFamily="50" charset="-127"/>
              </a:rPr>
              <a:t>Класс</a:t>
            </a:r>
            <a:endParaRPr lang="en-US" altLang="ko-KR" sz="1300" b="1" dirty="0">
              <a:latin typeface="Arial" charset="0"/>
              <a:ea typeface="돋움" pitchFamily="50" charset="-127"/>
            </a:endParaRPr>
          </a:p>
        </p:txBody>
      </p:sp>
      <p:graphicFrame>
        <p:nvGraphicFramePr>
          <p:cNvPr id="19" name="Group 2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73375871"/>
              </p:ext>
            </p:extLst>
          </p:nvPr>
        </p:nvGraphicFramePr>
        <p:xfrm>
          <a:off x="5655078" y="4581128"/>
          <a:ext cx="1415388" cy="1441452"/>
        </p:xfrm>
        <a:graphic>
          <a:graphicData uri="http://schemas.openxmlformats.org/drawingml/2006/table">
            <a:tbl>
              <a:tblPr/>
              <a:tblGrid>
                <a:gridCol w="708554"/>
                <a:gridCol w="706834"/>
              </a:tblGrid>
              <a:tr h="266700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Инициалы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Тип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8-9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High-end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5-7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Mid-end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3-4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Low-end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1-2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B2B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5913618" y="1848650"/>
            <a:ext cx="547237" cy="35416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/>
            <a:r>
              <a:rPr lang="en-US" altLang="ko-KR" sz="1300" b="1" dirty="0" smtClean="0">
                <a:latin typeface="Arial" pitchFamily="34" charset="0"/>
                <a:ea typeface="돋움" pitchFamily="50" charset="-127"/>
                <a:cs typeface="Arial" pitchFamily="34" charset="0"/>
              </a:rPr>
              <a:t>5</a:t>
            </a:r>
            <a:endParaRPr lang="en-US" altLang="ko-KR" sz="1300" b="1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21" name="Rectangle 101"/>
          <p:cNvSpPr>
            <a:spLocks noChangeArrowheads="1"/>
          </p:cNvSpPr>
          <p:nvPr/>
        </p:nvSpPr>
        <p:spPr bwMode="auto">
          <a:xfrm>
            <a:off x="3983090" y="1848650"/>
            <a:ext cx="547237" cy="3541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/>
            <a:endParaRPr lang="en-US" altLang="ko-KR" sz="1300" b="1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5257214" y="1848650"/>
            <a:ext cx="547237" cy="35416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/>
            <a:r>
              <a:rPr lang="en-US" altLang="ko-KR" sz="1300" b="1" dirty="0" smtClean="0">
                <a:latin typeface="Arial" pitchFamily="34" charset="0"/>
                <a:ea typeface="돋움" pitchFamily="50" charset="-127"/>
                <a:cs typeface="Arial" pitchFamily="34" charset="0"/>
              </a:rPr>
              <a:t>3</a:t>
            </a:r>
            <a:endParaRPr lang="en-US" altLang="ko-KR" sz="1300" b="1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23" name="Oval 281"/>
          <p:cNvSpPr>
            <a:spLocks noChangeArrowheads="1"/>
          </p:cNvSpPr>
          <p:nvPr/>
        </p:nvSpPr>
        <p:spPr bwMode="auto">
          <a:xfrm>
            <a:off x="920552" y="1910637"/>
            <a:ext cx="1656183" cy="23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r" defTabSz="957263"/>
            <a:r>
              <a:rPr lang="ru-RU" altLang="ko-KR" sz="1300" b="1" dirty="0" smtClean="0">
                <a:latin typeface="Arial" pitchFamily="34" charset="0"/>
                <a:ea typeface="돋움" pitchFamily="50" charset="-127"/>
                <a:cs typeface="Arial" pitchFamily="34" charset="0"/>
              </a:rPr>
              <a:t>Монитор</a:t>
            </a:r>
            <a:endParaRPr lang="en-US" altLang="ko-KR" sz="1300" b="1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5913618" y="3669571"/>
            <a:ext cx="547237" cy="35416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/>
            <a:r>
              <a:rPr lang="en-US" altLang="ko-KR" sz="1300" b="1" dirty="0" smtClean="0">
                <a:latin typeface="Arial" pitchFamily="34" charset="0"/>
                <a:ea typeface="돋움" pitchFamily="50" charset="-127"/>
                <a:cs typeface="Arial" pitchFamily="34" charset="0"/>
              </a:rPr>
              <a:t>5</a:t>
            </a:r>
            <a:endParaRPr lang="en-US" altLang="ko-KR" sz="1300" b="1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25" name="Rectangle 101"/>
          <p:cNvSpPr>
            <a:spLocks noChangeArrowheads="1"/>
          </p:cNvSpPr>
          <p:nvPr/>
        </p:nvSpPr>
        <p:spPr bwMode="auto">
          <a:xfrm>
            <a:off x="3983090" y="3669571"/>
            <a:ext cx="547237" cy="35416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/>
            <a:r>
              <a:rPr lang="en-US" altLang="ko-KR" sz="1300" b="1" dirty="0" smtClean="0">
                <a:latin typeface="Arial" pitchFamily="34" charset="0"/>
                <a:ea typeface="돋움" pitchFamily="50" charset="-127"/>
                <a:cs typeface="Arial" pitchFamily="34" charset="0"/>
              </a:rPr>
              <a:t>M</a:t>
            </a:r>
            <a:endParaRPr lang="en-US" altLang="ko-KR" sz="1300" b="1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257214" y="3669571"/>
            <a:ext cx="547237" cy="35416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/>
            <a:r>
              <a:rPr lang="en-US" altLang="ko-KR" sz="1300" b="1" dirty="0">
                <a:latin typeface="Arial" pitchFamily="34" charset="0"/>
                <a:ea typeface="돋움" pitchFamily="50" charset="-127"/>
                <a:cs typeface="Arial" pitchFamily="34" charset="0"/>
              </a:rPr>
              <a:t>6</a:t>
            </a:r>
          </a:p>
        </p:txBody>
      </p:sp>
      <p:sp>
        <p:nvSpPr>
          <p:cNvPr id="27" name="Oval 281"/>
          <p:cNvSpPr>
            <a:spLocks noChangeArrowheads="1"/>
          </p:cNvSpPr>
          <p:nvPr/>
        </p:nvSpPr>
        <p:spPr bwMode="auto">
          <a:xfrm>
            <a:off x="920552" y="3731558"/>
            <a:ext cx="1656183" cy="23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r" defTabSz="957263"/>
            <a:r>
              <a:rPr lang="en-US" altLang="ko-KR" sz="1300" b="1" dirty="0" smtClean="0">
                <a:latin typeface="Arial" pitchFamily="34" charset="0"/>
                <a:ea typeface="돋움" pitchFamily="50" charset="-127"/>
                <a:cs typeface="Arial" pitchFamily="34" charset="0"/>
              </a:rPr>
              <a:t>21:9</a:t>
            </a:r>
            <a:endParaRPr lang="en-US" altLang="ko-KR" sz="1300" b="1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28" name="Oval 4"/>
          <p:cNvSpPr>
            <a:spLocks noChangeArrowheads="1"/>
          </p:cNvSpPr>
          <p:nvPr/>
        </p:nvSpPr>
        <p:spPr bwMode="auto">
          <a:xfrm>
            <a:off x="4129924" y="1558796"/>
            <a:ext cx="194998" cy="17994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/>
            <a:r>
              <a:rPr lang="en-US" altLang="ko-KR" sz="900" b="1" dirty="0" smtClean="0">
                <a:latin typeface="Arial" charset="0"/>
                <a:ea typeface="돋움" pitchFamily="50" charset="-127"/>
              </a:rPr>
              <a:t>4</a:t>
            </a:r>
            <a:endParaRPr lang="ko-KR" altLang="ko-KR" dirty="0"/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5913618" y="3211156"/>
            <a:ext cx="547237" cy="35416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/>
            <a:r>
              <a:rPr lang="en-US" altLang="ko-KR" sz="1300" b="1" dirty="0" smtClean="0">
                <a:latin typeface="Arial" pitchFamily="34" charset="0"/>
                <a:ea typeface="돋움" pitchFamily="50" charset="-127"/>
                <a:cs typeface="Arial" pitchFamily="34" charset="0"/>
              </a:rPr>
              <a:t>5</a:t>
            </a:r>
            <a:endParaRPr lang="en-US" altLang="ko-KR" sz="1300" b="1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30" name="Rectangle 101"/>
          <p:cNvSpPr>
            <a:spLocks noChangeArrowheads="1"/>
          </p:cNvSpPr>
          <p:nvPr/>
        </p:nvSpPr>
        <p:spPr bwMode="auto">
          <a:xfrm>
            <a:off x="3983090" y="3211156"/>
            <a:ext cx="547237" cy="35416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/>
            <a:r>
              <a:rPr lang="en-US" altLang="ko-KR" sz="1300" b="1" dirty="0">
                <a:latin typeface="Arial" pitchFamily="34" charset="0"/>
                <a:ea typeface="돋움" pitchFamily="50" charset="-127"/>
                <a:cs typeface="Arial" pitchFamily="34" charset="0"/>
              </a:rPr>
              <a:t>B</a:t>
            </a:r>
          </a:p>
        </p:txBody>
      </p:sp>
      <p:sp>
        <p:nvSpPr>
          <p:cNvPr id="31" name="Rectangle 25"/>
          <p:cNvSpPr>
            <a:spLocks noChangeArrowheads="1"/>
          </p:cNvSpPr>
          <p:nvPr/>
        </p:nvSpPr>
        <p:spPr bwMode="auto">
          <a:xfrm>
            <a:off x="5257214" y="3211156"/>
            <a:ext cx="547237" cy="35416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/>
            <a:r>
              <a:rPr lang="en-US" altLang="ko-KR" sz="1300" b="1" dirty="0">
                <a:latin typeface="Arial" pitchFamily="34" charset="0"/>
                <a:ea typeface="돋움" pitchFamily="50" charset="-127"/>
                <a:cs typeface="Arial" pitchFamily="34" charset="0"/>
              </a:rPr>
              <a:t>6</a:t>
            </a:r>
          </a:p>
        </p:txBody>
      </p:sp>
      <p:sp>
        <p:nvSpPr>
          <p:cNvPr id="32" name="Oval 281"/>
          <p:cNvSpPr>
            <a:spLocks noChangeArrowheads="1"/>
          </p:cNvSpPr>
          <p:nvPr/>
        </p:nvSpPr>
        <p:spPr bwMode="auto">
          <a:xfrm>
            <a:off x="920552" y="3273143"/>
            <a:ext cx="1656183" cy="23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r" defTabSz="957263"/>
            <a:r>
              <a:rPr lang="en-US" altLang="ko-KR" sz="1300" b="1" dirty="0" smtClean="0">
                <a:latin typeface="Arial" pitchFamily="34" charset="0"/>
                <a:ea typeface="돋움" pitchFamily="50" charset="-127"/>
                <a:cs typeface="Arial" pitchFamily="34" charset="0"/>
              </a:rPr>
              <a:t>B2B</a:t>
            </a:r>
            <a:endParaRPr lang="en-US" altLang="ko-KR" sz="1300" b="1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33" name="Rectangle 101"/>
          <p:cNvSpPr>
            <a:spLocks noChangeArrowheads="1"/>
          </p:cNvSpPr>
          <p:nvPr/>
        </p:nvSpPr>
        <p:spPr bwMode="auto">
          <a:xfrm>
            <a:off x="3154487" y="2780929"/>
            <a:ext cx="547237" cy="35416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/>
            <a:r>
              <a:rPr lang="en-US" altLang="ko-KR" sz="1300" b="1" dirty="0" smtClean="0">
                <a:latin typeface="Arial" pitchFamily="34" charset="0"/>
                <a:ea typeface="돋움" pitchFamily="50" charset="-127"/>
                <a:cs typeface="Arial" pitchFamily="34" charset="0"/>
              </a:rPr>
              <a:t>M</a:t>
            </a:r>
            <a:endParaRPr lang="en-US" altLang="ko-KR" sz="1300" b="1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34" name="Rectangle 101"/>
          <p:cNvSpPr>
            <a:spLocks noChangeArrowheads="1"/>
          </p:cNvSpPr>
          <p:nvPr/>
        </p:nvSpPr>
        <p:spPr bwMode="auto">
          <a:xfrm>
            <a:off x="3154487" y="1848650"/>
            <a:ext cx="547237" cy="35416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/>
            <a:r>
              <a:rPr lang="en-US" altLang="ko-KR" sz="1300" b="1" dirty="0" smtClean="0">
                <a:latin typeface="Arial" pitchFamily="34" charset="0"/>
                <a:ea typeface="돋움" pitchFamily="50" charset="-127"/>
                <a:cs typeface="Arial" pitchFamily="34" charset="0"/>
              </a:rPr>
              <a:t>M</a:t>
            </a:r>
            <a:endParaRPr lang="en-US" altLang="ko-KR" sz="1300" b="1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35" name="Rectangle 101"/>
          <p:cNvSpPr>
            <a:spLocks noChangeArrowheads="1"/>
          </p:cNvSpPr>
          <p:nvPr/>
        </p:nvSpPr>
        <p:spPr bwMode="auto">
          <a:xfrm>
            <a:off x="3154487" y="3669571"/>
            <a:ext cx="547237" cy="35416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/>
            <a:r>
              <a:rPr lang="en-US" altLang="ko-KR" sz="1300" b="1" dirty="0" smtClean="0">
                <a:latin typeface="Arial" pitchFamily="34" charset="0"/>
                <a:ea typeface="돋움" pitchFamily="50" charset="-127"/>
                <a:cs typeface="Arial" pitchFamily="34" charset="0"/>
              </a:rPr>
              <a:t>U</a:t>
            </a:r>
            <a:endParaRPr lang="en-US" altLang="ko-KR" sz="1300" b="1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36" name="Oval 4"/>
          <p:cNvSpPr>
            <a:spLocks noChangeArrowheads="1"/>
          </p:cNvSpPr>
          <p:nvPr/>
        </p:nvSpPr>
        <p:spPr bwMode="auto">
          <a:xfrm>
            <a:off x="3301321" y="1558796"/>
            <a:ext cx="194998" cy="17994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/>
            <a:r>
              <a:rPr lang="en-US" altLang="ko-KR" sz="900" b="1">
                <a:latin typeface="Arial" charset="0"/>
                <a:ea typeface="돋움" pitchFamily="50" charset="-127"/>
              </a:rPr>
              <a:t>3</a:t>
            </a:r>
            <a:endParaRPr lang="ko-KR" altLang="ko-KR"/>
          </a:p>
        </p:txBody>
      </p:sp>
      <p:sp>
        <p:nvSpPr>
          <p:cNvPr id="37" name="Rectangle 101"/>
          <p:cNvSpPr>
            <a:spLocks noChangeArrowheads="1"/>
          </p:cNvSpPr>
          <p:nvPr/>
        </p:nvSpPr>
        <p:spPr bwMode="auto">
          <a:xfrm>
            <a:off x="3154487" y="3211156"/>
            <a:ext cx="547237" cy="35416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/>
            <a:r>
              <a:rPr lang="en-US" altLang="ko-KR" sz="1300" b="1" dirty="0" smtClean="0">
                <a:latin typeface="Arial" pitchFamily="34" charset="0"/>
                <a:ea typeface="돋움" pitchFamily="50" charset="-127"/>
                <a:cs typeface="Arial" pitchFamily="34" charset="0"/>
              </a:rPr>
              <a:t>M</a:t>
            </a:r>
            <a:endParaRPr lang="en-US" altLang="ko-KR" sz="1300" b="1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graphicFrame>
        <p:nvGraphicFramePr>
          <p:cNvPr id="38" name="Group 2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46738796"/>
              </p:ext>
            </p:extLst>
          </p:nvPr>
        </p:nvGraphicFramePr>
        <p:xfrm>
          <a:off x="3152800" y="4581128"/>
          <a:ext cx="1944216" cy="1368152"/>
        </p:xfrm>
        <a:graphic>
          <a:graphicData uri="http://schemas.openxmlformats.org/drawingml/2006/table">
            <a:tbl>
              <a:tblPr/>
              <a:tblGrid>
                <a:gridCol w="972107"/>
                <a:gridCol w="972109"/>
              </a:tblGrid>
              <a:tr h="308027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Инициалы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Тип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387233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IPS </a:t>
                      </a:r>
                    </a:p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монитор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197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Персональный ТВ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695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B2B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4B50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" name="Oval 281"/>
          <p:cNvSpPr>
            <a:spLocks noChangeArrowheads="1"/>
          </p:cNvSpPr>
          <p:nvPr/>
        </p:nvSpPr>
        <p:spPr bwMode="auto">
          <a:xfrm>
            <a:off x="3440832" y="4293096"/>
            <a:ext cx="125450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ctr" defTabSz="957263"/>
            <a:r>
              <a:rPr lang="en-US" altLang="ko-KR" sz="1300" b="1" dirty="0" smtClean="0">
                <a:latin typeface="Arial" charset="0"/>
                <a:ea typeface="돋움" pitchFamily="50" charset="-127"/>
              </a:rPr>
              <a:t>4. </a:t>
            </a:r>
            <a:r>
              <a:rPr lang="ru-RU" altLang="ko-KR" sz="1300" b="1" dirty="0" smtClean="0">
                <a:latin typeface="Arial" charset="0"/>
                <a:ea typeface="돋움" pitchFamily="50" charset="-127"/>
              </a:rPr>
              <a:t>Особенности</a:t>
            </a:r>
            <a:endParaRPr lang="en-US" altLang="ko-KR" sz="1300" b="1" dirty="0">
              <a:latin typeface="Arial" charset="0"/>
              <a:ea typeface="돋움" pitchFamily="50" charset="-127"/>
            </a:endParaRPr>
          </a:p>
        </p:txBody>
      </p:sp>
      <p:sp>
        <p:nvSpPr>
          <p:cNvPr id="40" name="Rectangle 25"/>
          <p:cNvSpPr>
            <a:spLocks noChangeArrowheads="1"/>
          </p:cNvSpPr>
          <p:nvPr/>
        </p:nvSpPr>
        <p:spPr bwMode="auto">
          <a:xfrm>
            <a:off x="5917931" y="2256990"/>
            <a:ext cx="547237" cy="35416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/>
            <a:r>
              <a:rPr lang="en-US" altLang="ko-KR" sz="1300" b="1" dirty="0" smtClean="0">
                <a:latin typeface="Arial" pitchFamily="34" charset="0"/>
                <a:ea typeface="돋움" pitchFamily="50" charset="-127"/>
                <a:cs typeface="Arial" pitchFamily="34" charset="0"/>
              </a:rPr>
              <a:t>5</a:t>
            </a:r>
            <a:endParaRPr lang="en-US" altLang="ko-KR" sz="1300" b="1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41" name="Rectangle 101"/>
          <p:cNvSpPr>
            <a:spLocks noChangeArrowheads="1"/>
          </p:cNvSpPr>
          <p:nvPr/>
        </p:nvSpPr>
        <p:spPr bwMode="auto">
          <a:xfrm>
            <a:off x="3987404" y="2256990"/>
            <a:ext cx="547237" cy="35416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/>
            <a:r>
              <a:rPr lang="en-US" altLang="ko-KR" sz="1300" b="1" dirty="0" smtClean="0">
                <a:latin typeface="Arial" pitchFamily="34" charset="0"/>
                <a:ea typeface="돋움" pitchFamily="50" charset="-127"/>
                <a:cs typeface="Arial" pitchFamily="34" charset="0"/>
              </a:rPr>
              <a:t>P</a:t>
            </a:r>
            <a:endParaRPr lang="en-US" altLang="ko-KR" sz="1300" b="1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42" name="Rectangle 25"/>
          <p:cNvSpPr>
            <a:spLocks noChangeArrowheads="1"/>
          </p:cNvSpPr>
          <p:nvPr/>
        </p:nvSpPr>
        <p:spPr bwMode="auto">
          <a:xfrm>
            <a:off x="5261528" y="2256990"/>
            <a:ext cx="547237" cy="35416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/>
            <a:r>
              <a:rPr lang="en-US" altLang="ko-KR" sz="1300" b="1" dirty="0">
                <a:latin typeface="Arial" pitchFamily="34" charset="0"/>
                <a:ea typeface="돋움" pitchFamily="50" charset="-127"/>
                <a:cs typeface="Arial" pitchFamily="34" charset="0"/>
              </a:rPr>
              <a:t>6</a:t>
            </a:r>
          </a:p>
        </p:txBody>
      </p:sp>
      <p:sp>
        <p:nvSpPr>
          <p:cNvPr id="43" name="Rectangle 101"/>
          <p:cNvSpPr>
            <a:spLocks noChangeArrowheads="1"/>
          </p:cNvSpPr>
          <p:nvPr/>
        </p:nvSpPr>
        <p:spPr bwMode="auto">
          <a:xfrm>
            <a:off x="3158801" y="2256990"/>
            <a:ext cx="547237" cy="35416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/>
            <a:r>
              <a:rPr lang="en-US" altLang="ko-KR" sz="1300" b="1" dirty="0" smtClean="0">
                <a:latin typeface="Arial" pitchFamily="34" charset="0"/>
                <a:ea typeface="돋움" pitchFamily="50" charset="-127"/>
                <a:cs typeface="Arial" pitchFamily="34" charset="0"/>
              </a:rPr>
              <a:t>M</a:t>
            </a:r>
            <a:endParaRPr lang="en-US" altLang="ko-KR" sz="1300" b="1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44" name="Oval 281"/>
          <p:cNvSpPr>
            <a:spLocks noChangeArrowheads="1"/>
          </p:cNvSpPr>
          <p:nvPr/>
        </p:nvSpPr>
        <p:spPr bwMode="auto">
          <a:xfrm>
            <a:off x="916348" y="2251114"/>
            <a:ext cx="1656183" cy="3742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r" defTabSz="957263"/>
            <a:r>
              <a:rPr lang="en-US" altLang="ko-KR" sz="1200" b="1" dirty="0" smtClean="0">
                <a:latin typeface="Arial" pitchFamily="34" charset="0"/>
                <a:ea typeface="돋움" pitchFamily="50" charset="-127"/>
                <a:cs typeface="Arial" pitchFamily="34" charset="0"/>
              </a:rPr>
              <a:t>IPS</a:t>
            </a:r>
          </a:p>
          <a:p>
            <a:pPr algn="r" defTabSz="957263"/>
            <a:r>
              <a:rPr lang="ru-RU" altLang="ko-KR" sz="1200" b="1" dirty="0" smtClean="0">
                <a:latin typeface="Arial" pitchFamily="34" charset="0"/>
                <a:ea typeface="돋움" pitchFamily="50" charset="-127"/>
                <a:cs typeface="Arial" pitchFamily="34" charset="0"/>
              </a:rPr>
              <a:t>монитор</a:t>
            </a:r>
            <a:endParaRPr lang="en-US" altLang="ko-KR" sz="1200" b="1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47" name="Text Box 103"/>
          <p:cNvSpPr txBox="1">
            <a:spLocks noChangeArrowheads="1"/>
          </p:cNvSpPr>
          <p:nvPr/>
        </p:nvSpPr>
        <p:spPr bwMode="auto">
          <a:xfrm>
            <a:off x="2864768" y="1185226"/>
            <a:ext cx="762085" cy="29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57263"/>
            <a:r>
              <a:rPr lang="uk-UA" altLang="ko-KR" sz="1200" dirty="0" err="1" smtClean="0">
                <a:solidFill>
                  <a:srgbClr val="000000"/>
                </a:solidFill>
                <a:latin typeface="Arial" charset="0"/>
                <a:ea typeface="돋움" pitchFamily="50" charset="-127"/>
              </a:rPr>
              <a:t>Категория</a:t>
            </a:r>
            <a:endParaRPr lang="ko-KR" altLang="en-US" sz="1200" dirty="0">
              <a:solidFill>
                <a:srgbClr val="000000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272480" y="332656"/>
            <a:ext cx="6645964" cy="42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2014</a:t>
            </a:r>
            <a:r>
              <a:rPr lang="ko-KR" altLang="en-US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  </a:t>
            </a:r>
            <a:r>
              <a:rPr lang="en-US" altLang="ko-KR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- </a:t>
            </a:r>
            <a:r>
              <a:rPr lang="ru-RU" altLang="ko-KR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обновление структуры наименования моделей</a:t>
            </a:r>
            <a:endParaRPr lang="ko-KR" altLang="en-US" sz="2000" dirty="0" smtClean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50740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5938" y="4872038"/>
            <a:ext cx="1020762" cy="766762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  <p:pic>
        <p:nvPicPr>
          <p:cNvPr id="1024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6838" y="4919663"/>
            <a:ext cx="1287462" cy="746125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  <p:graphicFrame>
        <p:nvGraphicFramePr>
          <p:cNvPr id="10244" name="Object 2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43010" name="think-cell Slide" r:id="rId7" imgW="360" imgH="360" progId="">
              <p:embed/>
            </p:oleObj>
          </a:graphicData>
        </a:graphic>
      </p:graphicFrame>
      <p:sp>
        <p:nvSpPr>
          <p:cNvPr id="10245" name="Rectangle 110"/>
          <p:cNvSpPr>
            <a:spLocks noChangeArrowheads="1"/>
          </p:cNvSpPr>
          <p:nvPr/>
        </p:nvSpPr>
        <p:spPr bwMode="auto">
          <a:xfrm>
            <a:off x="1712640" y="635199"/>
            <a:ext cx="7489700" cy="6155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altLang="ko-KR" sz="2000" dirty="0" smtClean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Персональный </a:t>
            </a:r>
            <a:r>
              <a:rPr lang="ru-RU" altLang="ko-KR" sz="2000" dirty="0" err="1" smtClean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Смарт</a:t>
            </a:r>
            <a:r>
              <a:rPr lang="ru-RU" altLang="ko-KR" sz="2000" dirty="0" smtClean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ТВ </a:t>
            </a:r>
            <a:r>
              <a:rPr lang="en-US" altLang="ko-KR" sz="2000" dirty="0" smtClean="0">
                <a:solidFill>
                  <a:srgbClr val="C61E55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27MT75S</a:t>
            </a:r>
            <a:r>
              <a:rPr lang="ru-RU" altLang="ko-KR" sz="2000" dirty="0" smtClean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</a:t>
            </a:r>
            <a:r>
              <a:rPr lang="en-US" altLang="ko-KR" sz="2000" dirty="0" smtClean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– </a:t>
            </a:r>
            <a:r>
              <a:rPr lang="ru-RU" altLang="ko-KR" sz="2000" dirty="0" smtClean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платформа для развлечений</a:t>
            </a:r>
            <a:endParaRPr lang="en-US" altLang="ko-KR" sz="2000" dirty="0" smtClean="0">
              <a:solidFill>
                <a:prstClr val="black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0246" name="AutoShape 123"/>
          <p:cNvSpPr>
            <a:spLocks noChangeArrowheads="1"/>
          </p:cNvSpPr>
          <p:nvPr/>
        </p:nvSpPr>
        <p:spPr bwMode="auto">
          <a:xfrm>
            <a:off x="328613" y="1311275"/>
            <a:ext cx="4468812" cy="231933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ko-KR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10247" name="Text Box 124" descr="격자 울타리"/>
          <p:cNvSpPr txBox="1">
            <a:spLocks noChangeArrowheads="1"/>
          </p:cNvSpPr>
          <p:nvPr/>
        </p:nvSpPr>
        <p:spPr bwMode="auto">
          <a:xfrm>
            <a:off x="328613" y="1311275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Font typeface="Wingdings" pitchFamily="2" charset="2"/>
              <a:buNone/>
            </a:pPr>
            <a:r>
              <a:rPr lang="en-US" altLang="ko-KR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uk-UA" altLang="ko-KR" dirty="0" smtClean="0">
                <a:sym typeface="Wingdings" pitchFamily="2" charset="2"/>
              </a:rPr>
              <a:t>Дизайн </a:t>
            </a:r>
            <a:r>
              <a:rPr lang="en-US" altLang="ko-KR" dirty="0" smtClean="0">
                <a:solidFill>
                  <a:srgbClr val="000000"/>
                </a:solidFill>
                <a:sym typeface="Wingdings" pitchFamily="2" charset="2"/>
              </a:rPr>
              <a:t>Cinema Screen</a:t>
            </a:r>
            <a:endParaRPr lang="ko-KR" altLang="en-US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10248" name="Line 53"/>
          <p:cNvSpPr>
            <a:spLocks noChangeShapeType="1"/>
          </p:cNvSpPr>
          <p:nvPr/>
        </p:nvSpPr>
        <p:spPr bwMode="auto">
          <a:xfrm>
            <a:off x="1568500" y="230594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49" name="Line 54"/>
          <p:cNvSpPr>
            <a:spLocks noChangeShapeType="1"/>
          </p:cNvSpPr>
          <p:nvPr/>
        </p:nvSpPr>
        <p:spPr bwMode="auto">
          <a:xfrm>
            <a:off x="1597075" y="230594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50" name="Line 55"/>
          <p:cNvSpPr>
            <a:spLocks noChangeShapeType="1"/>
          </p:cNvSpPr>
          <p:nvPr/>
        </p:nvSpPr>
        <p:spPr bwMode="auto">
          <a:xfrm>
            <a:off x="1352600" y="2377381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51" name="Line 56"/>
          <p:cNvSpPr>
            <a:spLocks noChangeShapeType="1"/>
          </p:cNvSpPr>
          <p:nvPr/>
        </p:nvSpPr>
        <p:spPr bwMode="auto">
          <a:xfrm flipH="1">
            <a:off x="1597075" y="2377381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257" name="Picture 2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b="38434"/>
          <a:stretch>
            <a:fillRect/>
          </a:stretch>
        </p:blipFill>
        <p:spPr bwMode="auto">
          <a:xfrm>
            <a:off x="1533575" y="2317056"/>
            <a:ext cx="1408113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0" name="AutoShape 60"/>
          <p:cNvSpPr>
            <a:spLocks noChangeArrowheads="1"/>
          </p:cNvSpPr>
          <p:nvPr/>
        </p:nvSpPr>
        <p:spPr bwMode="auto">
          <a:xfrm>
            <a:off x="5149850" y="3971925"/>
            <a:ext cx="4468813" cy="231933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ko-KR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10261" name="Text Box 61" descr="격자 울타리"/>
          <p:cNvSpPr txBox="1">
            <a:spLocks noChangeArrowheads="1"/>
          </p:cNvSpPr>
          <p:nvPr/>
        </p:nvSpPr>
        <p:spPr bwMode="auto">
          <a:xfrm>
            <a:off x="5149850" y="3861048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Font typeface="Wingdings" pitchFamily="2" charset="2"/>
              <a:buNone/>
            </a:pPr>
            <a:r>
              <a:rPr lang="ru-RU" altLang="ko-KR" dirty="0" smtClean="0">
                <a:sym typeface="Wingdings" pitchFamily="2" charset="2"/>
              </a:rPr>
              <a:t>Удобство для пользователя</a:t>
            </a:r>
            <a:r>
              <a:rPr lang="en-US" altLang="ko-KR" dirty="0" smtClean="0">
                <a:sym typeface="Wingdings" pitchFamily="2" charset="2"/>
              </a:rPr>
              <a:t> </a:t>
            </a:r>
            <a:endParaRPr lang="ko-KR" altLang="en-US" dirty="0">
              <a:sym typeface="Wingdings" pitchFamily="2" charset="2"/>
            </a:endParaRPr>
          </a:p>
        </p:txBody>
      </p:sp>
      <p:sp>
        <p:nvSpPr>
          <p:cNvPr id="10262" name="Oval 105"/>
          <p:cNvSpPr>
            <a:spLocks noChangeArrowheads="1"/>
          </p:cNvSpPr>
          <p:nvPr/>
        </p:nvSpPr>
        <p:spPr bwMode="auto">
          <a:xfrm>
            <a:off x="5240338" y="44148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lang="en-US" altLang="ko-KR" sz="13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0263" name="Text Box 106"/>
          <p:cNvSpPr txBox="1">
            <a:spLocks noChangeArrowheads="1"/>
          </p:cNvSpPr>
          <p:nvPr/>
        </p:nvSpPr>
        <p:spPr bwMode="auto">
          <a:xfrm>
            <a:off x="5440363" y="4321175"/>
            <a:ext cx="1263487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sz="1100" i="1" dirty="0" err="1" smtClean="0"/>
              <a:t>Экологичность</a:t>
            </a:r>
            <a:r>
              <a:rPr lang="ru-RU" altLang="ko-KR" sz="1100" i="1" dirty="0" smtClean="0"/>
              <a:t> 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10264" name="Line 112"/>
          <p:cNvSpPr>
            <a:spLocks noChangeShapeType="1"/>
          </p:cNvSpPr>
          <p:nvPr/>
        </p:nvSpPr>
        <p:spPr bwMode="auto">
          <a:xfrm>
            <a:off x="6653213" y="4451350"/>
            <a:ext cx="0" cy="1665288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265" name="Oval 113"/>
          <p:cNvSpPr>
            <a:spLocks noChangeArrowheads="1"/>
          </p:cNvSpPr>
          <p:nvPr/>
        </p:nvSpPr>
        <p:spPr bwMode="auto">
          <a:xfrm>
            <a:off x="6775450" y="44148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lang="en-US" altLang="ko-KR" sz="13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0266" name="Text Box 114"/>
          <p:cNvSpPr txBox="1">
            <a:spLocks noChangeArrowheads="1"/>
          </p:cNvSpPr>
          <p:nvPr/>
        </p:nvSpPr>
        <p:spPr bwMode="auto">
          <a:xfrm>
            <a:off x="6975475" y="4321175"/>
            <a:ext cx="1011815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sz="1100" i="1" dirty="0" smtClean="0">
                <a:solidFill>
                  <a:srgbClr val="000000"/>
                </a:solidFill>
              </a:rPr>
              <a:t>Функция </a:t>
            </a:r>
            <a:r>
              <a:rPr lang="en-US" altLang="ko-KR" sz="1100" i="1" dirty="0" smtClean="0">
                <a:solidFill>
                  <a:srgbClr val="000000"/>
                </a:solidFill>
              </a:rPr>
              <a:t>PIP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10267" name="Oval 115"/>
          <p:cNvSpPr>
            <a:spLocks noChangeArrowheads="1"/>
          </p:cNvSpPr>
          <p:nvPr/>
        </p:nvSpPr>
        <p:spPr bwMode="auto">
          <a:xfrm>
            <a:off x="8051800" y="4414838"/>
            <a:ext cx="217488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lang="en-US" altLang="ko-KR" sz="13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0268" name="Text Box 116"/>
          <p:cNvSpPr txBox="1">
            <a:spLocks noChangeArrowheads="1"/>
          </p:cNvSpPr>
          <p:nvPr/>
        </p:nvSpPr>
        <p:spPr bwMode="auto">
          <a:xfrm>
            <a:off x="8213725" y="4321175"/>
            <a:ext cx="122180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altLang="ko-KR" sz="1100" i="1" dirty="0" smtClean="0"/>
              <a:t>Функция </a:t>
            </a:r>
          </a:p>
          <a:p>
            <a:r>
              <a:rPr lang="en-US" altLang="ko-KR" sz="1100" i="1" dirty="0" smtClean="0">
                <a:solidFill>
                  <a:srgbClr val="000000"/>
                </a:solidFill>
              </a:rPr>
              <a:t>USB </a:t>
            </a:r>
            <a:r>
              <a:rPr lang="en-US" altLang="ko-KR" sz="1100" i="1" dirty="0">
                <a:solidFill>
                  <a:srgbClr val="000000"/>
                </a:solidFill>
              </a:rPr>
              <a:t>Quick View</a:t>
            </a:r>
          </a:p>
        </p:txBody>
      </p:sp>
      <p:sp>
        <p:nvSpPr>
          <p:cNvPr id="10269" name="Line 122"/>
          <p:cNvSpPr>
            <a:spLocks noChangeShapeType="1"/>
          </p:cNvSpPr>
          <p:nvPr/>
        </p:nvSpPr>
        <p:spPr bwMode="auto">
          <a:xfrm>
            <a:off x="8016875" y="4464050"/>
            <a:ext cx="0" cy="1665288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270" name="AutoShape 3"/>
          <p:cNvSpPr>
            <a:spLocks noChangeArrowheads="1"/>
          </p:cNvSpPr>
          <p:nvPr/>
        </p:nvSpPr>
        <p:spPr bwMode="auto">
          <a:xfrm>
            <a:off x="317500" y="3976688"/>
            <a:ext cx="4468813" cy="2319337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ko-KR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10271" name="Text Box 4" descr="격자 울타리"/>
          <p:cNvSpPr txBox="1">
            <a:spLocks noChangeArrowheads="1"/>
          </p:cNvSpPr>
          <p:nvPr/>
        </p:nvSpPr>
        <p:spPr bwMode="auto">
          <a:xfrm>
            <a:off x="317500" y="3861048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Font typeface="Wingdings" pitchFamily="2" charset="2"/>
              <a:buNone/>
            </a:pPr>
            <a:r>
              <a:rPr lang="ru-RU" altLang="ko-KR" dirty="0" smtClean="0">
                <a:solidFill>
                  <a:srgbClr val="000000"/>
                </a:solidFill>
                <a:sym typeface="Wingdings" pitchFamily="2" charset="2"/>
              </a:rPr>
              <a:t>Корректная и чёткая цветопередача</a:t>
            </a:r>
            <a:endParaRPr lang="ko-KR" altLang="en-US" dirty="0">
              <a:solidFill>
                <a:srgbClr val="000000"/>
              </a:solidFill>
              <a:sym typeface="Wingdings" pitchFamily="2" charset="2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1950" y="4469755"/>
            <a:ext cx="1846263" cy="1477963"/>
            <a:chOff x="257" y="1500"/>
            <a:chExt cx="1162" cy="931"/>
          </a:xfrm>
        </p:grpSpPr>
        <p:pic>
          <p:nvPicPr>
            <p:cNvPr id="10301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7" y="1500"/>
              <a:ext cx="1162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65" y="1579"/>
              <a:ext cx="785" cy="816"/>
              <a:chOff x="370" y="1429"/>
              <a:chExt cx="779" cy="1015"/>
            </a:xfrm>
          </p:grpSpPr>
          <p:pic>
            <p:nvPicPr>
              <p:cNvPr id="10303" name="Picture 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8339" t="19073" r="76567" b="52963"/>
              <a:stretch>
                <a:fillRect/>
              </a:stretch>
            </p:blipFill>
            <p:spPr bwMode="auto">
              <a:xfrm>
                <a:off x="370" y="1429"/>
                <a:ext cx="486" cy="297"/>
              </a:xfrm>
              <a:prstGeom prst="rect">
                <a:avLst/>
              </a:prstGeom>
              <a:noFill/>
              <a:ln w="3175" algn="ctr">
                <a:noFill/>
                <a:prstDash val="dash"/>
                <a:miter lim="800000"/>
                <a:headEnd/>
                <a:tailEnd/>
              </a:ln>
            </p:spPr>
          </p:pic>
          <p:pic>
            <p:nvPicPr>
              <p:cNvPr id="10304" name="Picture 9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8339" t="19073" r="76567" b="52963"/>
              <a:stretch>
                <a:fillRect/>
              </a:stretch>
            </p:blipFill>
            <p:spPr bwMode="auto">
              <a:xfrm>
                <a:off x="371" y="1719"/>
                <a:ext cx="487" cy="297"/>
              </a:xfrm>
              <a:prstGeom prst="rect">
                <a:avLst/>
              </a:prstGeom>
              <a:noFill/>
              <a:ln w="3175" algn="ctr">
                <a:noFill/>
                <a:prstDash val="dash"/>
                <a:miter lim="800000"/>
                <a:headEnd/>
                <a:tailEnd/>
              </a:ln>
            </p:spPr>
          </p:pic>
          <p:sp>
            <p:nvSpPr>
              <p:cNvPr id="10305" name="Rectangle 10"/>
              <p:cNvSpPr>
                <a:spLocks noChangeArrowheads="1"/>
              </p:cNvSpPr>
              <p:nvPr/>
            </p:nvSpPr>
            <p:spPr bwMode="auto">
              <a:xfrm>
                <a:off x="826" y="1512"/>
                <a:ext cx="323" cy="431"/>
              </a:xfrm>
              <a:prstGeom prst="rect">
                <a:avLst/>
              </a:prstGeom>
              <a:solidFill>
                <a:schemeClr val="bg1">
                  <a:alpha val="70195"/>
                </a:schemeClr>
              </a:solidFill>
              <a:ln w="3175" algn="ctr">
                <a:noFill/>
                <a:prstDash val="dash"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altLang="ko-KR" sz="1000">
                    <a:solidFill>
                      <a:srgbClr val="808080"/>
                    </a:solidFill>
                  </a:rPr>
                  <a:t>No</a:t>
                </a:r>
              </a:p>
              <a:p>
                <a:pPr algn="ctr"/>
                <a:r>
                  <a:rPr lang="en-US" altLang="ko-KR" sz="1000">
                    <a:solidFill>
                      <a:srgbClr val="808080"/>
                    </a:solidFill>
                  </a:rPr>
                  <a:t>Color</a:t>
                </a:r>
              </a:p>
              <a:p>
                <a:pPr algn="ctr"/>
                <a:r>
                  <a:rPr lang="en-US" altLang="ko-KR" sz="1000">
                    <a:solidFill>
                      <a:srgbClr val="808080"/>
                    </a:solidFill>
                  </a:rPr>
                  <a:t>Shift</a:t>
                </a:r>
              </a:p>
            </p:txBody>
          </p:sp>
          <p:pic>
            <p:nvPicPr>
              <p:cNvPr id="10306" name="Picture 11" descr="head_back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86" y="2051"/>
                <a:ext cx="349" cy="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307" name="Oval 12"/>
              <p:cNvSpPr>
                <a:spLocks noChangeArrowheads="1"/>
              </p:cNvSpPr>
              <p:nvPr/>
            </p:nvSpPr>
            <p:spPr bwMode="auto">
              <a:xfrm>
                <a:off x="540" y="1985"/>
                <a:ext cx="220" cy="407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bg1"/>
                </a:solidFill>
                <a:prstDash val="dash"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ko-KR" altLang="ko-KR">
                  <a:solidFill>
                    <a:srgbClr val="000000"/>
                  </a:solidFill>
                  <a:latin typeface="돋움" pitchFamily="50" charset="-127"/>
                </a:endParaRPr>
              </a:p>
            </p:txBody>
          </p:sp>
          <p:sp>
            <p:nvSpPr>
              <p:cNvPr id="10308" name="Line 13"/>
              <p:cNvSpPr>
                <a:spLocks noChangeShapeType="1"/>
              </p:cNvSpPr>
              <p:nvPr/>
            </p:nvSpPr>
            <p:spPr bwMode="auto">
              <a:xfrm>
                <a:off x="732" y="1465"/>
                <a:ext cx="0" cy="447"/>
              </a:xfrm>
              <a:prstGeom prst="line">
                <a:avLst/>
              </a:prstGeom>
              <a:noFill/>
              <a:ln w="3175">
                <a:solidFill>
                  <a:schemeClr val="tx2"/>
                </a:solidFill>
                <a:prstDash val="dash"/>
                <a:round/>
                <a:headEnd type="triangle" w="med" len="med"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309" name="Line 14"/>
              <p:cNvSpPr>
                <a:spLocks noChangeShapeType="1"/>
              </p:cNvSpPr>
              <p:nvPr/>
            </p:nvSpPr>
            <p:spPr bwMode="auto">
              <a:xfrm flipV="1">
                <a:off x="671" y="1466"/>
                <a:ext cx="57" cy="70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310" name="Line 15"/>
              <p:cNvSpPr>
                <a:spLocks noChangeShapeType="1"/>
              </p:cNvSpPr>
              <p:nvPr/>
            </p:nvSpPr>
            <p:spPr bwMode="auto">
              <a:xfrm flipV="1">
                <a:off x="671" y="1925"/>
                <a:ext cx="62" cy="25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311" name="Freeform 16"/>
              <p:cNvSpPr>
                <a:spLocks/>
              </p:cNvSpPr>
              <p:nvPr/>
            </p:nvSpPr>
            <p:spPr bwMode="auto">
              <a:xfrm rot="-2001627">
                <a:off x="708" y="1830"/>
                <a:ext cx="15" cy="217"/>
              </a:xfrm>
              <a:custGeom>
                <a:avLst/>
                <a:gdLst>
                  <a:gd name="T0" fmla="*/ 0 w 37"/>
                  <a:gd name="T1" fmla="*/ 0 h 176"/>
                  <a:gd name="T2" fmla="*/ 0 w 37"/>
                  <a:gd name="T3" fmla="*/ 0 h 176"/>
                  <a:gd name="T4" fmla="*/ 0 w 37"/>
                  <a:gd name="T5" fmla="*/ 0 h 176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176"/>
                  <a:gd name="T11" fmla="*/ 37 w 37"/>
                  <a:gd name="T12" fmla="*/ 176 h 1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176">
                    <a:moveTo>
                      <a:pt x="0" y="0"/>
                    </a:moveTo>
                    <a:cubicBezTo>
                      <a:pt x="15" y="19"/>
                      <a:pt x="31" y="38"/>
                      <a:pt x="34" y="67"/>
                    </a:cubicBezTo>
                    <a:cubicBezTo>
                      <a:pt x="37" y="96"/>
                      <a:pt x="27" y="136"/>
                      <a:pt x="17" y="176"/>
                    </a:cubicBezTo>
                  </a:path>
                </a:pathLst>
              </a:custGeom>
              <a:noFill/>
              <a:ln w="317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312" name="Text Box 17"/>
              <p:cNvSpPr txBox="1">
                <a:spLocks noChangeArrowheads="1"/>
              </p:cNvSpPr>
              <p:nvPr/>
            </p:nvSpPr>
            <p:spPr bwMode="auto">
              <a:xfrm rot="-2021404">
                <a:off x="726" y="2105"/>
                <a:ext cx="289" cy="193"/>
              </a:xfrm>
              <a:prstGeom prst="rect">
                <a:avLst/>
              </a:prstGeom>
              <a:noFill/>
              <a:ln w="3175" algn="ctr">
                <a:noFill/>
                <a:prstDash val="dash"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176213" indent="-176213" algn="r"/>
                <a:r>
                  <a:rPr lang="en-US" altLang="ko-KR" sz="1000">
                    <a:solidFill>
                      <a:srgbClr val="000000"/>
                    </a:solidFill>
                    <a:sym typeface="Wingdings" pitchFamily="2" charset="2"/>
                  </a:rPr>
                  <a:t>10</a:t>
                </a:r>
                <a:r>
                  <a:rPr lang="en-US" altLang="ko-KR" sz="1000">
                    <a:solidFill>
                      <a:srgbClr val="000000"/>
                    </a:solidFill>
                    <a:cs typeface="Arial" charset="0"/>
                    <a:sym typeface="Wingdings" pitchFamily="2" charset="2"/>
                  </a:rPr>
                  <a:t>°</a:t>
                </a:r>
              </a:p>
            </p:txBody>
          </p:sp>
        </p:grpSp>
      </p:grpSp>
      <p:pic>
        <p:nvPicPr>
          <p:cNvPr id="10273" name="Picture 2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44738" y="4469755"/>
            <a:ext cx="23399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4" name="Picture 2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27450" y="4712643"/>
            <a:ext cx="765175" cy="6127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sp>
        <p:nvSpPr>
          <p:cNvPr id="10275" name="AutoShape 22"/>
          <p:cNvSpPr>
            <a:spLocks noChangeArrowheads="1"/>
          </p:cNvSpPr>
          <p:nvPr/>
        </p:nvSpPr>
        <p:spPr bwMode="auto">
          <a:xfrm>
            <a:off x="3443288" y="4658668"/>
            <a:ext cx="180975" cy="733425"/>
          </a:xfrm>
          <a:prstGeom prst="rightArrow">
            <a:avLst>
              <a:gd name="adj1" fmla="val 50000"/>
              <a:gd name="adj2" fmla="val 61764"/>
            </a:avLst>
          </a:prstGeom>
          <a:solidFill>
            <a:schemeClr val="bg2"/>
          </a:solidFill>
          <a:ln w="317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ko-KR" altLang="ko-KR">
              <a:solidFill>
                <a:srgbClr val="000000"/>
              </a:solidFill>
              <a:latin typeface="돋움" pitchFamily="50" charset="-127"/>
            </a:endParaRPr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2574925" y="4599930"/>
            <a:ext cx="828675" cy="842963"/>
            <a:chOff x="2355" y="1513"/>
            <a:chExt cx="624" cy="606"/>
          </a:xfrm>
        </p:grpSpPr>
        <p:pic>
          <p:nvPicPr>
            <p:cNvPr id="10291" name="Picture 2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355" y="1593"/>
              <a:ext cx="567" cy="45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</p:pic>
        <p:sp>
          <p:nvSpPr>
            <p:cNvPr id="10292" name="Rectangle 25"/>
            <p:cNvSpPr>
              <a:spLocks noChangeArrowheads="1"/>
            </p:cNvSpPr>
            <p:nvPr/>
          </p:nvSpPr>
          <p:spPr bwMode="auto">
            <a:xfrm>
              <a:off x="2355" y="1521"/>
              <a:ext cx="139" cy="266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ko-KR" altLang="ko-KR">
                <a:solidFill>
                  <a:srgbClr val="000000"/>
                </a:solidFill>
                <a:latin typeface="돋움" pitchFamily="50" charset="-127"/>
              </a:endParaRPr>
            </a:p>
          </p:txBody>
        </p:sp>
        <p:sp>
          <p:nvSpPr>
            <p:cNvPr id="10293" name="Rectangle 26"/>
            <p:cNvSpPr>
              <a:spLocks noChangeArrowheads="1"/>
            </p:cNvSpPr>
            <p:nvPr/>
          </p:nvSpPr>
          <p:spPr bwMode="auto">
            <a:xfrm>
              <a:off x="2484" y="1617"/>
              <a:ext cx="139" cy="266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ko-KR" altLang="ko-KR">
                <a:solidFill>
                  <a:srgbClr val="000000"/>
                </a:solidFill>
                <a:latin typeface="돋움" pitchFamily="50" charset="-127"/>
              </a:endParaRPr>
            </a:p>
          </p:txBody>
        </p:sp>
        <p:sp>
          <p:nvSpPr>
            <p:cNvPr id="10294" name="Rectangle 27"/>
            <p:cNvSpPr>
              <a:spLocks noChangeArrowheads="1"/>
            </p:cNvSpPr>
            <p:nvPr/>
          </p:nvSpPr>
          <p:spPr bwMode="auto">
            <a:xfrm>
              <a:off x="2594" y="1513"/>
              <a:ext cx="139" cy="266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ko-KR" altLang="ko-KR">
                <a:solidFill>
                  <a:srgbClr val="000000"/>
                </a:solidFill>
                <a:latin typeface="돋움" pitchFamily="50" charset="-127"/>
              </a:endParaRPr>
            </a:p>
          </p:txBody>
        </p:sp>
        <p:sp>
          <p:nvSpPr>
            <p:cNvPr id="10295" name="Rectangle 28"/>
            <p:cNvSpPr>
              <a:spLocks noChangeArrowheads="1"/>
            </p:cNvSpPr>
            <p:nvPr/>
          </p:nvSpPr>
          <p:spPr bwMode="auto">
            <a:xfrm>
              <a:off x="2355" y="1744"/>
              <a:ext cx="139" cy="266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ko-KR" altLang="ko-KR">
                <a:solidFill>
                  <a:srgbClr val="000000"/>
                </a:solidFill>
                <a:latin typeface="돋움" pitchFamily="50" charset="-127"/>
              </a:endParaRPr>
            </a:p>
          </p:txBody>
        </p:sp>
        <p:sp>
          <p:nvSpPr>
            <p:cNvPr id="10296" name="Rectangle 29"/>
            <p:cNvSpPr>
              <a:spLocks noChangeArrowheads="1"/>
            </p:cNvSpPr>
            <p:nvPr/>
          </p:nvSpPr>
          <p:spPr bwMode="auto">
            <a:xfrm>
              <a:off x="2484" y="1853"/>
              <a:ext cx="139" cy="266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ko-KR" altLang="ko-KR">
                <a:solidFill>
                  <a:srgbClr val="000000"/>
                </a:solidFill>
                <a:latin typeface="돋움" pitchFamily="50" charset="-127"/>
              </a:endParaRPr>
            </a:p>
          </p:txBody>
        </p:sp>
        <p:sp>
          <p:nvSpPr>
            <p:cNvPr id="10297" name="Rectangle 30"/>
            <p:cNvSpPr>
              <a:spLocks noChangeArrowheads="1"/>
            </p:cNvSpPr>
            <p:nvPr/>
          </p:nvSpPr>
          <p:spPr bwMode="auto">
            <a:xfrm>
              <a:off x="2594" y="1744"/>
              <a:ext cx="139" cy="266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ko-KR" altLang="ko-KR">
                <a:solidFill>
                  <a:srgbClr val="000000"/>
                </a:solidFill>
                <a:latin typeface="돋움" pitchFamily="50" charset="-127"/>
              </a:endParaRPr>
            </a:p>
          </p:txBody>
        </p:sp>
        <p:sp>
          <p:nvSpPr>
            <p:cNvPr id="10298" name="Rectangle 31"/>
            <p:cNvSpPr>
              <a:spLocks noChangeArrowheads="1"/>
            </p:cNvSpPr>
            <p:nvPr/>
          </p:nvSpPr>
          <p:spPr bwMode="auto">
            <a:xfrm>
              <a:off x="2723" y="1853"/>
              <a:ext cx="139" cy="266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ko-KR" altLang="ko-KR">
                <a:solidFill>
                  <a:srgbClr val="000000"/>
                </a:solidFill>
                <a:latin typeface="돋움" pitchFamily="50" charset="-127"/>
              </a:endParaRPr>
            </a:p>
          </p:txBody>
        </p:sp>
        <p:sp>
          <p:nvSpPr>
            <p:cNvPr id="10299" name="Rectangle 32"/>
            <p:cNvSpPr>
              <a:spLocks noChangeArrowheads="1"/>
            </p:cNvSpPr>
            <p:nvPr/>
          </p:nvSpPr>
          <p:spPr bwMode="auto">
            <a:xfrm>
              <a:off x="2723" y="1617"/>
              <a:ext cx="139" cy="266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ko-KR" altLang="ko-KR">
                <a:solidFill>
                  <a:srgbClr val="000000"/>
                </a:solidFill>
                <a:latin typeface="돋움" pitchFamily="50" charset="-127"/>
              </a:endParaRPr>
            </a:p>
          </p:txBody>
        </p:sp>
        <p:sp>
          <p:nvSpPr>
            <p:cNvPr id="10300" name="Rectangle 33"/>
            <p:cNvSpPr>
              <a:spLocks noChangeArrowheads="1"/>
            </p:cNvSpPr>
            <p:nvPr/>
          </p:nvSpPr>
          <p:spPr bwMode="auto">
            <a:xfrm>
              <a:off x="2840" y="1744"/>
              <a:ext cx="139" cy="266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ko-KR" altLang="ko-KR">
                <a:solidFill>
                  <a:srgbClr val="000000"/>
                </a:solidFill>
                <a:latin typeface="돋움" pitchFamily="50" charset="-127"/>
              </a:endParaRPr>
            </a:p>
          </p:txBody>
        </p:sp>
      </p:grpSp>
      <p:sp>
        <p:nvSpPr>
          <p:cNvPr id="10277" name="Rectangle 34"/>
          <p:cNvSpPr>
            <a:spLocks noChangeArrowheads="1"/>
          </p:cNvSpPr>
          <p:nvPr/>
        </p:nvSpPr>
        <p:spPr bwMode="auto">
          <a:xfrm>
            <a:off x="2562225" y="4842818"/>
            <a:ext cx="184150" cy="369887"/>
          </a:xfrm>
          <a:prstGeom prst="rect">
            <a:avLst/>
          </a:prstGeom>
          <a:solidFill>
            <a:schemeClr val="folHlink">
              <a:alpha val="25098"/>
            </a:schemeClr>
          </a:solidFill>
          <a:ln w="31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ko-KR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10279" name="Oval 36"/>
          <p:cNvSpPr>
            <a:spLocks noChangeArrowheads="1"/>
          </p:cNvSpPr>
          <p:nvPr/>
        </p:nvSpPr>
        <p:spPr bwMode="auto">
          <a:xfrm>
            <a:off x="434975" y="424274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lang="en-US" altLang="ko-KR" sz="13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0280" name="Text Box 37"/>
          <p:cNvSpPr txBox="1">
            <a:spLocks noChangeArrowheads="1"/>
          </p:cNvSpPr>
          <p:nvPr/>
        </p:nvSpPr>
        <p:spPr bwMode="auto">
          <a:xfrm>
            <a:off x="392351" y="5877272"/>
            <a:ext cx="1896353" cy="33855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ru-RU" altLang="ko-KR" sz="1100" dirty="0" smtClean="0">
                <a:cs typeface="Arial" charset="0"/>
              </a:rPr>
              <a:t>Одинаково корректный цвет </a:t>
            </a:r>
          </a:p>
          <a:p>
            <a:r>
              <a:rPr lang="ru-RU" altLang="ko-KR" sz="1100" dirty="0" smtClean="0">
                <a:cs typeface="Arial" charset="0"/>
              </a:rPr>
              <a:t>под разными углами обзора</a:t>
            </a:r>
            <a:endParaRPr lang="ko-KR" altLang="en-US" sz="1100" dirty="0" smtClean="0">
              <a:cs typeface="Arial" charset="0"/>
            </a:endParaRPr>
          </a:p>
        </p:txBody>
      </p:sp>
      <p:sp>
        <p:nvSpPr>
          <p:cNvPr id="10281" name="Text Box 38"/>
          <p:cNvSpPr txBox="1">
            <a:spLocks noChangeArrowheads="1"/>
          </p:cNvSpPr>
          <p:nvPr/>
        </p:nvSpPr>
        <p:spPr bwMode="auto">
          <a:xfrm>
            <a:off x="667867" y="4149080"/>
            <a:ext cx="1044773" cy="35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300" i="1" dirty="0">
                <a:solidFill>
                  <a:srgbClr val="000000"/>
                </a:solidFill>
              </a:rPr>
              <a:t>IPS </a:t>
            </a:r>
            <a:r>
              <a:rPr lang="ru-RU" altLang="ko-KR" sz="1300" i="1" dirty="0" smtClean="0">
                <a:solidFill>
                  <a:srgbClr val="000000"/>
                </a:solidFill>
              </a:rPr>
              <a:t>панель</a:t>
            </a:r>
            <a:endParaRPr lang="en-US" altLang="ko-KR" sz="1300" i="1" dirty="0">
              <a:solidFill>
                <a:srgbClr val="000000"/>
              </a:solidFill>
            </a:endParaRPr>
          </a:p>
        </p:txBody>
      </p:sp>
      <p:sp>
        <p:nvSpPr>
          <p:cNvPr id="10282" name="Oval 39"/>
          <p:cNvSpPr>
            <a:spLocks noChangeArrowheads="1"/>
          </p:cNvSpPr>
          <p:nvPr/>
        </p:nvSpPr>
        <p:spPr bwMode="auto">
          <a:xfrm>
            <a:off x="2439988" y="424274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lang="en-US" altLang="ko-KR" sz="13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0283" name="Text Box 40"/>
          <p:cNvSpPr txBox="1">
            <a:spLocks noChangeArrowheads="1"/>
          </p:cNvSpPr>
          <p:nvPr/>
        </p:nvSpPr>
        <p:spPr bwMode="auto">
          <a:xfrm>
            <a:off x="2641600" y="4149080"/>
            <a:ext cx="1689180" cy="35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sz="1300" i="1" dirty="0" smtClean="0">
                <a:solidFill>
                  <a:srgbClr val="000000"/>
                </a:solidFill>
              </a:rPr>
              <a:t>Подавление шумов</a:t>
            </a:r>
            <a:endParaRPr lang="en-US" altLang="ko-KR" sz="1300" i="1" dirty="0">
              <a:solidFill>
                <a:srgbClr val="000000"/>
              </a:solidFill>
            </a:endParaRPr>
          </a:p>
        </p:txBody>
      </p:sp>
      <p:sp>
        <p:nvSpPr>
          <p:cNvPr id="10284" name="Text Box 41"/>
          <p:cNvSpPr txBox="1">
            <a:spLocks noChangeArrowheads="1"/>
          </p:cNvSpPr>
          <p:nvPr/>
        </p:nvSpPr>
        <p:spPr bwMode="auto">
          <a:xfrm>
            <a:off x="2719388" y="5911890"/>
            <a:ext cx="1995739" cy="33855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ru-RU" altLang="ko-KR" sz="1100" dirty="0" smtClean="0">
                <a:cs typeface="Arial" charset="0"/>
              </a:rPr>
              <a:t>Более совершенное качество </a:t>
            </a:r>
          </a:p>
          <a:p>
            <a:r>
              <a:rPr lang="ru-RU" altLang="ko-KR" sz="1100" dirty="0" smtClean="0">
                <a:cs typeface="Arial" charset="0"/>
              </a:rPr>
              <a:t>изображения</a:t>
            </a:r>
            <a:endParaRPr lang="ko-KR" altLang="en-US" sz="1100" dirty="0" smtClean="0">
              <a:cs typeface="Arial" charset="0"/>
            </a:endParaRPr>
          </a:p>
        </p:txBody>
      </p:sp>
      <p:sp>
        <p:nvSpPr>
          <p:cNvPr id="10285" name="AutoShape 4"/>
          <p:cNvSpPr>
            <a:spLocks noChangeArrowheads="1"/>
          </p:cNvSpPr>
          <p:nvPr/>
        </p:nvSpPr>
        <p:spPr bwMode="auto">
          <a:xfrm>
            <a:off x="5151438" y="1296988"/>
            <a:ext cx="4468812" cy="2319337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ko-KR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10286" name="Text Box 5" descr="격자 울타리"/>
          <p:cNvSpPr txBox="1">
            <a:spLocks noChangeArrowheads="1"/>
          </p:cNvSpPr>
          <p:nvPr/>
        </p:nvSpPr>
        <p:spPr bwMode="auto">
          <a:xfrm>
            <a:off x="5151438" y="1296988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Font typeface="Wingdings" pitchFamily="2" charset="2"/>
              <a:buNone/>
            </a:pPr>
            <a:r>
              <a:rPr lang="uk-UA" altLang="ko-KR" dirty="0" err="1" smtClean="0">
                <a:solidFill>
                  <a:srgbClr val="000000"/>
                </a:solidFill>
                <a:sym typeface="Wingdings" pitchFamily="2" charset="2"/>
              </a:rPr>
              <a:t>Функции</a:t>
            </a:r>
            <a:r>
              <a:rPr lang="en-US" altLang="ko-KR" dirty="0" smtClean="0">
                <a:solidFill>
                  <a:srgbClr val="000000"/>
                </a:solidFill>
                <a:sym typeface="Wingdings" pitchFamily="2" charset="2"/>
              </a:rPr>
              <a:t> Smart </a:t>
            </a:r>
            <a:endParaRPr lang="ko-KR" altLang="en-US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10288" name="Rectangle 103"/>
          <p:cNvSpPr>
            <a:spLocks noChangeArrowheads="1"/>
          </p:cNvSpPr>
          <p:nvPr/>
        </p:nvSpPr>
        <p:spPr bwMode="auto">
          <a:xfrm>
            <a:off x="8913813" y="1354138"/>
            <a:ext cx="539750" cy="214312"/>
          </a:xfrm>
          <a:prstGeom prst="rect">
            <a:avLst/>
          </a:prstGeom>
          <a:noFill/>
          <a:ln w="317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91381" tIns="45693" rIns="91381" bIns="45693" anchor="ctr">
            <a:spAutoFit/>
          </a:bodyPr>
          <a:lstStyle/>
          <a:p>
            <a:pPr marL="176213" indent="-176213" algn="ctr"/>
            <a:r>
              <a:rPr lang="en-US" altLang="ko-KR" sz="800">
                <a:solidFill>
                  <a:srgbClr val="000000"/>
                </a:solidFill>
              </a:rPr>
              <a:t>MT75S</a:t>
            </a:r>
          </a:p>
        </p:txBody>
      </p:sp>
      <p:pic>
        <p:nvPicPr>
          <p:cNvPr id="10290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072438" y="4838700"/>
            <a:ext cx="1189037" cy="854075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  <p:sp>
        <p:nvSpPr>
          <p:cNvPr id="73" name="Rectangle 10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4488" y="292586"/>
            <a:ext cx="215475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latinLnBrk="0" hangingPunct="0"/>
            <a:r>
              <a:rPr lang="ru-RU" altLang="ko-KR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Характеристики</a:t>
            </a:r>
            <a:endParaRPr lang="ko-KR" altLang="en-US" sz="2000" dirty="0" smtClean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  <a:sym typeface="맑은 고딕" pitchFamily="50" charset="-127"/>
            </a:endParaRPr>
          </a:p>
        </p:txBody>
      </p:sp>
      <p:grpSp>
        <p:nvGrpSpPr>
          <p:cNvPr id="74" name="Group 70"/>
          <p:cNvGrpSpPr/>
          <p:nvPr/>
        </p:nvGrpSpPr>
        <p:grpSpPr>
          <a:xfrm>
            <a:off x="5169025" y="1628800"/>
            <a:ext cx="4320479" cy="1944216"/>
            <a:chOff x="5169024" y="1628800"/>
            <a:chExt cx="4464496" cy="2102472"/>
          </a:xfrm>
        </p:grpSpPr>
        <p:pic>
          <p:nvPicPr>
            <p:cNvPr id="76" name="Picture 11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169024" y="1628800"/>
              <a:ext cx="4249738" cy="2065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TextBox 76"/>
            <p:cNvSpPr txBox="1"/>
            <p:nvPr/>
          </p:nvSpPr>
          <p:spPr>
            <a:xfrm>
              <a:off x="5392192" y="1792271"/>
              <a:ext cx="12961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Социальное ТВ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ru-RU" sz="900" b="0" dirty="0" smtClean="0"/>
                <a:t>(соц. </a:t>
              </a:r>
              <a:r>
                <a:rPr lang="ru-RU" sz="900" b="0" dirty="0" err="1" smtClean="0"/>
                <a:t>медиа</a:t>
              </a:r>
              <a:r>
                <a:rPr lang="ru-RU" sz="900" b="0" dirty="0" smtClean="0"/>
                <a:t>)</a:t>
              </a:r>
              <a:endParaRPr lang="en-US" sz="900" b="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241032" y="2132856"/>
              <a:ext cx="1152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Запись ТВ 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ru-RU" sz="900" dirty="0" smtClean="0"/>
                <a:t>программ</a:t>
              </a:r>
              <a:endParaRPr lang="en-US" sz="900" b="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241032" y="2564904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Интернет</a:t>
              </a:r>
            </a:p>
            <a:p>
              <a:pPr>
                <a:spcBef>
                  <a:spcPts val="0"/>
                </a:spcBef>
                <a:buNone/>
              </a:pPr>
              <a:endParaRPr lang="en-US" sz="900" b="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241032" y="2932259"/>
              <a:ext cx="266429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Удобный пользовательский интерфейс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041232" y="3126160"/>
              <a:ext cx="100811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ru-RU" sz="900" dirty="0" err="1" smtClean="0"/>
                <a:t>Видеозвонки</a:t>
              </a:r>
              <a:endParaRPr lang="en-US" sz="900" b="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9184" y="1684372"/>
              <a:ext cx="1610579" cy="3993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en-US" sz="900" dirty="0" smtClean="0"/>
                <a:t>LG Apps.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-US" sz="900" dirty="0" smtClean="0"/>
                <a:t>(</a:t>
              </a:r>
              <a:r>
                <a:rPr lang="ru-RU" sz="900" dirty="0" smtClean="0"/>
                <a:t>разнообразие </a:t>
              </a:r>
              <a:r>
                <a:rPr lang="ru-RU" sz="900" dirty="0" err="1" smtClean="0"/>
                <a:t>контента</a:t>
              </a:r>
              <a:r>
                <a:rPr lang="en-US" sz="900" dirty="0" smtClean="0"/>
                <a:t>)</a:t>
              </a:r>
              <a:endParaRPr lang="en-US" sz="9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121352" y="1691516"/>
              <a:ext cx="1512168" cy="369332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uk-UA" sz="900" dirty="0" err="1" smtClean="0"/>
                <a:t>Прямой</a:t>
              </a:r>
              <a:r>
                <a:rPr lang="uk-UA" sz="900" dirty="0" smtClean="0"/>
                <a:t> </a:t>
              </a:r>
              <a:r>
                <a:rPr lang="en-US" sz="900" dirty="0" err="1" smtClean="0"/>
                <a:t>WiFi</a:t>
              </a:r>
              <a:r>
                <a:rPr lang="en-US" sz="900" dirty="0" smtClean="0"/>
                <a:t>.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-US" sz="900" b="0" dirty="0" smtClean="0"/>
                <a:t>(</a:t>
              </a:r>
              <a:r>
                <a:rPr lang="ru-RU" sz="900" b="0" dirty="0" smtClean="0"/>
                <a:t>передача </a:t>
              </a:r>
              <a:r>
                <a:rPr lang="ru-RU" sz="900" b="0" dirty="0" err="1" smtClean="0"/>
                <a:t>контента</a:t>
              </a:r>
              <a:r>
                <a:rPr lang="en-US" sz="900" b="0" dirty="0" smtClean="0"/>
                <a:t>)</a:t>
              </a:r>
              <a:endParaRPr lang="en-US" sz="900" b="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251080" y="2420888"/>
              <a:ext cx="1296144" cy="369332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en-US" sz="900" dirty="0" smtClean="0"/>
                <a:t>DLNA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-US" sz="900" b="0" dirty="0" smtClean="0"/>
                <a:t>(</a:t>
              </a:r>
              <a:r>
                <a:rPr lang="ru-RU" sz="900" b="0" dirty="0" smtClean="0"/>
                <a:t>передача </a:t>
              </a:r>
              <a:r>
                <a:rPr lang="ru-RU" sz="900" b="0" dirty="0" err="1" smtClean="0"/>
                <a:t>контента</a:t>
              </a:r>
              <a:r>
                <a:rPr lang="en-US" sz="900" b="0" dirty="0" smtClean="0"/>
                <a:t>)</a:t>
              </a:r>
              <a:endParaRPr lang="en-US" sz="900" b="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457056" y="3500440"/>
              <a:ext cx="108012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ru-RU" sz="900" dirty="0" err="1" smtClean="0"/>
                <a:t>Десктоп</a:t>
              </a:r>
              <a:endParaRPr lang="en-US" sz="900" b="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609184" y="3500440"/>
              <a:ext cx="108012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Телевизор</a:t>
              </a:r>
              <a:endParaRPr lang="en-US" sz="900" b="0" dirty="0"/>
            </a:p>
          </p:txBody>
        </p:sp>
      </p:grpSp>
      <p:sp>
        <p:nvSpPr>
          <p:cNvPr id="87" name="Rectangle 57"/>
          <p:cNvSpPr>
            <a:spLocks noChangeArrowheads="1"/>
          </p:cNvSpPr>
          <p:nvPr/>
        </p:nvSpPr>
        <p:spPr bwMode="auto">
          <a:xfrm>
            <a:off x="1487662" y="1923122"/>
            <a:ext cx="1425390" cy="40011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6213" indent="-176213"/>
            <a:r>
              <a:rPr lang="ru-RU" altLang="ko-KR" sz="1000" dirty="0" smtClean="0">
                <a:sym typeface="가는각진제목체" charset="-127"/>
              </a:rPr>
              <a:t>Режим Выкл.</a:t>
            </a:r>
            <a:r>
              <a:rPr lang="en-US" altLang="ko-KR" sz="1000" dirty="0" smtClean="0">
                <a:sym typeface="가는각진제목체" charset="-127"/>
              </a:rPr>
              <a:t>: </a:t>
            </a:r>
            <a:r>
              <a:rPr lang="ru-RU" altLang="ko-KR" sz="1000" dirty="0" smtClean="0">
                <a:sym typeface="가는각진제목체" charset="-127"/>
              </a:rPr>
              <a:t>1,0 мм</a:t>
            </a:r>
            <a:endParaRPr lang="en-US" altLang="ko-KR" sz="1000" dirty="0">
              <a:sym typeface="가는각진제목체" charset="-127"/>
            </a:endParaRPr>
          </a:p>
          <a:p>
            <a:pPr marL="176213" indent="-176213"/>
            <a:r>
              <a:rPr lang="ru-RU" altLang="ko-KR" sz="1000" dirty="0" smtClean="0">
                <a:sym typeface="가는각진제목체" charset="-127"/>
              </a:rPr>
              <a:t>Режим </a:t>
            </a:r>
            <a:r>
              <a:rPr lang="ru-RU" altLang="ko-KR" sz="1000" dirty="0" err="1" smtClean="0">
                <a:sym typeface="가는각진제목체" charset="-127"/>
              </a:rPr>
              <a:t>Вкл</a:t>
            </a:r>
            <a:r>
              <a:rPr lang="ru-RU" altLang="ko-KR" sz="1000" dirty="0" smtClean="0">
                <a:sym typeface="가는각진제목체" charset="-127"/>
              </a:rPr>
              <a:t>.</a:t>
            </a:r>
            <a:r>
              <a:rPr lang="en-US" altLang="ko-KR" sz="1000" dirty="0" smtClean="0">
                <a:sym typeface="가는각진제목체" charset="-127"/>
              </a:rPr>
              <a:t>: </a:t>
            </a:r>
            <a:r>
              <a:rPr lang="ru-RU" altLang="ko-KR" sz="1000" dirty="0" smtClean="0">
                <a:sym typeface="가는각진제목체" charset="-127"/>
              </a:rPr>
              <a:t>10,6 мм</a:t>
            </a:r>
            <a:endParaRPr lang="en-US" altLang="ko-KR" sz="1000" dirty="0">
              <a:sym typeface="가는각진제목체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XNOTE\Desktop\MT75뷰티 cop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906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485715" y="538145"/>
            <a:ext cx="8934572" cy="36933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ctr" latinLnBrk="0">
              <a:defRPr/>
            </a:pPr>
            <a:r>
              <a:rPr lang="ru-RU" altLang="ko-KR" sz="2400" dirty="0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Персональный ТВ с дизайном </a:t>
            </a:r>
            <a:r>
              <a:rPr lang="en-US" altLang="ko-KR" sz="2400" dirty="0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CINEMA Screen</a:t>
            </a:r>
            <a:endParaRPr lang="en-US" altLang="ko-KR" sz="2400" dirty="0">
              <a:solidFill>
                <a:srgbClr val="C61E55"/>
              </a:solidFill>
              <a:latin typeface="Arial Black" pitchFamily="34" charset="0"/>
              <a:ea typeface="HY나무L" pitchFamily="18" charset="-127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2702" y="982469"/>
            <a:ext cx="323744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Серия </a:t>
            </a:r>
            <a:r>
              <a:rPr lang="en-US" altLang="ko-K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MT75</a:t>
            </a:r>
            <a:endParaRPr lang="ko-KR" alt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AutoShape 2"/>
          <p:cNvSpPr>
            <a:spLocks noChangeArrowheads="1"/>
          </p:cNvSpPr>
          <p:nvPr/>
        </p:nvSpPr>
        <p:spPr bwMode="auto">
          <a:xfrm>
            <a:off x="512763" y="760413"/>
            <a:ext cx="2695575" cy="360362"/>
          </a:xfrm>
          <a:prstGeom prst="roundRect">
            <a:avLst>
              <a:gd name="adj" fmla="val 45421"/>
            </a:avLst>
          </a:prstGeom>
          <a:solidFill>
            <a:srgbClr val="C61E55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defTabSz="977900" eaLnBrk="0" latinLnBrk="0" hangingPunct="0"/>
            <a:endParaRPr kumimoji="0" lang="ko-KR" altLang="ko-KR" sz="1800" b="1">
              <a:solidFill>
                <a:schemeClr val="bg1"/>
              </a:solidFill>
              <a:ea typeface="돋움" pitchFamily="50" charset="-127"/>
            </a:endParaRP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5477135" y="561560"/>
            <a:ext cx="4084377" cy="71996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lang="ru-RU" altLang="ko-KR" sz="2000" b="1" dirty="0" smtClean="0">
                <a:solidFill>
                  <a:srgbClr val="C61E55"/>
                </a:solidFill>
              </a:rPr>
              <a:t>Персональный ТВ с дизайном </a:t>
            </a: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2000" b="1" dirty="0" smtClean="0">
                <a:solidFill>
                  <a:srgbClr val="C61E55"/>
                </a:solidFill>
              </a:rPr>
              <a:t>Cinema Screen</a:t>
            </a:r>
            <a:endParaRPr lang="ko-KR" altLang="en-US" sz="2000" b="1" dirty="0" smtClean="0">
              <a:solidFill>
                <a:srgbClr val="C61E55"/>
              </a:solidFill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165225" y="769938"/>
            <a:ext cx="13676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600" dirty="0" smtClean="0">
                <a:solidFill>
                  <a:srgbClr val="FFFFFF"/>
                </a:solidFill>
              </a:rPr>
              <a:t>Серия </a:t>
            </a:r>
            <a:r>
              <a:rPr lang="en-US" altLang="ko-KR" sz="1600" dirty="0" smtClean="0">
                <a:solidFill>
                  <a:srgbClr val="FFFFFF"/>
                </a:solidFill>
              </a:rPr>
              <a:t>MT75</a:t>
            </a:r>
            <a:endParaRPr lang="ko-KR" altLang="en-US" sz="1600" dirty="0">
              <a:solidFill>
                <a:srgbClr val="FFFFFF"/>
              </a:solidFill>
            </a:endParaRPr>
          </a:p>
        </p:txBody>
      </p:sp>
      <p:sp>
        <p:nvSpPr>
          <p:cNvPr id="9222" name="Rectangle 17"/>
          <p:cNvSpPr>
            <a:spLocks noChangeArrowheads="1"/>
          </p:cNvSpPr>
          <p:nvPr/>
        </p:nvSpPr>
        <p:spPr bwMode="auto">
          <a:xfrm>
            <a:off x="4879975" y="4367213"/>
            <a:ext cx="162401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en-US" altLang="ko-KR" dirty="0">
                <a:solidFill>
                  <a:srgbClr val="000000"/>
                </a:solidFill>
              </a:rPr>
              <a:t>■ </a:t>
            </a:r>
            <a:r>
              <a:rPr lang="ru-RU" altLang="ko-KR" dirty="0" smtClean="0">
                <a:solidFill>
                  <a:srgbClr val="000000"/>
                </a:solidFill>
              </a:rPr>
              <a:t>Спецификации</a:t>
            </a: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9223" name="AutoShape 18"/>
          <p:cNvSpPr>
            <a:spLocks noChangeArrowheads="1"/>
          </p:cNvSpPr>
          <p:nvPr/>
        </p:nvSpPr>
        <p:spPr bwMode="auto">
          <a:xfrm>
            <a:off x="4945063" y="4678363"/>
            <a:ext cx="4598987" cy="1558949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</a:rPr>
              <a:t>Панель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</a:rPr>
              <a:t>27”, 23” LED IPS CINEMA </a:t>
            </a:r>
            <a:r>
              <a:rPr lang="en-US" altLang="ko-KR" sz="1100" dirty="0" smtClean="0">
                <a:solidFill>
                  <a:srgbClr val="000000"/>
                </a:solidFill>
              </a:rPr>
              <a:t>SCREEN</a:t>
            </a:r>
            <a:endParaRPr lang="uk-UA" altLang="ko-KR" sz="1100" dirty="0" smtClean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uk-UA" altLang="ko-KR" sz="1100" dirty="0" smtClean="0"/>
              <a:t> Тип тюнера: </a:t>
            </a:r>
            <a:r>
              <a:rPr lang="en-US" altLang="ko-KR" sz="1100" dirty="0" smtClean="0"/>
              <a:t>DVB-T, DVB-C</a:t>
            </a:r>
            <a:endParaRPr lang="en-US" altLang="ko-KR" sz="11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ru-RU" altLang="ko-KR" sz="1100" dirty="0" smtClean="0"/>
              <a:t>Углы обзора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</a:rPr>
              <a:t>178/178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</a:rPr>
              <a:t>Время отклика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  <a:sym typeface="돋움체" pitchFamily="49" charset="-127"/>
              </a:rPr>
              <a:t>GTG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5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 мс</a:t>
            </a:r>
            <a:endParaRPr lang="en-US" altLang="ko-KR" sz="11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</a:rPr>
              <a:t>Интерфейс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</a:rPr>
              <a:t>D-Sub, </a:t>
            </a:r>
            <a:r>
              <a:rPr lang="en-US" altLang="ko-KR" sz="1100" dirty="0" smtClean="0">
                <a:solidFill>
                  <a:srgbClr val="000000"/>
                </a:solidFill>
              </a:rPr>
              <a:t>HDMI</a:t>
            </a:r>
            <a:r>
              <a:rPr lang="ru-RU" altLang="ko-KR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x</a:t>
            </a:r>
            <a:r>
              <a:rPr lang="ru-RU" altLang="ko-KR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2</a:t>
            </a:r>
            <a:r>
              <a:rPr lang="en-US" altLang="ko-KR" sz="1100" dirty="0">
                <a:solidFill>
                  <a:srgbClr val="000000"/>
                </a:solidFill>
              </a:rPr>
              <a:t>, Component, Composite</a:t>
            </a:r>
          </a:p>
          <a:p>
            <a:pPr>
              <a:lnSpc>
                <a:spcPct val="120000"/>
              </a:lnSpc>
            </a:pPr>
            <a:r>
              <a:rPr lang="en-US" altLang="ko-KR" sz="1100" dirty="0">
                <a:solidFill>
                  <a:srgbClr val="000000"/>
                </a:solidFill>
              </a:rPr>
              <a:t>                   USBx1, Audio-in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</a:rPr>
              <a:t>Динамики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5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 Вт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x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2</a:t>
            </a:r>
            <a:endParaRPr lang="en-US" altLang="ko-KR" sz="1100" dirty="0">
              <a:solidFill>
                <a:srgbClr val="000000"/>
              </a:solidFill>
            </a:endParaRPr>
          </a:p>
        </p:txBody>
      </p:sp>
      <p:sp>
        <p:nvSpPr>
          <p:cNvPr id="9224" name="Rectangle 31"/>
          <p:cNvSpPr>
            <a:spLocks noChangeArrowheads="1"/>
          </p:cNvSpPr>
          <p:nvPr/>
        </p:nvSpPr>
        <p:spPr bwMode="auto">
          <a:xfrm>
            <a:off x="4879975" y="1774825"/>
            <a:ext cx="154781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en-US" altLang="ko-KR" dirty="0">
                <a:solidFill>
                  <a:srgbClr val="000000"/>
                </a:solidFill>
              </a:rPr>
              <a:t>■ USP</a:t>
            </a:r>
          </a:p>
        </p:txBody>
      </p:sp>
      <p:sp>
        <p:nvSpPr>
          <p:cNvPr id="9225" name="AutoShape 32"/>
          <p:cNvSpPr>
            <a:spLocks noChangeArrowheads="1"/>
          </p:cNvSpPr>
          <p:nvPr/>
        </p:nvSpPr>
        <p:spPr bwMode="auto">
          <a:xfrm>
            <a:off x="4945063" y="2087563"/>
            <a:ext cx="4598987" cy="1809750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ko-KR" altLang="ko-KR" sz="1100">
              <a:solidFill>
                <a:srgbClr val="000000"/>
              </a:solidFill>
            </a:endParaRPr>
          </a:p>
        </p:txBody>
      </p:sp>
      <p:sp>
        <p:nvSpPr>
          <p:cNvPr id="9226" name="Line 21"/>
          <p:cNvSpPr>
            <a:spLocks noChangeShapeType="1"/>
          </p:cNvSpPr>
          <p:nvPr/>
        </p:nvSpPr>
        <p:spPr bwMode="auto">
          <a:xfrm>
            <a:off x="7253288" y="2132013"/>
            <a:ext cx="1587" cy="17653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7" name="Text Box 14"/>
          <p:cNvSpPr txBox="1">
            <a:spLocks noChangeArrowheads="1"/>
          </p:cNvSpPr>
          <p:nvPr/>
        </p:nvSpPr>
        <p:spPr bwMode="auto">
          <a:xfrm>
            <a:off x="374650" y="3592867"/>
            <a:ext cx="3898813" cy="308221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lang="en-US" altLang="ko-KR" b="1" dirty="0">
                <a:solidFill>
                  <a:srgbClr val="000000"/>
                </a:solidFill>
                <a:sym typeface="돋움체" pitchFamily="49" charset="-127"/>
              </a:rPr>
              <a:t>1. </a:t>
            </a:r>
            <a:r>
              <a:rPr lang="en-US" altLang="ko-KR" b="1" dirty="0" smtClean="0">
                <a:sym typeface="돋움체" pitchFamily="49" charset="-127"/>
              </a:rPr>
              <a:t>IPS </a:t>
            </a:r>
            <a:r>
              <a:rPr lang="ru-RU" altLang="ko-KR" b="1" dirty="0" smtClean="0">
                <a:sym typeface="돋움체" pitchFamily="49" charset="-127"/>
              </a:rPr>
              <a:t>матрица и дизайн </a:t>
            </a:r>
            <a:r>
              <a:rPr lang="en-US" altLang="ko-KR" b="1" dirty="0" smtClean="0">
                <a:sym typeface="돋움체" pitchFamily="49" charset="-127"/>
              </a:rPr>
              <a:t>CINEMA Screen</a:t>
            </a:r>
            <a:endParaRPr lang="ko-KR" altLang="en-US" b="1" dirty="0" smtClean="0"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ko-KR" altLang="en-US" sz="1100" dirty="0" smtClean="0">
                <a:sym typeface="돋움체" pitchFamily="49" charset="-127"/>
              </a:rPr>
              <a:t>   </a:t>
            </a:r>
            <a:r>
              <a:rPr lang="en-US" altLang="ko-KR" sz="1100" dirty="0" smtClean="0"/>
              <a:t>- </a:t>
            </a:r>
            <a:r>
              <a:rPr lang="ru-RU" altLang="ko-KR" sz="1100" dirty="0" smtClean="0"/>
              <a:t>Визуальное впечатление</a:t>
            </a:r>
            <a:endParaRPr lang="en-US" altLang="ko-KR" sz="1100" dirty="0" smtClean="0"/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 smtClean="0"/>
              <a:t>     </a:t>
            </a:r>
            <a:r>
              <a:rPr lang="ru-RU" altLang="ko-KR" sz="1100" dirty="0" smtClean="0"/>
              <a:t>Размер рамки экрана в состоянии </a:t>
            </a:r>
            <a:r>
              <a:rPr lang="ru-RU" altLang="ko-KR" sz="1100" dirty="0" err="1" smtClean="0"/>
              <a:t>Вкл</a:t>
            </a:r>
            <a:r>
              <a:rPr lang="ru-RU" altLang="ko-KR" sz="1100" dirty="0" smtClean="0"/>
              <a:t>./</a:t>
            </a:r>
            <a:r>
              <a:rPr lang="ru-RU" altLang="ko-KR" sz="1100" dirty="0" err="1" smtClean="0"/>
              <a:t>Вкл</a:t>
            </a:r>
            <a:r>
              <a:rPr lang="ru-RU" altLang="ko-KR" sz="1100" dirty="0" smtClean="0"/>
              <a:t>. </a:t>
            </a:r>
          </a:p>
          <a:p>
            <a:pPr marL="176213" indent="-176213" defTabSz="684213">
              <a:lnSpc>
                <a:spcPct val="110000"/>
              </a:lnSpc>
            </a:pPr>
            <a:r>
              <a:rPr lang="ru-RU" altLang="ko-KR" sz="1100" dirty="0" smtClean="0"/>
              <a:t>(сверху/слева/справа): </a:t>
            </a:r>
            <a:r>
              <a:rPr lang="en-US" altLang="ko-KR" sz="1100" dirty="0" smtClean="0"/>
              <a:t>  </a:t>
            </a:r>
            <a:r>
              <a:rPr lang="ru-RU" altLang="ko-KR" sz="1100" dirty="0" smtClean="0"/>
              <a:t>10,6 мм </a:t>
            </a:r>
            <a:r>
              <a:rPr lang="en-US" altLang="ko-KR" sz="1100" dirty="0" smtClean="0"/>
              <a:t>/</a:t>
            </a:r>
            <a:r>
              <a:rPr lang="ru-RU" altLang="ko-KR" sz="1100" dirty="0" smtClean="0"/>
              <a:t> 1,0 мм</a:t>
            </a:r>
            <a:endParaRPr lang="en-US" altLang="ko-KR" sz="1100" dirty="0" smtClean="0"/>
          </a:p>
          <a:p>
            <a:pPr marL="176213" indent="-176213" defTabSz="684213">
              <a:lnSpc>
                <a:spcPct val="110000"/>
              </a:lnSpc>
            </a:pPr>
            <a:r>
              <a:rPr lang="ru-RU" altLang="ko-KR" sz="1100" dirty="0" smtClean="0">
                <a:sym typeface="돋움체" pitchFamily="49" charset="-127"/>
              </a:rPr>
              <a:t>   </a:t>
            </a:r>
            <a:r>
              <a:rPr lang="en-US" altLang="ko-KR" sz="1100" dirty="0" smtClean="0">
                <a:sym typeface="돋움체" pitchFamily="49" charset="-127"/>
              </a:rPr>
              <a:t>- </a:t>
            </a:r>
            <a:r>
              <a:rPr lang="ru-RU" altLang="ko-KR" sz="1100" dirty="0" smtClean="0">
                <a:sym typeface="돋움체" pitchFamily="49" charset="-127"/>
              </a:rPr>
              <a:t>Корректная цветопередача под любым углом обзора</a:t>
            </a:r>
            <a:endParaRPr lang="en-US" altLang="ko-KR" sz="1100" dirty="0" smtClean="0"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endParaRPr lang="en-US" altLang="ko-KR" sz="11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b="1" dirty="0">
                <a:solidFill>
                  <a:srgbClr val="000000"/>
                </a:solidFill>
                <a:sym typeface="돋움체" pitchFamily="49" charset="-127"/>
              </a:rPr>
              <a:t>2. </a:t>
            </a:r>
            <a:r>
              <a:rPr lang="ru-RU" altLang="ko-KR" b="1" dirty="0" smtClean="0">
                <a:sym typeface="돋움체" pitchFamily="49" charset="-127"/>
              </a:rPr>
              <a:t>Оптимизация эргономики</a:t>
            </a:r>
            <a:endParaRPr lang="en-US" altLang="ko-KR" b="1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Стенд высотой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125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мм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endParaRPr lang="en-US" altLang="ko-KR" sz="11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b="1" dirty="0">
                <a:solidFill>
                  <a:srgbClr val="000000"/>
                </a:solidFill>
                <a:sym typeface="돋움체" pitchFamily="49" charset="-127"/>
              </a:rPr>
              <a:t>3. </a:t>
            </a:r>
            <a:r>
              <a:rPr lang="ru-RU" altLang="ko-KR" b="1" dirty="0" smtClean="0">
                <a:solidFill>
                  <a:srgbClr val="000000"/>
                </a:solidFill>
                <a:sym typeface="돋움체" pitchFamily="49" charset="-127"/>
              </a:rPr>
              <a:t>Усовершенствование характеристик</a:t>
            </a:r>
            <a:endParaRPr lang="en-US" altLang="ko-KR" b="1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USB Quick View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(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Поддержка </a:t>
            </a:r>
            <a:r>
              <a:rPr lang="en-US" altLang="ko-KR" sz="1100" b="0" dirty="0" err="1" smtClean="0">
                <a:solidFill>
                  <a:srgbClr val="000000"/>
                </a:solidFill>
                <a:sym typeface="돋움체" pitchFamily="49" charset="-127"/>
              </a:rPr>
              <a:t>DivX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)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- 2 HDMI: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совместимость с мультимедиа плеерами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- PIP :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пользователи могут определять размер и место </a:t>
            </a:r>
          </a:p>
          <a:p>
            <a:pPr marL="176213" indent="-176213" defTabSz="684213">
              <a:lnSpc>
                <a:spcPct val="110000"/>
              </a:lnSpc>
            </a:pP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расположения второстепенной картинки (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sub-picture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)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sz="1100" dirty="0" smtClean="0">
                <a:sym typeface="돋움체" pitchFamily="49" charset="-127"/>
              </a:rPr>
              <a:t>Функция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Super </a:t>
            </a: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Energy Saving </a:t>
            </a:r>
          </a:p>
          <a:p>
            <a:pPr marL="176213" indent="-176213" defTabSz="684213">
              <a:lnSpc>
                <a:spcPct val="110000"/>
              </a:lnSpc>
            </a:pPr>
            <a:endParaRPr lang="en-US" altLang="ko-KR" sz="1100" dirty="0">
              <a:solidFill>
                <a:srgbClr val="000000"/>
              </a:solidFill>
              <a:sym typeface="돋움체" pitchFamily="49" charset="-127"/>
            </a:endParaRPr>
          </a:p>
        </p:txBody>
      </p:sp>
      <p:sp>
        <p:nvSpPr>
          <p:cNvPr id="9228" name="Oval 11"/>
          <p:cNvSpPr>
            <a:spLocks noChangeArrowheads="1"/>
          </p:cNvSpPr>
          <p:nvPr/>
        </p:nvSpPr>
        <p:spPr bwMode="auto">
          <a:xfrm>
            <a:off x="5094288" y="222408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/>
            <a:r>
              <a:rPr lang="en-US" altLang="ko-KR" sz="12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9230" name="Oval 11"/>
          <p:cNvSpPr>
            <a:spLocks noChangeArrowheads="1"/>
          </p:cNvSpPr>
          <p:nvPr/>
        </p:nvSpPr>
        <p:spPr bwMode="auto">
          <a:xfrm>
            <a:off x="7289800" y="222408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/>
            <a:r>
              <a:rPr lang="en-US" altLang="ko-KR" sz="1200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9231" name="Picture 3"/>
          <p:cNvPicPr>
            <a:picLocks noChangeAspect="1" noChangeArrowheads="1"/>
          </p:cNvPicPr>
          <p:nvPr/>
        </p:nvPicPr>
        <p:blipFill>
          <a:blip r:embed="rId4" cstate="print"/>
          <a:srcRect t="9978"/>
          <a:stretch>
            <a:fillRect/>
          </a:stretch>
        </p:blipFill>
        <p:spPr bwMode="auto">
          <a:xfrm>
            <a:off x="5268913" y="2536825"/>
            <a:ext cx="1681162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6" name="Text Box 85"/>
          <p:cNvSpPr txBox="1">
            <a:spLocks noChangeArrowheads="1"/>
          </p:cNvSpPr>
          <p:nvPr/>
        </p:nvSpPr>
        <p:spPr bwMode="auto">
          <a:xfrm>
            <a:off x="7561263" y="2184400"/>
            <a:ext cx="1889125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300" i="1">
                <a:solidFill>
                  <a:srgbClr val="000000"/>
                </a:solidFill>
              </a:rPr>
              <a:t>USB Quick View</a:t>
            </a:r>
          </a:p>
        </p:txBody>
      </p:sp>
      <p:pic>
        <p:nvPicPr>
          <p:cNvPr id="92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5700" y="2611438"/>
            <a:ext cx="1485900" cy="106680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  <p:sp>
        <p:nvSpPr>
          <p:cNvPr id="25" name="Rectangle 10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92586"/>
            <a:ext cx="26127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latinLnBrk="0" hangingPunct="0"/>
            <a:r>
              <a:rPr lang="uk-UA" altLang="ko-KR" sz="2000" dirty="0" err="1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Концепция</a:t>
            </a:r>
            <a:r>
              <a:rPr lang="uk-UA" altLang="ko-KR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 </a:t>
            </a:r>
            <a:r>
              <a:rPr lang="uk-UA" altLang="ko-KR" sz="2000" dirty="0" err="1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продукта</a:t>
            </a:r>
            <a:endParaRPr lang="ko-KR" altLang="en-US" sz="2000" dirty="0" smtClean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  <a:sym typeface="맑은 고딕" pitchFamily="50" charset="-127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5529064" y="2442083"/>
            <a:ext cx="1584176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ru-RU" altLang="ko-KR" sz="1000" b="0" dirty="0" smtClean="0">
                <a:solidFill>
                  <a:srgbClr val="000000"/>
                </a:solidFill>
                <a:sym typeface="돋움체" pitchFamily="49" charset="-127"/>
              </a:rPr>
              <a:t>Режим Выкл.</a:t>
            </a:r>
            <a:r>
              <a:rPr lang="en-US" altLang="ko-KR" sz="1000" b="0" dirty="0" smtClean="0">
                <a:solidFill>
                  <a:srgbClr val="000000"/>
                </a:solidFill>
                <a:sym typeface="돋움체" pitchFamily="49" charset="-127"/>
              </a:rPr>
              <a:t>: 1.0</a:t>
            </a:r>
            <a:r>
              <a:rPr lang="ru-RU" altLang="ko-KR" sz="1000" b="0" dirty="0" smtClean="0">
                <a:solidFill>
                  <a:srgbClr val="000000"/>
                </a:solidFill>
                <a:sym typeface="돋움체" pitchFamily="49" charset="-127"/>
              </a:rPr>
              <a:t> мм</a:t>
            </a:r>
            <a:endParaRPr lang="en-US" altLang="ko-KR" sz="1000" b="0" dirty="0">
              <a:solidFill>
                <a:srgbClr val="000000"/>
              </a:solidFill>
              <a:sym typeface="돋움체" pitchFamily="49" charset="-127"/>
            </a:endParaRPr>
          </a:p>
          <a:p>
            <a:r>
              <a:rPr lang="ru-RU" altLang="ko-KR" sz="1000" b="0" dirty="0" smtClean="0">
                <a:solidFill>
                  <a:srgbClr val="000000"/>
                </a:solidFill>
                <a:sym typeface="돋움체" pitchFamily="49" charset="-127"/>
              </a:rPr>
              <a:t>Режим </a:t>
            </a:r>
            <a:r>
              <a:rPr lang="ru-RU" altLang="ko-KR" sz="1000" b="0" dirty="0" err="1" smtClean="0">
                <a:solidFill>
                  <a:srgbClr val="000000"/>
                </a:solidFill>
                <a:sym typeface="돋움체" pitchFamily="49" charset="-127"/>
              </a:rPr>
              <a:t>Вкл</a:t>
            </a:r>
            <a:r>
              <a:rPr lang="ru-RU" altLang="ko-KR" sz="1000" b="0" dirty="0" smtClean="0">
                <a:solidFill>
                  <a:srgbClr val="000000"/>
                </a:solidFill>
                <a:sym typeface="돋움체" pitchFamily="49" charset="-127"/>
              </a:rPr>
              <a:t>.</a:t>
            </a:r>
            <a:r>
              <a:rPr lang="en-US" altLang="ko-KR" sz="1000" b="0" dirty="0" smtClean="0">
                <a:solidFill>
                  <a:srgbClr val="000000"/>
                </a:solidFill>
                <a:sym typeface="돋움체" pitchFamily="49" charset="-127"/>
              </a:rPr>
              <a:t>: 10.6</a:t>
            </a:r>
            <a:r>
              <a:rPr lang="ru-RU" altLang="ko-KR" sz="1000" b="0" dirty="0" smtClean="0">
                <a:solidFill>
                  <a:srgbClr val="000000"/>
                </a:solidFill>
                <a:sym typeface="돋움체" pitchFamily="49" charset="-127"/>
              </a:rPr>
              <a:t> мм</a:t>
            </a:r>
          </a:p>
          <a:p>
            <a:endParaRPr lang="ko-KR" altLang="en-US" sz="1000" b="0" dirty="0">
              <a:solidFill>
                <a:srgbClr val="000000"/>
              </a:solidFill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5313040" y="2132856"/>
            <a:ext cx="1915909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Дизайн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CINEMA </a:t>
            </a:r>
            <a:r>
              <a:rPr lang="en-US" altLang="ko-KR" sz="1100" dirty="0">
                <a:solidFill>
                  <a:srgbClr val="000000"/>
                </a:solidFill>
                <a:sym typeface="돋움체" pitchFamily="49" charset="-127"/>
              </a:rPr>
              <a:t>SCREEN </a:t>
            </a:r>
            <a:endParaRPr lang="ko-KR" altLang="en-US" sz="1100" dirty="0">
              <a:solidFill>
                <a:srgbClr val="000000"/>
              </a:solidFill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6158" y="1150045"/>
            <a:ext cx="2698650" cy="249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C:\Users\이태영\Desktop\IPS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449712" y="1628800"/>
            <a:ext cx="7112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C:\Users\이태영\Desktop\Untitled-8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96816" y="2061170"/>
            <a:ext cx="10080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0832" y="2540902"/>
            <a:ext cx="792088" cy="38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C:\Users\XNOTE\Desktop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21" y="-2438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XNOTE\Desktop\MT75_스피커 cop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714"/>
          <a:stretch/>
        </p:blipFill>
        <p:spPr bwMode="auto">
          <a:xfrm>
            <a:off x="-19637" y="1934304"/>
            <a:ext cx="9925638" cy="492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-2067190" y="2466718"/>
            <a:ext cx="8358188" cy="184666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defRPr/>
            </a:pPr>
            <a:endParaRPr lang="it-IT" altLang="ko-KR" dirty="0">
              <a:solidFill>
                <a:prstClr val="white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grpSp>
        <p:nvGrpSpPr>
          <p:cNvPr id="2" name="그룹 9"/>
          <p:cNvGrpSpPr>
            <a:grpSpLocks/>
          </p:cNvGrpSpPr>
          <p:nvPr/>
        </p:nvGrpSpPr>
        <p:grpSpPr bwMode="auto">
          <a:xfrm>
            <a:off x="428229" y="915215"/>
            <a:ext cx="9249040" cy="1522553"/>
            <a:chOff x="714348" y="1160935"/>
            <a:chExt cx="7852006" cy="1209948"/>
          </a:xfrm>
        </p:grpSpPr>
        <p:sp>
          <p:nvSpPr>
            <p:cNvPr id="25" name="직사각형 24"/>
            <p:cNvSpPr/>
            <p:nvPr/>
          </p:nvSpPr>
          <p:spPr>
            <a:xfrm>
              <a:off x="714348" y="1160935"/>
              <a:ext cx="7852006" cy="353890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>
                <a:defRPr/>
              </a:pPr>
              <a:r>
                <a:rPr lang="ru-RU" altLang="ko-KR" sz="2300" dirty="0" smtClean="0">
                  <a:solidFill>
                    <a:prstClr val="black"/>
                  </a:solidFill>
                  <a:latin typeface="Arial Black" pitchFamily="34" charset="0"/>
                  <a:ea typeface="Arial Unicode MS" pitchFamily="50" charset="-127"/>
                  <a:cs typeface="Arial" pitchFamily="34" charset="0"/>
                </a:rPr>
                <a:t>Захватывающее изображение и звук</a:t>
              </a:r>
              <a:endParaRPr lang="en-US" altLang="ko-KR" sz="2300" dirty="0">
                <a:solidFill>
                  <a:prstClr val="black"/>
                </a:solidFill>
                <a:latin typeface="Arial Black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714348" y="1588211"/>
              <a:ext cx="7692602" cy="782672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>
                <a:defRPr/>
              </a:pPr>
              <a:r>
                <a:rPr lang="ru-RU" sz="1600" dirty="0" smtClean="0"/>
                <a:t>Благодаря IPS матрице мониторы позволяют увидеть истинную красоту изображения без </a:t>
              </a:r>
            </a:p>
            <a:p>
              <a:pPr>
                <a:defRPr/>
              </a:pPr>
              <a:r>
                <a:rPr lang="ru-RU" sz="1600" dirty="0" smtClean="0"/>
                <a:t>искажения оригинального цвета. IPS матрица гарантирует естественность оттенков и точное </a:t>
              </a:r>
            </a:p>
            <a:p>
              <a:pPr>
                <a:defRPr/>
              </a:pPr>
              <a:r>
                <a:rPr lang="ru-RU" sz="1600" dirty="0" smtClean="0"/>
                <a:t>соответствие цветов. Наслаждайтесь захватывающим изображением и богатым стерео звуком с двумя 5 Вт динамиками. </a:t>
              </a:r>
              <a:endParaRPr lang="en-US" altLang="ko-KR" sz="1600" dirty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endParaRPr>
            </a:p>
          </p:txBody>
        </p:sp>
      </p:grpSp>
      <p:pic>
        <p:nvPicPr>
          <p:cNvPr id="29" name="Picture 2" descr="C:\Documents and Settings\Administrator\바탕 화면\닥터엘지\IMG\34_05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250903" y="4412360"/>
            <a:ext cx="883973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C:\Documents and Settings\Administrator\바탕 화면\닥터엘지\IMG\34_05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073434" y="4602827"/>
            <a:ext cx="883973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C:\Users\XNOTE\Desktop\ip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6553" y="3012385"/>
            <a:ext cx="1295303" cy="50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직사각형 22"/>
          <p:cNvSpPr/>
          <p:nvPr/>
        </p:nvSpPr>
        <p:spPr>
          <a:xfrm>
            <a:off x="344488" y="188640"/>
            <a:ext cx="8358245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defRPr/>
            </a:pPr>
            <a:r>
              <a:rPr lang="ru-RU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Персональный (СМАРТ) ТВ с дизайном </a:t>
            </a: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CINEMA </a:t>
            </a:r>
            <a:r>
              <a:rPr lang="ru-RU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, Серия</a:t>
            </a: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</a:t>
            </a:r>
            <a:r>
              <a:rPr lang="ru-RU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МТ</a:t>
            </a: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75 (</a:t>
            </a:r>
            <a:r>
              <a:rPr lang="sv-SE" altLang="ko-KR" dirty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MT75S / </a:t>
            </a: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MT75</a:t>
            </a:r>
            <a:r>
              <a:rPr lang="ru-RU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В</a:t>
            </a: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)</a:t>
            </a:r>
            <a:endParaRPr lang="sv-SE" altLang="ko-KR" dirty="0">
              <a:solidFill>
                <a:prstClr val="white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XNOTE\Desktop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21" y="-2438"/>
            <a:ext cx="9906000" cy="68580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직사각형 53"/>
          <p:cNvSpPr/>
          <p:nvPr/>
        </p:nvSpPr>
        <p:spPr>
          <a:xfrm>
            <a:off x="441869" y="535869"/>
            <a:ext cx="8745202" cy="312330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marL="176213" indent="-176213" defTabSz="684213">
              <a:lnSpc>
                <a:spcPct val="110000"/>
              </a:lnSpc>
              <a:defRPr/>
            </a:pPr>
            <a:r>
              <a:rPr lang="en-US" altLang="ko-KR" sz="2000" b="1" dirty="0" smtClean="0">
                <a:solidFill>
                  <a:srgbClr val="C61E55"/>
                </a:solidFill>
              </a:rPr>
              <a:t>MT75S / MT75. </a:t>
            </a:r>
            <a:r>
              <a:rPr lang="ru-RU" altLang="ko-KR" sz="2000" b="1" dirty="0" smtClean="0">
                <a:solidFill>
                  <a:srgbClr val="C61E55"/>
                </a:solidFill>
              </a:rPr>
              <a:t>Сравнительная характеристика</a:t>
            </a:r>
            <a:endParaRPr lang="en-US" altLang="ko-KR" sz="2000" b="1" dirty="0">
              <a:solidFill>
                <a:srgbClr val="C61E55"/>
              </a:solidFill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455761" y="6332353"/>
            <a:ext cx="6685272" cy="153888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spcAft>
                <a:spcPts val="600"/>
              </a:spcAft>
              <a:defRPr/>
            </a:pPr>
            <a:r>
              <a:rPr lang="en-US" altLang="ko-KR" sz="1000" dirty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* </a:t>
            </a:r>
            <a:r>
              <a:rPr lang="ru-RU" altLang="ko-KR" sz="10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Примечания</a:t>
            </a:r>
            <a:r>
              <a:rPr lang="en-US" altLang="ko-KR" sz="10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: </a:t>
            </a:r>
            <a:r>
              <a:rPr lang="ru-RU" altLang="ko-KR" sz="10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Спецификации могут меняться</a:t>
            </a:r>
            <a:endParaRPr lang="en-US" altLang="ko-KR" sz="1000" dirty="0">
              <a:solidFill>
                <a:prstClr val="black"/>
              </a:solidFill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440267" y="6264145"/>
            <a:ext cx="9025467" cy="44450"/>
          </a:xfrm>
          <a:prstGeom prst="rect">
            <a:avLst/>
          </a:prstGeom>
          <a:solidFill>
            <a:srgbClr val="595959">
              <a:alpha val="40000"/>
            </a:srgbClr>
          </a:solidFill>
          <a:ln w="19050" cap="flat" cmpd="sng" algn="ctr">
            <a:noFill/>
            <a:prstDash val="solid"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kern="0" dirty="0">
                <a:solidFill>
                  <a:srgbClr val="00000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</a:t>
            </a:r>
          </a:p>
        </p:txBody>
      </p:sp>
      <p:graphicFrame>
        <p:nvGraphicFramePr>
          <p:cNvPr id="69" name="Group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77090958"/>
              </p:ext>
            </p:extLst>
          </p:nvPr>
        </p:nvGraphicFramePr>
        <p:xfrm>
          <a:off x="454207" y="972981"/>
          <a:ext cx="8997587" cy="5341226"/>
        </p:xfrm>
        <a:graphic>
          <a:graphicData uri="http://schemas.openxmlformats.org/drawingml/2006/table">
            <a:tbl>
              <a:tblPr/>
              <a:tblGrid>
                <a:gridCol w="2626533"/>
                <a:gridCol w="3378169"/>
                <a:gridCol w="2992885"/>
              </a:tblGrid>
              <a:tr h="44569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altLang="ko-K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Смарт</a:t>
                      </a:r>
                      <a:r>
                        <a:rPr kumimoji="1" lang="ru-RU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Персональный ТВ с дизайном 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CINEMA Screen 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(MT75S)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Персональный ТВ с дизайном 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CINEMA Screen (MT75D)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25654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Размер экрана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27”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27” / 23”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6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Разрешение экрана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1920 x 1080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7886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Дисплей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AH-IPS Full HD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22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Яркость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250nits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4662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Тип тюнера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DVB-T2, DVB-C, DVB-S2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DVB-T2, DVB-C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19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Углы обзора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178/178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511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Время отклика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5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 мс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804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Клавиши управления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8 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клавиш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(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Сенсорные, на передней панели)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480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Интерфейс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HDMI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x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2, USB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x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3,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Component, Composite, 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MHL,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</a:t>
                      </a:r>
                      <a:r>
                        <a:rPr kumimoji="1" lang="en-US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Scart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(Europe) 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HDMI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</a:t>
                      </a: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x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</a:t>
                      </a: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2, USBx1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Component,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</a:t>
                      </a: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Composite, </a:t>
                      </a:r>
                      <a:endParaRPr kumimoji="1" lang="ru-RU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D-</a:t>
                      </a:r>
                      <a:r>
                        <a:rPr kumimoji="1" lang="fr-FR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sub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, </a:t>
                      </a:r>
                      <a:r>
                        <a:rPr kumimoji="1" lang="fr-FR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Scart</a:t>
                      </a: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(Europe)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95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Питание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Внешний блок питания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603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Динамики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5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 Вт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 x 2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1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Настенное крепление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27”: VESA 100 x 100;       23”: VESA 75 x 75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9046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Функции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Smart, PIP, USB Quick View,</a:t>
                      </a:r>
                      <a:b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</a:b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Super Energy Saving,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Smart share, Wi-Fi </a:t>
                      </a:r>
                      <a:r>
                        <a:rPr kumimoji="1" lang="en-US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miracast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, Wi-Di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PIP, USB Quick View,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Super Energy Saving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66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Стенд 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Наклон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, 125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 мм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1996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Аксессуары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Кабель питания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,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Кабель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Component / Composite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Кабель питания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, 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кабель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D-Sub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XNOTE\Desktop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2748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20752" y="836641"/>
            <a:ext cx="5112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Серия </a:t>
            </a:r>
            <a:r>
              <a:rPr lang="en-US" altLang="ko-K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MT55S/MT55</a:t>
            </a:r>
            <a:endParaRPr lang="ko-KR" alt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01089" y="548600"/>
            <a:ext cx="9303823" cy="36933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ctr" latinLnBrk="0">
              <a:defRPr/>
            </a:pPr>
            <a:r>
              <a:rPr lang="it-IT" altLang="ko-KR" sz="2400" dirty="0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IPS Full HD </a:t>
            </a:r>
            <a:r>
              <a:rPr lang="ru-RU" altLang="ko-KR" sz="2400" dirty="0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Персональный ТВ</a:t>
            </a:r>
            <a:endParaRPr lang="it-IT" altLang="ko-KR" sz="2400" dirty="0">
              <a:solidFill>
                <a:srgbClr val="C61E55"/>
              </a:solidFill>
              <a:latin typeface="Arial Black" pitchFamily="34" charset="0"/>
              <a:ea typeface="HY나무L" pitchFamily="18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441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2"/>
          <p:cNvSpPr>
            <a:spLocks noChangeArrowheads="1"/>
          </p:cNvSpPr>
          <p:nvPr/>
        </p:nvSpPr>
        <p:spPr bwMode="auto">
          <a:xfrm>
            <a:off x="512763" y="760413"/>
            <a:ext cx="2693987" cy="360362"/>
          </a:xfrm>
          <a:prstGeom prst="roundRect">
            <a:avLst>
              <a:gd name="adj" fmla="val 45421"/>
            </a:avLst>
          </a:prstGeom>
          <a:solidFill>
            <a:srgbClr val="C61E55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defTabSz="977900" eaLnBrk="0" latinLnBrk="0" hangingPunct="0"/>
            <a:endParaRPr kumimoji="0" lang="ko-KR" altLang="ko-KR" sz="1800" b="1">
              <a:solidFill>
                <a:schemeClr val="bg1"/>
              </a:solidFill>
              <a:ea typeface="돋움" pitchFamily="50" charset="-127"/>
            </a:endParaRP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6348208" y="561560"/>
            <a:ext cx="3285312" cy="71996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lang="ru-RU" altLang="ko-KR" sz="2000" dirty="0" smtClean="0">
                <a:solidFill>
                  <a:srgbClr val="C61E55"/>
                </a:solidFill>
              </a:rPr>
              <a:t>Персональный </a:t>
            </a:r>
            <a:r>
              <a:rPr lang="ru-RU" altLang="ko-KR" sz="2000" dirty="0" err="1" smtClean="0">
                <a:solidFill>
                  <a:srgbClr val="C61E55"/>
                </a:solidFill>
              </a:rPr>
              <a:t>Смарт</a:t>
            </a:r>
            <a:r>
              <a:rPr lang="ru-RU" altLang="ko-KR" sz="2000" dirty="0" smtClean="0">
                <a:solidFill>
                  <a:srgbClr val="C61E55"/>
                </a:solidFill>
              </a:rPr>
              <a:t> ТВ. </a:t>
            </a:r>
          </a:p>
          <a:p>
            <a:pPr marL="176213" indent="-176213" defTabSz="684213">
              <a:lnSpc>
                <a:spcPct val="110000"/>
              </a:lnSpc>
            </a:pPr>
            <a:r>
              <a:rPr lang="ru-RU" altLang="ko-KR" sz="2000" dirty="0" smtClean="0">
                <a:solidFill>
                  <a:srgbClr val="C61E55"/>
                </a:solidFill>
              </a:rPr>
              <a:t>Оптимальный выбор </a:t>
            </a:r>
            <a:endParaRPr lang="ko-KR" altLang="en-US" sz="2000" dirty="0" smtClean="0">
              <a:solidFill>
                <a:srgbClr val="C61E55"/>
              </a:solidFill>
            </a:endParaRPr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1163638" y="771525"/>
            <a:ext cx="15616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600" dirty="0" smtClean="0">
                <a:solidFill>
                  <a:srgbClr val="FFFFFF"/>
                </a:solidFill>
              </a:rPr>
              <a:t>Серия </a:t>
            </a:r>
            <a:r>
              <a:rPr lang="en-US" altLang="ko-KR" sz="1600" dirty="0" smtClean="0">
                <a:solidFill>
                  <a:srgbClr val="FFFFFF"/>
                </a:solidFill>
              </a:rPr>
              <a:t>MT55S </a:t>
            </a:r>
            <a:endParaRPr lang="en-US" altLang="ko-KR" sz="1600" dirty="0">
              <a:solidFill>
                <a:srgbClr val="FFFFFF"/>
              </a:solidFill>
            </a:endParaRPr>
          </a:p>
        </p:txBody>
      </p:sp>
      <p:sp>
        <p:nvSpPr>
          <p:cNvPr id="11271" name="Rectangle 17"/>
          <p:cNvSpPr>
            <a:spLocks noChangeArrowheads="1"/>
          </p:cNvSpPr>
          <p:nvPr/>
        </p:nvSpPr>
        <p:spPr bwMode="auto">
          <a:xfrm>
            <a:off x="5016053" y="4319588"/>
            <a:ext cx="162401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en-US" altLang="ko-KR" dirty="0">
                <a:solidFill>
                  <a:srgbClr val="000000"/>
                </a:solidFill>
              </a:rPr>
              <a:t>■ </a:t>
            </a:r>
            <a:r>
              <a:rPr lang="ru-RU" altLang="ko-KR" dirty="0" smtClean="0">
                <a:solidFill>
                  <a:srgbClr val="000000"/>
                </a:solidFill>
              </a:rPr>
              <a:t>Спецификации</a:t>
            </a: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11272" name="AutoShape 18"/>
          <p:cNvSpPr>
            <a:spLocks noChangeArrowheads="1"/>
          </p:cNvSpPr>
          <p:nvPr/>
        </p:nvSpPr>
        <p:spPr bwMode="auto">
          <a:xfrm>
            <a:off x="5081141" y="4602163"/>
            <a:ext cx="4598987" cy="157162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</a:rPr>
              <a:t>Панель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</a:rPr>
              <a:t>27” LED IPS (</a:t>
            </a:r>
            <a:r>
              <a:rPr lang="en-US" altLang="ko-KR" sz="1100" dirty="0" smtClean="0">
                <a:solidFill>
                  <a:srgbClr val="000000"/>
                </a:solidFill>
              </a:rPr>
              <a:t>200</a:t>
            </a:r>
            <a:r>
              <a:rPr lang="ru-RU" altLang="ko-KR" sz="1100" dirty="0" smtClean="0">
                <a:solidFill>
                  <a:srgbClr val="000000"/>
                </a:solidFill>
              </a:rPr>
              <a:t> </a:t>
            </a:r>
            <a:r>
              <a:rPr lang="ru-RU" altLang="ko-KR" sz="1100" dirty="0" err="1" smtClean="0">
                <a:solidFill>
                  <a:srgbClr val="000000"/>
                </a:solidFill>
              </a:rPr>
              <a:t>нитт</a:t>
            </a:r>
            <a:r>
              <a:rPr lang="ru-RU" altLang="ko-KR" sz="1100" dirty="0" smtClean="0">
                <a:solidFill>
                  <a:srgbClr val="000000"/>
                </a:solidFill>
              </a:rPr>
              <a:t>)</a:t>
            </a:r>
            <a:endParaRPr lang="en-US" altLang="ko-KR" sz="1100" dirty="0" smtClean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 smtClean="0"/>
              <a:t> </a:t>
            </a:r>
            <a:r>
              <a:rPr lang="ru-RU" altLang="ko-KR" sz="1100" dirty="0" smtClean="0"/>
              <a:t>Тип тюнера: </a:t>
            </a:r>
            <a:r>
              <a:rPr lang="en-US" altLang="ko-KR" sz="1100" dirty="0" smtClean="0"/>
              <a:t>DVB-T2, DVB-C, DVB-S2</a:t>
            </a:r>
            <a:endParaRPr lang="en-US" altLang="ko-KR" sz="11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</a:rPr>
              <a:t>Углы обзора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</a:rPr>
              <a:t>178/178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</a:rPr>
              <a:t>Время отклика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  <a:sym typeface="돋움체" pitchFamily="49" charset="-127"/>
              </a:rPr>
              <a:t>GTG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5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 мс</a:t>
            </a:r>
            <a:endParaRPr lang="en-US" altLang="ko-KR" sz="11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</a:rPr>
              <a:t>Интерфейс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</a:rPr>
              <a:t>HDMI </a:t>
            </a:r>
            <a:r>
              <a:rPr lang="en-US" altLang="ko-KR" sz="1100" dirty="0" smtClean="0">
                <a:solidFill>
                  <a:srgbClr val="000000"/>
                </a:solidFill>
              </a:rPr>
              <a:t>x</a:t>
            </a:r>
            <a:r>
              <a:rPr lang="ru-RU" altLang="ko-KR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2 </a:t>
            </a:r>
            <a:r>
              <a:rPr lang="en-US" altLang="ko-KR" sz="1100" dirty="0">
                <a:solidFill>
                  <a:srgbClr val="000000"/>
                </a:solidFill>
              </a:rPr>
              <a:t>, Component, Composite, LAN</a:t>
            </a:r>
            <a:r>
              <a:rPr lang="en-US" altLang="ko-KR" sz="1100" dirty="0" smtClean="0">
                <a:solidFill>
                  <a:srgbClr val="000000"/>
                </a:solidFill>
              </a:rPr>
              <a:t>,</a:t>
            </a:r>
            <a:r>
              <a:rPr lang="ru-RU" altLang="ko-KR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Wi-Fi</a:t>
            </a:r>
            <a:r>
              <a:rPr lang="en-US" altLang="ko-KR" sz="1100" dirty="0">
                <a:solidFill>
                  <a:srgbClr val="000000"/>
                </a:solidFill>
              </a:rPr>
              <a:t>, </a:t>
            </a:r>
            <a:r>
              <a:rPr lang="en-US" altLang="ko-KR" sz="1100" dirty="0" smtClean="0">
                <a:solidFill>
                  <a:srgbClr val="000000"/>
                </a:solidFill>
              </a:rPr>
              <a:t>USB</a:t>
            </a:r>
            <a:r>
              <a:rPr lang="ru-RU" altLang="ko-KR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x</a:t>
            </a:r>
            <a:r>
              <a:rPr lang="ru-RU" altLang="ko-KR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2</a:t>
            </a:r>
            <a:endParaRPr lang="en-US" altLang="ko-KR" sz="11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uk-UA" altLang="ko-KR" sz="1100" dirty="0" err="1" smtClean="0">
                <a:solidFill>
                  <a:srgbClr val="000000"/>
                </a:solidFill>
              </a:rPr>
              <a:t>Динамики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5</a:t>
            </a:r>
            <a:r>
              <a:rPr lang="uk-UA" altLang="ko-KR" sz="1100" dirty="0" smtClean="0">
                <a:solidFill>
                  <a:srgbClr val="000000"/>
                </a:solidFill>
                <a:sym typeface="돋움체" pitchFamily="49" charset="-127"/>
              </a:rPr>
              <a:t> Вт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x</a:t>
            </a:r>
            <a:r>
              <a:rPr lang="uk-UA" altLang="ko-KR" sz="110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2</a:t>
            </a:r>
            <a:endParaRPr lang="en-US" altLang="ko-KR" sz="1100" dirty="0">
              <a:solidFill>
                <a:srgbClr val="000000"/>
              </a:solidFill>
              <a:sym typeface="돋움체" pitchFamily="49" charset="-127"/>
            </a:endParaRPr>
          </a:p>
        </p:txBody>
      </p:sp>
      <p:sp>
        <p:nvSpPr>
          <p:cNvPr id="11273" name="Text Box 14"/>
          <p:cNvSpPr txBox="1">
            <a:spLocks noChangeArrowheads="1"/>
          </p:cNvSpPr>
          <p:nvPr/>
        </p:nvSpPr>
        <p:spPr bwMode="auto">
          <a:xfrm>
            <a:off x="200473" y="3684412"/>
            <a:ext cx="4968551" cy="291294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 smtClean="0">
                <a:sym typeface="돋움체" pitchFamily="49" charset="-127"/>
              </a:rPr>
              <a:t>1</a:t>
            </a:r>
            <a:r>
              <a:rPr lang="en-US" altLang="ko-KR" dirty="0" smtClean="0">
                <a:sym typeface="돋움체" pitchFamily="49" charset="-127"/>
              </a:rPr>
              <a:t>. </a:t>
            </a:r>
            <a:r>
              <a:rPr lang="ru-RU" altLang="ko-KR" b="1" dirty="0" err="1" smtClean="0">
                <a:sym typeface="돋움체" pitchFamily="49" charset="-127"/>
              </a:rPr>
              <a:t>Смарт</a:t>
            </a:r>
            <a:r>
              <a:rPr lang="ru-RU" altLang="ko-KR" b="1" dirty="0" smtClean="0">
                <a:sym typeface="돋움체" pitchFamily="49" charset="-127"/>
              </a:rPr>
              <a:t> приложения на любой вкус</a:t>
            </a:r>
            <a:endParaRPr lang="en-US" altLang="ko-KR" b="1" dirty="0" smtClean="0"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 smtClean="0">
                <a:sym typeface="돋움체" pitchFamily="49" charset="-127"/>
              </a:rPr>
              <a:t>   - </a:t>
            </a:r>
            <a:r>
              <a:rPr lang="ru-RU" altLang="ko-KR" sz="1100" dirty="0" err="1" smtClean="0">
                <a:sym typeface="돋움체" pitchFamily="49" charset="-127"/>
              </a:rPr>
              <a:t>Премиум</a:t>
            </a:r>
            <a:r>
              <a:rPr lang="ru-RU" altLang="ko-KR" sz="1100" dirty="0" smtClean="0">
                <a:sym typeface="돋움체" pitchFamily="49" charset="-127"/>
              </a:rPr>
              <a:t> </a:t>
            </a:r>
            <a:r>
              <a:rPr lang="ru-RU" altLang="ko-KR" sz="1100" dirty="0" err="1" smtClean="0">
                <a:sym typeface="돋움체" pitchFamily="49" charset="-127"/>
              </a:rPr>
              <a:t>контент</a:t>
            </a:r>
            <a:r>
              <a:rPr lang="en-US" altLang="ko-KR" sz="1100" dirty="0" smtClean="0">
                <a:sym typeface="돋움체" pitchFamily="49" charset="-127"/>
              </a:rPr>
              <a:t>: </a:t>
            </a:r>
            <a:r>
              <a:rPr lang="ru-RU" altLang="ko-KR" sz="1100" dirty="0" smtClean="0">
                <a:sym typeface="돋움체" pitchFamily="49" charset="-127"/>
              </a:rPr>
              <a:t>видео по запросу, телевидение  «вслед за эфиром»</a:t>
            </a:r>
            <a:endParaRPr lang="en-US" altLang="ko-KR" sz="1100" dirty="0" smtClean="0"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 smtClean="0">
                <a:sym typeface="돋움체" pitchFamily="49" charset="-127"/>
              </a:rPr>
              <a:t>   - </a:t>
            </a:r>
            <a:r>
              <a:rPr lang="ru-RU" altLang="ko-KR" sz="1100" dirty="0" smtClean="0">
                <a:sym typeface="돋움체" pitchFamily="49" charset="-127"/>
              </a:rPr>
              <a:t>Полноценный интернет </a:t>
            </a:r>
            <a:r>
              <a:rPr lang="ru-RU" altLang="ko-KR" sz="1100" dirty="0" err="1" smtClean="0">
                <a:sym typeface="돋움체" pitchFamily="49" charset="-127"/>
              </a:rPr>
              <a:t>браузинг</a:t>
            </a:r>
            <a:r>
              <a:rPr lang="ru-RU" altLang="ko-KR" sz="1100" dirty="0" smtClean="0">
                <a:sym typeface="돋움체" pitchFamily="49" charset="-127"/>
              </a:rPr>
              <a:t>, соц.сети</a:t>
            </a:r>
            <a:endParaRPr lang="en-US" altLang="ko-KR" sz="1100" dirty="0" smtClean="0"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 smtClean="0">
                <a:sym typeface="돋움체" pitchFamily="49" charset="-127"/>
              </a:rPr>
              <a:t>   - </a:t>
            </a:r>
            <a:r>
              <a:rPr lang="ru-RU" altLang="ko-KR" sz="1100" dirty="0" smtClean="0">
                <a:sym typeface="돋움체" pitchFamily="49" charset="-127"/>
              </a:rPr>
              <a:t>Меню </a:t>
            </a:r>
            <a:r>
              <a:rPr lang="en-US" altLang="ko-KR" sz="1100" dirty="0" smtClean="0">
                <a:sym typeface="돋움체" pitchFamily="49" charset="-127"/>
              </a:rPr>
              <a:t>LG Smart Home &amp; Game World </a:t>
            </a:r>
          </a:p>
          <a:p>
            <a:pPr>
              <a:lnSpc>
                <a:spcPct val="110000"/>
              </a:lnSpc>
            </a:pP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b="1" dirty="0" smtClean="0">
                <a:sym typeface="돋움체" pitchFamily="49" charset="-127"/>
              </a:rPr>
              <a:t>2. IPS </a:t>
            </a:r>
            <a:r>
              <a:rPr lang="ru-RU" altLang="ko-KR" b="1" dirty="0" smtClean="0">
                <a:sym typeface="돋움체" pitchFamily="49" charset="-127"/>
              </a:rPr>
              <a:t>матрица = отличное качество изображения</a:t>
            </a:r>
            <a:endParaRPr lang="ko-KR" altLang="en-US" b="1" dirty="0" smtClean="0"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ru-RU" altLang="ko-KR" sz="1100" dirty="0" smtClean="0">
                <a:sym typeface="돋움체" pitchFamily="49" charset="-127"/>
              </a:rPr>
              <a:t>   </a:t>
            </a:r>
            <a:r>
              <a:rPr lang="en-US" altLang="ko-KR" sz="1100" dirty="0" smtClean="0">
                <a:sym typeface="돋움체" pitchFamily="49" charset="-127"/>
              </a:rPr>
              <a:t>- </a:t>
            </a:r>
            <a:r>
              <a:rPr lang="ru-RU" altLang="ko-KR" sz="1100" dirty="0" smtClean="0">
                <a:sym typeface="돋움체" pitchFamily="49" charset="-127"/>
              </a:rPr>
              <a:t>Корректная цветопередача под любым углом обзора</a:t>
            </a:r>
            <a:endParaRPr lang="en-US" altLang="ko-KR" sz="1100" dirty="0" smtClean="0"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 smtClean="0">
                <a:sym typeface="돋움체" pitchFamily="49" charset="-127"/>
              </a:rPr>
              <a:t>   - </a:t>
            </a:r>
            <a:r>
              <a:rPr lang="ru-RU" altLang="ko-KR" sz="1100" dirty="0" smtClean="0">
                <a:sym typeface="돋움체" pitchFamily="49" charset="-127"/>
              </a:rPr>
              <a:t>Стенд высотой </a:t>
            </a:r>
            <a:r>
              <a:rPr lang="en-US" altLang="ko-KR" sz="1100" dirty="0" smtClean="0">
                <a:sym typeface="돋움체" pitchFamily="49" charset="-127"/>
              </a:rPr>
              <a:t>125 </a:t>
            </a:r>
            <a:r>
              <a:rPr lang="ru-RU" altLang="ko-KR" sz="1100" dirty="0" smtClean="0">
                <a:sym typeface="돋움체" pitchFamily="49" charset="-127"/>
              </a:rPr>
              <a:t>мм для удобства обзора</a:t>
            </a:r>
            <a:endParaRPr lang="en-US" altLang="ko-KR" sz="1100" dirty="0" smtClean="0">
              <a:sym typeface="돋움체" pitchFamily="49" charset="-127"/>
            </a:endParaRPr>
          </a:p>
          <a:p>
            <a:pPr>
              <a:lnSpc>
                <a:spcPct val="110000"/>
              </a:lnSpc>
            </a:pPr>
            <a:endParaRPr lang="en-US" altLang="ko-KR" sz="11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b="1" dirty="0" smtClean="0">
                <a:sym typeface="돋움체" pitchFamily="49" charset="-127"/>
              </a:rPr>
              <a:t>3. </a:t>
            </a:r>
            <a:r>
              <a:rPr lang="ru-RU" altLang="ko-KR" b="1" dirty="0" smtClean="0">
                <a:sym typeface="돋움체" pitchFamily="49" charset="-127"/>
              </a:rPr>
              <a:t>Максимум комфорта для пользователя</a:t>
            </a:r>
            <a:r>
              <a:rPr lang="en-US" altLang="ko-KR" sz="1100" dirty="0" smtClean="0">
                <a:sym typeface="돋움체" pitchFamily="49" charset="-127"/>
              </a:rPr>
              <a:t/>
            </a:r>
            <a:br>
              <a:rPr lang="en-US" altLang="ko-KR" sz="1100" dirty="0" smtClean="0">
                <a:sym typeface="돋움체" pitchFamily="49" charset="-127"/>
              </a:rPr>
            </a:br>
            <a:r>
              <a:rPr lang="en-US" altLang="ko-KR" sz="1100" dirty="0" smtClean="0">
                <a:sym typeface="돋움체" pitchFamily="49" charset="-127"/>
              </a:rPr>
              <a:t>- Magic remote ready: </a:t>
            </a:r>
            <a:r>
              <a:rPr lang="ru-RU" altLang="ko-KR" sz="1100" dirty="0" smtClean="0">
                <a:sym typeface="돋움체" pitchFamily="49" charset="-127"/>
              </a:rPr>
              <a:t>интуитивное управление </a:t>
            </a:r>
            <a:r>
              <a:rPr lang="ru-RU" altLang="ko-KR" sz="1100" dirty="0" err="1" smtClean="0">
                <a:sym typeface="돋움체" pitchFamily="49" charset="-127"/>
              </a:rPr>
              <a:t>Смарт</a:t>
            </a:r>
            <a:r>
              <a:rPr lang="ru-RU" altLang="ko-KR" sz="1100" dirty="0" smtClean="0">
                <a:sym typeface="돋움체" pitchFamily="49" charset="-127"/>
              </a:rPr>
              <a:t> </a:t>
            </a:r>
          </a:p>
          <a:p>
            <a:pPr marL="176213" indent="-176213" defTabSz="684213">
              <a:lnSpc>
                <a:spcPct val="110000"/>
              </a:lnSpc>
            </a:pPr>
            <a:r>
              <a:rPr lang="ru-RU" altLang="ko-KR" sz="1100" dirty="0" smtClean="0">
                <a:sym typeface="돋움체" pitchFamily="49" charset="-127"/>
              </a:rPr>
              <a:t>приложениями</a:t>
            </a:r>
            <a:r>
              <a:rPr lang="en-US" altLang="ko-KR" sz="1100" dirty="0" smtClean="0">
                <a:sym typeface="돋움체" pitchFamily="49" charset="-127"/>
              </a:rPr>
              <a:t> </a:t>
            </a: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 smtClean="0">
                <a:sym typeface="돋움체" pitchFamily="49" charset="-127"/>
              </a:rPr>
              <a:t>    - </a:t>
            </a:r>
            <a:r>
              <a:rPr lang="ru-RU" altLang="ko-KR" sz="1100" dirty="0" smtClean="0">
                <a:sym typeface="돋움체" pitchFamily="49" charset="-127"/>
              </a:rPr>
              <a:t>Стандарт </a:t>
            </a:r>
            <a:r>
              <a:rPr lang="en-US" altLang="ko-KR" sz="1100" dirty="0" err="1" smtClean="0">
                <a:sym typeface="돋움체" pitchFamily="49" charset="-127"/>
              </a:rPr>
              <a:t>Miracast</a:t>
            </a:r>
            <a:r>
              <a:rPr lang="en-US" altLang="ko-KR" sz="1100" dirty="0" smtClean="0">
                <a:sym typeface="돋움체" pitchFamily="49" charset="-127"/>
              </a:rPr>
              <a:t> : </a:t>
            </a:r>
            <a:r>
              <a:rPr lang="ru-RU" altLang="ko-KR" sz="1100" dirty="0" smtClean="0">
                <a:sym typeface="돋움체" pitchFamily="49" charset="-127"/>
              </a:rPr>
              <a:t>удобное и быстрое беспроводное </a:t>
            </a:r>
          </a:p>
          <a:p>
            <a:pPr marL="176213" indent="-176213" defTabSz="684213">
              <a:lnSpc>
                <a:spcPct val="110000"/>
              </a:lnSpc>
            </a:pPr>
            <a:r>
              <a:rPr lang="ru-RU" altLang="ko-KR" sz="1100" dirty="0" smtClean="0">
                <a:sym typeface="돋움체" pitchFamily="49" charset="-127"/>
              </a:rPr>
              <a:t>соединение с различными устройствами</a:t>
            </a:r>
            <a:endParaRPr lang="en-US" altLang="ko-KR" sz="1100" dirty="0" smtClean="0"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 smtClean="0">
                <a:sym typeface="돋움체" pitchFamily="49" charset="-127"/>
              </a:rPr>
              <a:t>    - </a:t>
            </a:r>
            <a:r>
              <a:rPr lang="ru-RU" altLang="ko-KR" sz="1100" dirty="0" smtClean="0">
                <a:sym typeface="돋움체" pitchFamily="49" charset="-127"/>
              </a:rPr>
              <a:t>Удобство ввода информации с устройствами </a:t>
            </a:r>
            <a:r>
              <a:rPr lang="en-US" altLang="ko-KR" sz="1100" dirty="0" smtClean="0">
                <a:sym typeface="돋움체" pitchFamily="49" charset="-127"/>
              </a:rPr>
              <a:t>HID</a:t>
            </a:r>
            <a:r>
              <a:rPr lang="en-US" altLang="ko-KR" sz="1100" baseline="30000" dirty="0" smtClean="0">
                <a:sym typeface="돋움체" pitchFamily="49" charset="-127"/>
              </a:rPr>
              <a:t>1)</a:t>
            </a:r>
            <a:endParaRPr lang="en-US" altLang="ko-KR" sz="1100" dirty="0">
              <a:sym typeface="돋움체" pitchFamily="49" charset="-127"/>
            </a:endParaRPr>
          </a:p>
        </p:txBody>
      </p:sp>
      <p:sp>
        <p:nvSpPr>
          <p:cNvPr id="11277" name="Rectangle 31"/>
          <p:cNvSpPr>
            <a:spLocks noChangeArrowheads="1"/>
          </p:cNvSpPr>
          <p:nvPr/>
        </p:nvSpPr>
        <p:spPr bwMode="auto">
          <a:xfrm>
            <a:off x="5041453" y="1749425"/>
            <a:ext cx="154781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en-US" altLang="ko-KR">
                <a:solidFill>
                  <a:srgbClr val="000000"/>
                </a:solidFill>
              </a:rPr>
              <a:t>■ USP</a:t>
            </a:r>
          </a:p>
        </p:txBody>
      </p:sp>
      <p:sp>
        <p:nvSpPr>
          <p:cNvPr id="11278" name="AutoShape 32"/>
          <p:cNvSpPr>
            <a:spLocks noChangeArrowheads="1"/>
          </p:cNvSpPr>
          <p:nvPr/>
        </p:nvSpPr>
        <p:spPr bwMode="auto">
          <a:xfrm>
            <a:off x="5106541" y="2062163"/>
            <a:ext cx="4598987" cy="1809750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ko-KR" altLang="ko-KR" sz="1100">
              <a:solidFill>
                <a:srgbClr val="000000"/>
              </a:solidFill>
            </a:endParaRPr>
          </a:p>
        </p:txBody>
      </p:sp>
      <p:sp>
        <p:nvSpPr>
          <p:cNvPr id="11279" name="Line 21"/>
          <p:cNvSpPr>
            <a:spLocks noChangeShapeType="1"/>
          </p:cNvSpPr>
          <p:nvPr/>
        </p:nvSpPr>
        <p:spPr bwMode="auto">
          <a:xfrm>
            <a:off x="7414766" y="2106613"/>
            <a:ext cx="1587" cy="17653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0" name="Oval 11"/>
          <p:cNvSpPr>
            <a:spLocks noChangeArrowheads="1"/>
          </p:cNvSpPr>
          <p:nvPr/>
        </p:nvSpPr>
        <p:spPr bwMode="auto">
          <a:xfrm>
            <a:off x="5255766" y="219868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/>
            <a:r>
              <a:rPr lang="en-US" altLang="ko-KR" sz="12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1281" name="Oval 11"/>
          <p:cNvSpPr>
            <a:spLocks noChangeArrowheads="1"/>
          </p:cNvSpPr>
          <p:nvPr/>
        </p:nvSpPr>
        <p:spPr bwMode="auto">
          <a:xfrm>
            <a:off x="7451278" y="219868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/>
            <a:r>
              <a:rPr lang="en-US" altLang="ko-KR" sz="1200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1128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7203" y="2439988"/>
            <a:ext cx="18986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3" name="Picture 106" descr="키보드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3040"/>
          <a:stretch>
            <a:fillRect/>
          </a:stretch>
        </p:blipFill>
        <p:spPr bwMode="auto">
          <a:xfrm rot="263923">
            <a:off x="6290816" y="3495675"/>
            <a:ext cx="823912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4" name="Picture 1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9197">
            <a:off x="6030466" y="3575050"/>
            <a:ext cx="1571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5" name="TextBox 51"/>
          <p:cNvSpPr txBox="1">
            <a:spLocks noChangeArrowheads="1"/>
          </p:cNvSpPr>
          <p:nvPr/>
        </p:nvSpPr>
        <p:spPr bwMode="auto">
          <a:xfrm rot="-887633">
            <a:off x="5570091" y="3568700"/>
            <a:ext cx="4460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000000"/>
                </a:solidFill>
                <a:cs typeface="Arial" charset="0"/>
              </a:rPr>
              <a:t>HID</a:t>
            </a:r>
            <a:endParaRPr lang="ko-KR" altLang="en-US" sz="12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1288" name="Picture 187" descr="13-3"/>
          <p:cNvPicPr>
            <a:picLocks noChangeAspect="1" noChangeArrowheads="1"/>
          </p:cNvPicPr>
          <p:nvPr/>
        </p:nvPicPr>
        <p:blipFill>
          <a:blip r:embed="rId7" cstate="print">
            <a:lum bright="-18000" contrast="36000"/>
            <a:grayscl/>
          </a:blip>
          <a:srcRect/>
          <a:stretch>
            <a:fillRect/>
          </a:stretch>
        </p:blipFill>
        <p:spPr bwMode="auto">
          <a:xfrm>
            <a:off x="8248203" y="2592388"/>
            <a:ext cx="4079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9" name="Picture 184" descr="faapsharp2_july2007"/>
          <p:cNvPicPr>
            <a:picLocks noChangeAspect="1" noChangeArrowheads="1"/>
          </p:cNvPicPr>
          <p:nvPr/>
        </p:nvPicPr>
        <p:blipFill>
          <a:blip r:embed="rId8" cstate="print"/>
          <a:srcRect b="50720"/>
          <a:stretch>
            <a:fillRect/>
          </a:stretch>
        </p:blipFill>
        <p:spPr bwMode="auto">
          <a:xfrm>
            <a:off x="7567166" y="2603500"/>
            <a:ext cx="7016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0" name="Picture 185" descr="faapsharp2_july2007"/>
          <p:cNvPicPr>
            <a:picLocks noChangeAspect="1" noChangeArrowheads="1"/>
          </p:cNvPicPr>
          <p:nvPr/>
        </p:nvPicPr>
        <p:blipFill>
          <a:blip r:embed="rId8" cstate="print"/>
          <a:srcRect t="48799"/>
          <a:stretch>
            <a:fillRect/>
          </a:stretch>
        </p:blipFill>
        <p:spPr bwMode="auto">
          <a:xfrm>
            <a:off x="8659366" y="2592388"/>
            <a:ext cx="70326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91" name="Text Box 12"/>
          <p:cNvSpPr txBox="1">
            <a:spLocks noChangeArrowheads="1"/>
          </p:cNvSpPr>
          <p:nvPr/>
        </p:nvSpPr>
        <p:spPr bwMode="auto">
          <a:xfrm>
            <a:off x="7767191" y="2113241"/>
            <a:ext cx="13817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uk-UA" altLang="ko-KR" dirty="0" smtClean="0"/>
              <a:t>Панель </a:t>
            </a:r>
            <a:r>
              <a:rPr lang="en-US" altLang="ko-KR" sz="1200" dirty="0" smtClean="0">
                <a:solidFill>
                  <a:srgbClr val="000000"/>
                </a:solidFill>
              </a:rPr>
              <a:t>LED IPS</a:t>
            </a:r>
            <a:endParaRPr lang="en-US" altLang="ko-KR" sz="1200" dirty="0">
              <a:solidFill>
                <a:srgbClr val="000000"/>
              </a:solidFill>
            </a:endParaRPr>
          </a:p>
        </p:txBody>
      </p:sp>
      <p:sp>
        <p:nvSpPr>
          <p:cNvPr id="11292" name="Text Box 37"/>
          <p:cNvSpPr txBox="1">
            <a:spLocks noChangeArrowheads="1"/>
          </p:cNvSpPr>
          <p:nvPr/>
        </p:nvSpPr>
        <p:spPr bwMode="auto">
          <a:xfrm>
            <a:off x="7668766" y="3429000"/>
            <a:ext cx="1740285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ru-RU" altLang="ko-KR" sz="1200" dirty="0" smtClean="0">
                <a:solidFill>
                  <a:srgbClr val="000000"/>
                </a:solidFill>
                <a:sym typeface="돋움체" pitchFamily="49" charset="-127"/>
              </a:rPr>
              <a:t>Превосходное качес</a:t>
            </a:r>
            <a:r>
              <a:rPr lang="ru-RU" altLang="ko-KR" dirty="0" smtClean="0">
                <a:sym typeface="돋움체" pitchFamily="49" charset="-127"/>
              </a:rPr>
              <a:t>тво </a:t>
            </a:r>
          </a:p>
          <a:p>
            <a:r>
              <a:rPr lang="ru-RU" altLang="ko-KR" dirty="0" smtClean="0">
                <a:sym typeface="돋움체" pitchFamily="49" charset="-127"/>
              </a:rPr>
              <a:t>изображения</a:t>
            </a:r>
            <a:endParaRPr lang="ko-KR" altLang="en-US" sz="1200" dirty="0">
              <a:solidFill>
                <a:srgbClr val="000000"/>
              </a:solidFill>
              <a:sym typeface="돋움체" pitchFamily="49" charset="-127"/>
            </a:endParaRPr>
          </a:p>
        </p:txBody>
      </p:sp>
      <p:sp>
        <p:nvSpPr>
          <p:cNvPr id="30" name="Rectangle 10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92586"/>
            <a:ext cx="26127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latinLnBrk="0" hangingPunct="0"/>
            <a:r>
              <a:rPr lang="uk-UA" altLang="ko-KR" sz="2000" dirty="0" err="1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Концепция</a:t>
            </a:r>
            <a:r>
              <a:rPr lang="uk-UA" altLang="ko-KR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 </a:t>
            </a:r>
            <a:r>
              <a:rPr lang="uk-UA" altLang="ko-KR" sz="2000" dirty="0" err="1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продукта</a:t>
            </a:r>
            <a:endParaRPr lang="ko-KR" altLang="en-US" sz="2000" dirty="0" smtClean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  <a:sym typeface="맑은 고딕" pitchFamily="50" charset="-127"/>
            </a:endParaRPr>
          </a:p>
        </p:txBody>
      </p:sp>
      <p:sp>
        <p:nvSpPr>
          <p:cNvPr id="31" name="TextBox 27"/>
          <p:cNvSpPr txBox="1">
            <a:spLocks noChangeArrowheads="1"/>
          </p:cNvSpPr>
          <p:nvPr/>
        </p:nvSpPr>
        <p:spPr bwMode="auto">
          <a:xfrm>
            <a:off x="242888" y="6597476"/>
            <a:ext cx="43316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800" dirty="0">
                <a:solidFill>
                  <a:srgbClr val="000000"/>
                </a:solidFill>
                <a:cs typeface="Arial" charset="0"/>
              </a:rPr>
              <a:t>1) HID(Human Input Device): </a:t>
            </a:r>
            <a:r>
              <a:rPr lang="ru-RU" altLang="ko-KR" sz="800" dirty="0" smtClean="0">
                <a:solidFill>
                  <a:srgbClr val="000000"/>
                </a:solidFill>
                <a:cs typeface="Arial" charset="0"/>
              </a:rPr>
              <a:t>использование клавиатуры/мыши для ввода информации</a:t>
            </a:r>
            <a:endParaRPr lang="ko-KR" altLang="en-US" sz="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5647243" y="2076237"/>
            <a:ext cx="165301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Разнообразие </a:t>
            </a:r>
            <a:r>
              <a:rPr lang="ru-RU" altLang="ko-KR" sz="1100" dirty="0" err="1" smtClean="0">
                <a:solidFill>
                  <a:srgbClr val="000000"/>
                </a:solidFill>
                <a:sym typeface="돋움체" pitchFamily="49" charset="-127"/>
              </a:rPr>
              <a:t>Смарт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ru-RU" altLang="ko-KR" sz="1100" dirty="0" smtClean="0">
                <a:sym typeface="돋움체" pitchFamily="49" charset="-127"/>
              </a:rPr>
              <a:t> </a:t>
            </a:r>
          </a:p>
          <a:p>
            <a:r>
              <a:rPr lang="ru-RU" altLang="ko-KR" sz="1100" dirty="0" smtClean="0">
                <a:sym typeface="돋움체" pitchFamily="49" charset="-127"/>
              </a:rPr>
              <a:t>приложений</a:t>
            </a:r>
            <a:endParaRPr lang="ru-RU" altLang="ko-KR" sz="1100" dirty="0" smtClean="0">
              <a:solidFill>
                <a:srgbClr val="000000"/>
              </a:solidFill>
              <a:sym typeface="돋움체" pitchFamily="49" charset="-127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2520" y="1176139"/>
            <a:ext cx="2485650" cy="239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C:\Users\이태영\Desktop\smart tv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296816" y="1268760"/>
            <a:ext cx="10842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C:\Users\이태영\Desktop\IPS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305696" y="2060848"/>
            <a:ext cx="7112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96816" y="1671640"/>
            <a:ext cx="1080120" cy="31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AutoShape 2"/>
          <p:cNvSpPr>
            <a:spLocks noChangeArrowheads="1"/>
          </p:cNvSpPr>
          <p:nvPr/>
        </p:nvSpPr>
        <p:spPr bwMode="auto">
          <a:xfrm>
            <a:off x="512763" y="760413"/>
            <a:ext cx="2693987" cy="360362"/>
          </a:xfrm>
          <a:prstGeom prst="roundRect">
            <a:avLst>
              <a:gd name="adj" fmla="val 45421"/>
            </a:avLst>
          </a:prstGeom>
          <a:solidFill>
            <a:srgbClr val="C61E55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defTabSz="977900" eaLnBrk="0" latinLnBrk="0" hangingPunct="0"/>
            <a:endParaRPr kumimoji="0" lang="ko-KR" altLang="ko-KR" sz="1800" b="1">
              <a:solidFill>
                <a:schemeClr val="bg1"/>
              </a:solidFill>
              <a:ea typeface="돋움" pitchFamily="50" charset="-127"/>
            </a:endParaRP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6690671" y="717725"/>
            <a:ext cx="2798833" cy="40763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lang="en-US" altLang="ko-KR" sz="2000" dirty="0" smtClean="0">
                <a:solidFill>
                  <a:srgbClr val="C61E55"/>
                </a:solidFill>
              </a:rPr>
              <a:t>IPS </a:t>
            </a:r>
            <a:r>
              <a:rPr lang="ru-RU" altLang="ko-KR" sz="2000" dirty="0" smtClean="0">
                <a:solidFill>
                  <a:srgbClr val="C61E55"/>
                </a:solidFill>
              </a:rPr>
              <a:t>Персональный ТВ</a:t>
            </a:r>
            <a:endParaRPr lang="ko-KR" altLang="en-US" sz="2000" dirty="0" smtClean="0">
              <a:solidFill>
                <a:srgbClr val="C61E55"/>
              </a:solidFill>
            </a:endParaRPr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1163638" y="771525"/>
            <a:ext cx="14253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ko-KR" sz="1600" dirty="0" smtClean="0">
                <a:solidFill>
                  <a:srgbClr val="FFFFFF"/>
                </a:solidFill>
              </a:rPr>
              <a:t>Серия </a:t>
            </a:r>
            <a:r>
              <a:rPr lang="en-US" altLang="ko-KR" sz="1600" dirty="0" smtClean="0">
                <a:solidFill>
                  <a:srgbClr val="FFFFFF"/>
                </a:solidFill>
              </a:rPr>
              <a:t>MT55 </a:t>
            </a:r>
            <a:endParaRPr lang="en-US" altLang="ko-KR" sz="1600" dirty="0">
              <a:solidFill>
                <a:srgbClr val="FFFFFF"/>
              </a:solidFill>
            </a:endParaRPr>
          </a:p>
        </p:txBody>
      </p:sp>
      <p:sp>
        <p:nvSpPr>
          <p:cNvPr id="12295" name="Rectangle 17"/>
          <p:cNvSpPr>
            <a:spLocks noChangeArrowheads="1"/>
          </p:cNvSpPr>
          <p:nvPr/>
        </p:nvSpPr>
        <p:spPr bwMode="auto">
          <a:xfrm>
            <a:off x="4879975" y="4319588"/>
            <a:ext cx="162401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en-US" altLang="ko-KR" dirty="0">
                <a:solidFill>
                  <a:srgbClr val="000000"/>
                </a:solidFill>
              </a:rPr>
              <a:t>■ </a:t>
            </a:r>
            <a:r>
              <a:rPr lang="ru-RU" altLang="ko-KR" dirty="0" smtClean="0">
                <a:solidFill>
                  <a:srgbClr val="000000"/>
                </a:solidFill>
              </a:rPr>
              <a:t>Спецификации</a:t>
            </a: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12296" name="AutoShape 18"/>
          <p:cNvSpPr>
            <a:spLocks noChangeArrowheads="1"/>
          </p:cNvSpPr>
          <p:nvPr/>
        </p:nvSpPr>
        <p:spPr bwMode="auto">
          <a:xfrm>
            <a:off x="4945063" y="4602163"/>
            <a:ext cx="4688457" cy="157162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</a:rPr>
              <a:t>Панель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</a:rPr>
              <a:t>27 / 23.8 / 23 / 21.5 LED </a:t>
            </a:r>
            <a:r>
              <a:rPr lang="en-US" altLang="ko-KR" sz="1100" dirty="0" smtClean="0">
                <a:solidFill>
                  <a:srgbClr val="000000"/>
                </a:solidFill>
              </a:rPr>
              <a:t>IPS</a:t>
            </a:r>
            <a:endParaRPr lang="ru-RU" altLang="ko-KR" sz="1100" dirty="0" smtClean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ru-RU" altLang="ko-KR" sz="1100" dirty="0" smtClean="0"/>
              <a:t> Тип тюнера: </a:t>
            </a:r>
            <a:r>
              <a:rPr lang="en-US" altLang="ko-KR" sz="1100" dirty="0" smtClean="0"/>
              <a:t>DVB-T2, DVB-C</a:t>
            </a:r>
            <a:endParaRPr lang="en-US" altLang="ko-KR" sz="11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</a:rPr>
              <a:t>Углы обзора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</a:rPr>
              <a:t>178/178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</a:rPr>
              <a:t>Время отклика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  <a:sym typeface="돋움체" pitchFamily="49" charset="-127"/>
              </a:rPr>
              <a:t>GTG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5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 мс</a:t>
            </a:r>
            <a:endParaRPr lang="en-US" altLang="ko-KR" sz="11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</a:rPr>
              <a:t>Интерфейс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</a:rPr>
              <a:t>D-Sub, Component, Composite, HDMIx2</a:t>
            </a:r>
            <a:r>
              <a:rPr lang="en-US" altLang="ko-KR" sz="1100" dirty="0" smtClean="0">
                <a:solidFill>
                  <a:srgbClr val="000000"/>
                </a:solidFill>
              </a:rPr>
              <a:t>,</a:t>
            </a:r>
            <a:r>
              <a:rPr lang="uk-UA" altLang="ko-KR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USBx1</a:t>
            </a:r>
            <a:r>
              <a:rPr lang="en-US" altLang="ko-KR" sz="1100" dirty="0">
                <a:solidFill>
                  <a:srgbClr val="000000"/>
                </a:solidFill>
              </a:rPr>
              <a:t>, Audio-in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ru-RU" altLang="ko-KR" sz="1100" dirty="0" smtClean="0"/>
              <a:t>Динамики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5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 Вт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x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2</a:t>
            </a:r>
            <a:endParaRPr lang="en-US" altLang="ko-KR" sz="1100" dirty="0">
              <a:solidFill>
                <a:srgbClr val="000000"/>
              </a:solidFill>
              <a:sym typeface="돋움체" pitchFamily="49" charset="-127"/>
            </a:endParaRPr>
          </a:p>
        </p:txBody>
      </p:sp>
      <p:sp>
        <p:nvSpPr>
          <p:cNvPr id="12297" name="Rectangle 31"/>
          <p:cNvSpPr>
            <a:spLocks noChangeArrowheads="1"/>
          </p:cNvSpPr>
          <p:nvPr/>
        </p:nvSpPr>
        <p:spPr bwMode="auto">
          <a:xfrm>
            <a:off x="4879975" y="1765300"/>
            <a:ext cx="1547813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en-US" altLang="ko-KR" sz="1300">
                <a:solidFill>
                  <a:srgbClr val="000000"/>
                </a:solidFill>
              </a:rPr>
              <a:t>■ USP</a:t>
            </a:r>
          </a:p>
        </p:txBody>
      </p:sp>
      <p:sp>
        <p:nvSpPr>
          <p:cNvPr id="12298" name="AutoShape 32"/>
          <p:cNvSpPr>
            <a:spLocks noChangeArrowheads="1"/>
          </p:cNvSpPr>
          <p:nvPr/>
        </p:nvSpPr>
        <p:spPr bwMode="auto">
          <a:xfrm>
            <a:off x="4945063" y="2078038"/>
            <a:ext cx="4598987" cy="1809750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ko-KR" altLang="ko-KR" sz="1100">
              <a:solidFill>
                <a:srgbClr val="000000"/>
              </a:solidFill>
            </a:endParaRPr>
          </a:p>
        </p:txBody>
      </p:sp>
      <p:sp>
        <p:nvSpPr>
          <p:cNvPr id="12299" name="Line 21"/>
          <p:cNvSpPr>
            <a:spLocks noChangeShapeType="1"/>
          </p:cNvSpPr>
          <p:nvPr/>
        </p:nvSpPr>
        <p:spPr bwMode="auto">
          <a:xfrm>
            <a:off x="7253288" y="2122488"/>
            <a:ext cx="0" cy="17653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4" name="Text Box 14"/>
          <p:cNvSpPr txBox="1">
            <a:spLocks noChangeArrowheads="1"/>
          </p:cNvSpPr>
          <p:nvPr/>
        </p:nvSpPr>
        <p:spPr bwMode="auto">
          <a:xfrm>
            <a:off x="416496" y="3623864"/>
            <a:ext cx="3909329" cy="290447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lang="en-US" altLang="ko-KR" b="1" dirty="0">
                <a:solidFill>
                  <a:srgbClr val="000000"/>
                </a:solidFill>
                <a:sym typeface="돋움체" pitchFamily="49" charset="-127"/>
              </a:rPr>
              <a:t>1. </a:t>
            </a:r>
            <a:r>
              <a:rPr lang="en-US" altLang="ko-KR" b="1" dirty="0" smtClean="0">
                <a:sym typeface="돋움체" pitchFamily="49" charset="-127"/>
              </a:rPr>
              <a:t>IPS </a:t>
            </a:r>
            <a:r>
              <a:rPr lang="ru-RU" altLang="ko-KR" b="1" dirty="0" smtClean="0">
                <a:sym typeface="돋움체" pitchFamily="49" charset="-127"/>
              </a:rPr>
              <a:t>матрица = отличное качество изображения</a:t>
            </a:r>
            <a:endParaRPr lang="ko-KR" altLang="en-US" b="1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ko-KR" altLang="en-US" sz="1100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-</a:t>
            </a:r>
            <a:r>
              <a:rPr lang="ko-KR" altLang="en-US" sz="1100" b="0" dirty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ru-RU" altLang="ko-KR" sz="1100" dirty="0" smtClean="0">
                <a:sym typeface="돋움체" pitchFamily="49" charset="-127"/>
              </a:rPr>
              <a:t>Коррект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ная передача цветов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Широкие углы обзора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(178/178</a:t>
            </a: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)</a:t>
            </a: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Быстрое время отклика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ko-KR" altLang="en-US" sz="1100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sz="1100" b="0" dirty="0">
                <a:solidFill>
                  <a:srgbClr val="000000"/>
                </a:solidFill>
              </a:rPr>
              <a:t>- </a:t>
            </a:r>
            <a:r>
              <a:rPr lang="ru-RU" altLang="ko-KR" sz="1100" dirty="0" smtClean="0"/>
              <a:t>Разрешение </a:t>
            </a:r>
            <a:r>
              <a:rPr lang="en-US" altLang="ko-KR" sz="1100" b="0" dirty="0" smtClean="0">
                <a:solidFill>
                  <a:srgbClr val="000000"/>
                </a:solidFill>
              </a:rPr>
              <a:t>Full HD </a:t>
            </a:r>
            <a:r>
              <a:rPr lang="en-US" altLang="ko-KR" sz="1100" b="0" dirty="0">
                <a:solidFill>
                  <a:srgbClr val="000000"/>
                </a:solidFill>
              </a:rPr>
              <a:t>(1920 x 1080)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endParaRPr lang="en-US" altLang="ko-KR" sz="11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b="1" dirty="0" smtClean="0">
                <a:sym typeface="돋움체" pitchFamily="49" charset="-127"/>
              </a:rPr>
              <a:t>2. </a:t>
            </a:r>
            <a:r>
              <a:rPr lang="ru-RU" altLang="ko-KR" b="1" dirty="0" smtClean="0">
                <a:sym typeface="돋움체" pitchFamily="49" charset="-127"/>
              </a:rPr>
              <a:t>Оптимизация эргономики</a:t>
            </a:r>
            <a:endParaRPr lang="en-US" altLang="ko-KR" b="1" dirty="0" smtClean="0"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050" dirty="0" smtClean="0">
                <a:sym typeface="돋움체" pitchFamily="49" charset="-127"/>
              </a:rPr>
              <a:t>   - </a:t>
            </a:r>
            <a:r>
              <a:rPr lang="ru-RU" altLang="ko-KR" sz="1050" dirty="0" smtClean="0">
                <a:sym typeface="돋움체" pitchFamily="49" charset="-127"/>
              </a:rPr>
              <a:t>Стенд высотой </a:t>
            </a:r>
            <a:r>
              <a:rPr lang="en-US" altLang="ko-KR" sz="1050" dirty="0" smtClean="0">
                <a:sym typeface="돋움체" pitchFamily="49" charset="-127"/>
              </a:rPr>
              <a:t>125</a:t>
            </a:r>
            <a:r>
              <a:rPr lang="ru-RU" altLang="ko-KR" sz="1050" dirty="0" smtClean="0">
                <a:sym typeface="돋움체" pitchFamily="49" charset="-127"/>
              </a:rPr>
              <a:t> мм</a:t>
            </a:r>
            <a:endParaRPr lang="en-US" altLang="ko-KR" sz="1050" dirty="0" smtClean="0"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b="1" dirty="0" smtClean="0">
                <a:sym typeface="돋움체" pitchFamily="49" charset="-127"/>
              </a:rPr>
              <a:t>3. </a:t>
            </a:r>
            <a:r>
              <a:rPr lang="ru-RU" altLang="ko-KR" b="1" dirty="0" smtClean="0">
                <a:sym typeface="돋움체" pitchFamily="49" charset="-127"/>
              </a:rPr>
              <a:t>Усовершенствование характеристик</a:t>
            </a:r>
            <a:endParaRPr lang="en-US" altLang="ko-KR" b="1" dirty="0" smtClean="0"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 smtClean="0">
                <a:sym typeface="돋움체" pitchFamily="49" charset="-127"/>
              </a:rPr>
              <a:t>   - USB Quick View (</a:t>
            </a:r>
            <a:r>
              <a:rPr lang="ru-RU" altLang="ko-KR" sz="1100" dirty="0" smtClean="0">
                <a:sym typeface="돋움체" pitchFamily="49" charset="-127"/>
              </a:rPr>
              <a:t>Поддержка </a:t>
            </a:r>
            <a:r>
              <a:rPr lang="en-US" altLang="ko-KR" sz="1100" dirty="0" err="1" smtClean="0">
                <a:sym typeface="돋움체" pitchFamily="49" charset="-127"/>
              </a:rPr>
              <a:t>DivX</a:t>
            </a:r>
            <a:r>
              <a:rPr lang="en-US" altLang="ko-KR" sz="1100" dirty="0" smtClean="0">
                <a:sym typeface="돋움체" pitchFamily="49" charset="-127"/>
              </a:rPr>
              <a:t>)</a:t>
            </a: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 smtClean="0">
                <a:sym typeface="돋움체" pitchFamily="49" charset="-127"/>
              </a:rPr>
              <a:t>   - 2 HDMI: </a:t>
            </a:r>
            <a:r>
              <a:rPr lang="ru-RU" altLang="ko-KR" sz="1100" dirty="0" smtClean="0">
                <a:sym typeface="돋움체" pitchFamily="49" charset="-127"/>
              </a:rPr>
              <a:t>совместимость с мультимедиа плеерами</a:t>
            </a:r>
            <a:endParaRPr lang="en-US" altLang="ko-KR" sz="1100" dirty="0" smtClean="0"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 smtClean="0">
                <a:sym typeface="돋움체" pitchFamily="49" charset="-127"/>
              </a:rPr>
              <a:t>   - PIP : </a:t>
            </a:r>
            <a:r>
              <a:rPr lang="ru-RU" altLang="ko-KR" sz="1100" dirty="0" smtClean="0">
                <a:sym typeface="돋움체" pitchFamily="49" charset="-127"/>
              </a:rPr>
              <a:t>пользователи могут определять размер и место </a:t>
            </a:r>
          </a:p>
          <a:p>
            <a:pPr marL="176213" indent="-176213" defTabSz="684213">
              <a:lnSpc>
                <a:spcPct val="110000"/>
              </a:lnSpc>
            </a:pPr>
            <a:r>
              <a:rPr lang="ru-RU" altLang="ko-KR" sz="1100" dirty="0" smtClean="0">
                <a:sym typeface="돋움체" pitchFamily="49" charset="-127"/>
              </a:rPr>
              <a:t>расположения второстепенной картинки (</a:t>
            </a:r>
            <a:r>
              <a:rPr lang="en-US" altLang="ko-KR" sz="1100" dirty="0" smtClean="0">
                <a:sym typeface="돋움체" pitchFamily="49" charset="-127"/>
              </a:rPr>
              <a:t>sub-picture</a:t>
            </a:r>
            <a:r>
              <a:rPr lang="ru-RU" altLang="ko-KR" sz="1100" dirty="0" smtClean="0">
                <a:sym typeface="돋움체" pitchFamily="49" charset="-127"/>
              </a:rPr>
              <a:t>)</a:t>
            </a:r>
            <a:endParaRPr lang="en-US" altLang="ko-KR" sz="1100" dirty="0" smtClean="0"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 smtClean="0">
                <a:sym typeface="돋움체" pitchFamily="49" charset="-127"/>
              </a:rPr>
              <a:t>   - </a:t>
            </a:r>
            <a:r>
              <a:rPr lang="ru-RU" altLang="ko-KR" sz="1100" dirty="0" smtClean="0">
                <a:sym typeface="돋움체" pitchFamily="49" charset="-127"/>
              </a:rPr>
              <a:t>Функция </a:t>
            </a:r>
            <a:r>
              <a:rPr lang="en-US" altLang="ko-KR" sz="1100" dirty="0" smtClean="0">
                <a:sym typeface="돋움체" pitchFamily="49" charset="-127"/>
              </a:rPr>
              <a:t>Super Energy Saving </a:t>
            </a:r>
            <a:endParaRPr lang="en-US" altLang="ko-KR" sz="1100" dirty="0">
              <a:sym typeface="돋움체" pitchFamily="49" charset="-127"/>
            </a:endParaRPr>
          </a:p>
        </p:txBody>
      </p:sp>
      <p:sp>
        <p:nvSpPr>
          <p:cNvPr id="12301" name="Oval 11"/>
          <p:cNvSpPr>
            <a:spLocks noChangeArrowheads="1"/>
          </p:cNvSpPr>
          <p:nvPr/>
        </p:nvSpPr>
        <p:spPr bwMode="auto">
          <a:xfrm>
            <a:off x="5094288" y="2228850"/>
            <a:ext cx="217487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/>
            <a:r>
              <a:rPr lang="en-US" altLang="ko-KR" sz="1200">
                <a:solidFill>
                  <a:srgbClr val="FFFFFF"/>
                </a:solidFill>
              </a:rPr>
              <a:t>1</a:t>
            </a:r>
          </a:p>
        </p:txBody>
      </p:sp>
      <p:pic>
        <p:nvPicPr>
          <p:cNvPr id="12302" name="Picture 184" descr="faapsharp2_july2007"/>
          <p:cNvPicPr>
            <a:picLocks noChangeAspect="1" noChangeArrowheads="1"/>
          </p:cNvPicPr>
          <p:nvPr/>
        </p:nvPicPr>
        <p:blipFill>
          <a:blip r:embed="rId4" cstate="print"/>
          <a:srcRect b="50720"/>
          <a:stretch>
            <a:fillRect/>
          </a:stretch>
        </p:blipFill>
        <p:spPr bwMode="auto">
          <a:xfrm>
            <a:off x="5183188" y="2603500"/>
            <a:ext cx="7016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3" name="Picture 185" descr="faapsharp2_july2007"/>
          <p:cNvPicPr>
            <a:picLocks noChangeAspect="1" noChangeArrowheads="1"/>
          </p:cNvPicPr>
          <p:nvPr/>
        </p:nvPicPr>
        <p:blipFill>
          <a:blip r:embed="rId4" cstate="print"/>
          <a:srcRect t="48799"/>
          <a:stretch>
            <a:fillRect/>
          </a:stretch>
        </p:blipFill>
        <p:spPr bwMode="auto">
          <a:xfrm>
            <a:off x="6275388" y="2592388"/>
            <a:ext cx="70326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4" name="Text Box 186"/>
          <p:cNvSpPr txBox="1">
            <a:spLocks noChangeArrowheads="1"/>
          </p:cNvSpPr>
          <p:nvPr/>
        </p:nvSpPr>
        <p:spPr bwMode="auto">
          <a:xfrm>
            <a:off x="5384800" y="3079750"/>
            <a:ext cx="238125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8000" rIns="18000">
            <a:spAutoFit/>
          </a:bodyPr>
          <a:lstStyle/>
          <a:p>
            <a:pPr marL="92075" indent="-92075">
              <a:lnSpc>
                <a:spcPct val="120000"/>
              </a:lnSpc>
              <a:buSzPct val="120000"/>
              <a:buFont typeface="Wingdings" pitchFamily="2" charset="2"/>
              <a:buNone/>
            </a:pPr>
            <a:r>
              <a:rPr lang="en-US" altLang="ko-KR" sz="1200">
                <a:solidFill>
                  <a:srgbClr val="000000"/>
                </a:solidFill>
                <a:cs typeface="Arial" charset="0"/>
              </a:rPr>
              <a:t>TN</a:t>
            </a:r>
          </a:p>
        </p:txBody>
      </p:sp>
      <p:pic>
        <p:nvPicPr>
          <p:cNvPr id="12305" name="Picture 187" descr="13-3"/>
          <p:cNvPicPr>
            <a:picLocks noChangeAspect="1" noChangeArrowheads="1"/>
          </p:cNvPicPr>
          <p:nvPr/>
        </p:nvPicPr>
        <p:blipFill>
          <a:blip r:embed="rId5" cstate="print">
            <a:lum bright="-18000" contrast="36000"/>
            <a:grayscl/>
          </a:blip>
          <a:srcRect/>
          <a:stretch>
            <a:fillRect/>
          </a:stretch>
        </p:blipFill>
        <p:spPr bwMode="auto">
          <a:xfrm>
            <a:off x="5845175" y="2592388"/>
            <a:ext cx="4079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6" name="Text Box 12"/>
          <p:cNvSpPr txBox="1">
            <a:spLocks noChangeArrowheads="1"/>
          </p:cNvSpPr>
          <p:nvPr/>
        </p:nvSpPr>
        <p:spPr bwMode="auto">
          <a:xfrm>
            <a:off x="5383213" y="2113241"/>
            <a:ext cx="13817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uk-UA" altLang="ko-KR" dirty="0" smtClean="0"/>
              <a:t>Панель </a:t>
            </a:r>
            <a:r>
              <a:rPr lang="en-US" altLang="ko-KR" sz="1200" dirty="0" smtClean="0">
                <a:solidFill>
                  <a:srgbClr val="000000"/>
                </a:solidFill>
              </a:rPr>
              <a:t>LED IPS</a:t>
            </a:r>
            <a:endParaRPr lang="en-US" altLang="ko-KR" sz="1200" dirty="0">
              <a:solidFill>
                <a:srgbClr val="000000"/>
              </a:solidFill>
            </a:endParaRPr>
          </a:p>
        </p:txBody>
      </p:sp>
      <p:sp>
        <p:nvSpPr>
          <p:cNvPr id="12307" name="Text Box 37"/>
          <p:cNvSpPr txBox="1">
            <a:spLocks noChangeArrowheads="1"/>
          </p:cNvSpPr>
          <p:nvPr/>
        </p:nvSpPr>
        <p:spPr bwMode="auto">
          <a:xfrm>
            <a:off x="5284788" y="3476903"/>
            <a:ext cx="1740285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ru-RU" altLang="ko-KR" dirty="0" smtClean="0">
                <a:sym typeface="돋움체" pitchFamily="49" charset="-127"/>
              </a:rPr>
              <a:t>Превосходное качество </a:t>
            </a:r>
          </a:p>
          <a:p>
            <a:r>
              <a:rPr lang="ru-RU" altLang="ko-KR" dirty="0" smtClean="0">
                <a:sym typeface="돋움체" pitchFamily="49" charset="-127"/>
              </a:rPr>
              <a:t>изображения</a:t>
            </a:r>
            <a:endParaRPr lang="ko-KR" altLang="en-US" dirty="0">
              <a:sym typeface="돋움체" pitchFamily="49" charset="-127"/>
            </a:endParaRPr>
          </a:p>
        </p:txBody>
      </p:sp>
      <p:sp>
        <p:nvSpPr>
          <p:cNvPr id="12311" name="Oval 11"/>
          <p:cNvSpPr>
            <a:spLocks noChangeArrowheads="1"/>
          </p:cNvSpPr>
          <p:nvPr/>
        </p:nvSpPr>
        <p:spPr bwMode="auto">
          <a:xfrm>
            <a:off x="7289800" y="222408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/>
            <a:r>
              <a:rPr lang="en-US" altLang="ko-KR" sz="1200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12312" name="Picture 3"/>
          <p:cNvPicPr>
            <a:picLocks noChangeAspect="1" noChangeArrowheads="1"/>
          </p:cNvPicPr>
          <p:nvPr/>
        </p:nvPicPr>
        <p:blipFill>
          <a:blip r:embed="rId6" cstate="print"/>
          <a:srcRect l="23833" t="10365" r="1823" b="6197"/>
          <a:stretch>
            <a:fillRect/>
          </a:stretch>
        </p:blipFill>
        <p:spPr bwMode="auto">
          <a:xfrm>
            <a:off x="7581900" y="2752725"/>
            <a:ext cx="163195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3" name="Text Box 85"/>
          <p:cNvSpPr txBox="1">
            <a:spLocks noChangeArrowheads="1"/>
          </p:cNvSpPr>
          <p:nvPr/>
        </p:nvSpPr>
        <p:spPr bwMode="auto">
          <a:xfrm>
            <a:off x="7561263" y="2184400"/>
            <a:ext cx="1889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ko-KR" i="1" dirty="0" smtClean="0"/>
              <a:t>Функция </a:t>
            </a:r>
          </a:p>
          <a:p>
            <a:r>
              <a:rPr lang="en-US" altLang="ko-KR" i="1" dirty="0" smtClean="0"/>
              <a:t>USB Quick View</a:t>
            </a:r>
            <a:endParaRPr lang="en-US" altLang="ko-KR" i="1" dirty="0"/>
          </a:p>
        </p:txBody>
      </p:sp>
      <p:pic>
        <p:nvPicPr>
          <p:cNvPr id="1231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56338" y="3095625"/>
            <a:ext cx="566737" cy="27940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  <p:pic>
        <p:nvPicPr>
          <p:cNvPr id="12315" name="Picture 184" descr="faapsharp2_july2007"/>
          <p:cNvPicPr>
            <a:picLocks noChangeAspect="1" noChangeArrowheads="1"/>
          </p:cNvPicPr>
          <p:nvPr/>
        </p:nvPicPr>
        <p:blipFill>
          <a:blip r:embed="rId4" cstate="print"/>
          <a:srcRect b="50720"/>
          <a:stretch>
            <a:fillRect/>
          </a:stretch>
        </p:blipFill>
        <p:spPr bwMode="auto">
          <a:xfrm>
            <a:off x="5164138" y="2603500"/>
            <a:ext cx="7016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6" name="Picture 185" descr="faapsharp2_july2007"/>
          <p:cNvPicPr>
            <a:picLocks noChangeAspect="1" noChangeArrowheads="1"/>
          </p:cNvPicPr>
          <p:nvPr/>
        </p:nvPicPr>
        <p:blipFill>
          <a:blip r:embed="rId4" cstate="print"/>
          <a:srcRect t="48799"/>
          <a:stretch>
            <a:fillRect/>
          </a:stretch>
        </p:blipFill>
        <p:spPr bwMode="auto">
          <a:xfrm>
            <a:off x="6256338" y="2592388"/>
            <a:ext cx="70326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10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92586"/>
            <a:ext cx="26127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latinLnBrk="0" hangingPunct="0"/>
            <a:r>
              <a:rPr lang="uk-UA" altLang="ko-KR" sz="2000" dirty="0" err="1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Концепция</a:t>
            </a:r>
            <a:r>
              <a:rPr lang="uk-UA" altLang="ko-KR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 </a:t>
            </a:r>
            <a:r>
              <a:rPr lang="uk-UA" altLang="ko-KR" sz="2000" dirty="0" err="1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продукта</a:t>
            </a:r>
            <a:endParaRPr lang="ko-KR" altLang="en-US" sz="2000" dirty="0" smtClean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  <a:sym typeface="맑은 고딕" pitchFamily="50" charset="-127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520" y="1176139"/>
            <a:ext cx="2485650" cy="239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C:\Users\이태영\Desktop\IPS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296816" y="1700808"/>
            <a:ext cx="7112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8824" y="2132856"/>
            <a:ext cx="792088" cy="38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XNOTE\Desktop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21" y="-2438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직사각형 54"/>
          <p:cNvSpPr/>
          <p:nvPr/>
        </p:nvSpPr>
        <p:spPr>
          <a:xfrm>
            <a:off x="441610" y="6381410"/>
            <a:ext cx="6685272" cy="153888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spcAft>
                <a:spcPts val="600"/>
              </a:spcAft>
              <a:defRPr/>
            </a:pPr>
            <a:r>
              <a:rPr lang="en-US" altLang="ko-KR" sz="1000" dirty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* </a:t>
            </a:r>
            <a:r>
              <a:rPr lang="ru-RU" altLang="ko-KR" sz="10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Примечание: спецификации могут меняться</a:t>
            </a:r>
            <a:endParaRPr lang="en-US" altLang="ko-KR" sz="1000" dirty="0">
              <a:solidFill>
                <a:prstClr val="black"/>
              </a:solidFill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426115" y="6296966"/>
            <a:ext cx="9025467" cy="44450"/>
          </a:xfrm>
          <a:prstGeom prst="rect">
            <a:avLst/>
          </a:prstGeom>
          <a:solidFill>
            <a:srgbClr val="595959">
              <a:alpha val="40000"/>
            </a:srgbClr>
          </a:solidFill>
          <a:ln w="19050" cap="flat" cmpd="sng" algn="ctr">
            <a:noFill/>
            <a:prstDash val="solid"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kern="0" dirty="0">
                <a:solidFill>
                  <a:srgbClr val="00000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</a:t>
            </a:r>
          </a:p>
        </p:txBody>
      </p:sp>
      <p:graphicFrame>
        <p:nvGraphicFramePr>
          <p:cNvPr id="86" name="Group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5764878"/>
              </p:ext>
            </p:extLst>
          </p:nvPr>
        </p:nvGraphicFramePr>
        <p:xfrm>
          <a:off x="454207" y="1005802"/>
          <a:ext cx="8997587" cy="5238283"/>
        </p:xfrm>
        <a:graphic>
          <a:graphicData uri="http://schemas.openxmlformats.org/drawingml/2006/table">
            <a:tbl>
              <a:tblPr/>
              <a:tblGrid>
                <a:gridCol w="2470511"/>
                <a:gridCol w="3534191"/>
                <a:gridCol w="2992885"/>
              </a:tblGrid>
              <a:tr h="44569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Персональный </a:t>
                      </a:r>
                      <a:r>
                        <a:rPr kumimoji="1" lang="ru-RU" altLang="ko-K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Смарт</a:t>
                      </a:r>
                      <a:r>
                        <a:rPr kumimoji="1" lang="ru-RU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ТВ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(MT55S)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IPS Full HD </a:t>
                      </a:r>
                      <a:r>
                        <a:rPr kumimoji="1" lang="ru-RU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Персональный ТВ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(MT55)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25654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Размер экрана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27”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27” / 23.8” / 23” / 21.5”  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6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Разрешение экрана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1920 x 1080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7886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Дисплей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IPS Full HD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22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Яркость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200 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кд/м2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250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1" lang="ru-RU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кд/м2</a:t>
                      </a:r>
                      <a:endParaRPr kumimoji="1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4662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Тип тюнера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DVB-T2, DVB-C, DVB-S2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DVB-T2, DVB-C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19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Углы обзора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178/178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511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Время отклика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5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 мс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804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Клавиши управления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8 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клавиш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(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Сенсорные, на передней панели)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480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Интерфейс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HDMI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</a:t>
                      </a: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x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</a:t>
                      </a: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2, USB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</a:t>
                      </a: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x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</a:t>
                      </a: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3,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Component, Composite, 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MHL</a:t>
                      </a: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,Scart (Europe) 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HDM x 2, USB x 1,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Component, Composite, 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D-</a:t>
                      </a:r>
                      <a:r>
                        <a:rPr kumimoji="1" lang="fr-FR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Sub</a:t>
                      </a: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, </a:t>
                      </a:r>
                      <a:r>
                        <a:rPr kumimoji="1" lang="fr-FR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Scart</a:t>
                      </a: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(Europe), 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95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Питание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Внешний блок питания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603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Динамики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5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 Вт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 x 2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1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Настенное крепление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VESA 100 x 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9046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Функции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Smart, PIP, USB Quick View, 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Super Energy Saving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Smart share, Wi-Fi </a:t>
                      </a:r>
                      <a:r>
                        <a:rPr kumimoji="1" lang="en-US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miracast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, Wi-Di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PIP, USB Quick View,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Super Energy Saving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66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Стенд 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Наклон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, 125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 мм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1996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Аксессуары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Кабель питания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,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Кабель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Component / Composite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Кабель питания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, 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кабель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D-Sub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직사각형 53"/>
          <p:cNvSpPr/>
          <p:nvPr/>
        </p:nvSpPr>
        <p:spPr>
          <a:xfrm>
            <a:off x="441869" y="522757"/>
            <a:ext cx="8745202" cy="338554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marL="176213" indent="-176213" defTabSz="684213">
              <a:lnSpc>
                <a:spcPct val="110000"/>
              </a:lnSpc>
              <a:defRPr/>
            </a:pPr>
            <a:r>
              <a:rPr lang="en-US" altLang="ko-KR" sz="2000" b="1" dirty="0" smtClean="0">
                <a:solidFill>
                  <a:srgbClr val="C61E55"/>
                </a:solidFill>
              </a:rPr>
              <a:t>MT</a:t>
            </a:r>
            <a:r>
              <a:rPr lang="ru-RU" altLang="ko-KR" sz="2000" b="1" dirty="0" smtClean="0">
                <a:solidFill>
                  <a:srgbClr val="C61E55"/>
                </a:solidFill>
              </a:rPr>
              <a:t>5</a:t>
            </a:r>
            <a:r>
              <a:rPr lang="en-US" altLang="ko-KR" sz="2000" b="1" dirty="0" smtClean="0">
                <a:solidFill>
                  <a:srgbClr val="C61E55"/>
                </a:solidFill>
              </a:rPr>
              <a:t>5S / MT</a:t>
            </a:r>
            <a:r>
              <a:rPr lang="ru-RU" altLang="ko-KR" sz="2000" b="1" dirty="0" smtClean="0">
                <a:solidFill>
                  <a:srgbClr val="C61E55"/>
                </a:solidFill>
              </a:rPr>
              <a:t>5</a:t>
            </a:r>
            <a:r>
              <a:rPr lang="en-US" altLang="ko-KR" sz="2000" b="1" dirty="0" smtClean="0">
                <a:solidFill>
                  <a:srgbClr val="C61E55"/>
                </a:solidFill>
              </a:rPr>
              <a:t>5. </a:t>
            </a:r>
            <a:r>
              <a:rPr lang="ru-RU" altLang="ko-KR" sz="2000" b="1" dirty="0" smtClean="0">
                <a:solidFill>
                  <a:srgbClr val="C61E55"/>
                </a:solidFill>
              </a:rPr>
              <a:t>Сравнительная характеристика</a:t>
            </a:r>
            <a:endParaRPr lang="en-US" altLang="ko-KR" sz="2000" b="1" dirty="0">
              <a:solidFill>
                <a:srgbClr val="C61E5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XNOTE\Desktop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6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17699" y="836640"/>
            <a:ext cx="1827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MT46</a:t>
            </a:r>
            <a:endParaRPr lang="ko-KR" alt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38018" y="5559696"/>
            <a:ext cx="2127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27” IPS  Full HD</a:t>
            </a:r>
          </a:p>
          <a:p>
            <a:r>
              <a:rPr lang="en-US" altLang="ko-KR" sz="12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23.6” LED Full HD</a:t>
            </a:r>
          </a:p>
        </p:txBody>
      </p:sp>
      <p:sp>
        <p:nvSpPr>
          <p:cNvPr id="10" name="직사각형 10"/>
          <p:cNvSpPr/>
          <p:nvPr/>
        </p:nvSpPr>
        <p:spPr>
          <a:xfrm>
            <a:off x="301089" y="548600"/>
            <a:ext cx="9303823" cy="36933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ctr" latinLnBrk="0">
              <a:defRPr/>
            </a:pPr>
            <a:r>
              <a:rPr lang="uk-UA" altLang="ko-KR" sz="2400" dirty="0" err="1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Компактный</a:t>
            </a:r>
            <a:r>
              <a:rPr lang="uk-UA" altLang="ko-KR" sz="2400" dirty="0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 </a:t>
            </a:r>
            <a:r>
              <a:rPr lang="uk-UA" altLang="ko-KR" sz="2400" dirty="0" err="1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Персональный</a:t>
            </a:r>
            <a:r>
              <a:rPr lang="uk-UA" altLang="ko-KR" sz="2400" dirty="0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 ТВ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363" t="44022" b="39860"/>
          <a:stretch/>
        </p:blipFill>
        <p:spPr>
          <a:xfrm>
            <a:off x="7605295" y="2971826"/>
            <a:ext cx="2242199" cy="1105247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-410818" y="908942"/>
            <a:ext cx="5460126" cy="5040116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타원 37"/>
          <p:cNvSpPr/>
          <p:nvPr/>
        </p:nvSpPr>
        <p:spPr>
          <a:xfrm>
            <a:off x="2409052" y="2733328"/>
            <a:ext cx="160317" cy="147985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타원 38"/>
          <p:cNvSpPr/>
          <p:nvPr/>
        </p:nvSpPr>
        <p:spPr>
          <a:xfrm>
            <a:off x="2249111" y="2576166"/>
            <a:ext cx="160317" cy="147985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타원 39"/>
          <p:cNvSpPr/>
          <p:nvPr/>
        </p:nvSpPr>
        <p:spPr>
          <a:xfrm>
            <a:off x="2347139" y="2947640"/>
            <a:ext cx="263506" cy="243236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타원 40"/>
          <p:cNvSpPr/>
          <p:nvPr/>
        </p:nvSpPr>
        <p:spPr>
          <a:xfrm>
            <a:off x="2667020" y="2785714"/>
            <a:ext cx="304781" cy="281336"/>
          </a:xfrm>
          <a:prstGeom prst="ellipse">
            <a:avLst/>
          </a:prstGeom>
          <a:solidFill>
            <a:srgbClr val="C61E5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타원 41"/>
          <p:cNvSpPr/>
          <p:nvPr/>
        </p:nvSpPr>
        <p:spPr>
          <a:xfrm>
            <a:off x="3007539" y="3102596"/>
            <a:ext cx="131753" cy="121618"/>
          </a:xfrm>
          <a:prstGeom prst="ellipse">
            <a:avLst/>
          </a:prstGeom>
          <a:solidFill>
            <a:srgbClr val="C61E5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/>
          <p:cNvSpPr/>
          <p:nvPr/>
        </p:nvSpPr>
        <p:spPr>
          <a:xfrm>
            <a:off x="2741641" y="3514378"/>
            <a:ext cx="211911" cy="195610"/>
          </a:xfrm>
          <a:prstGeom prst="ellipse">
            <a:avLst/>
          </a:prstGeom>
          <a:solidFill>
            <a:srgbClr val="C61E5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타원 43"/>
          <p:cNvSpPr/>
          <p:nvPr/>
        </p:nvSpPr>
        <p:spPr>
          <a:xfrm>
            <a:off x="2182040" y="3271491"/>
            <a:ext cx="304779" cy="281334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타원 44"/>
          <p:cNvSpPr/>
          <p:nvPr/>
        </p:nvSpPr>
        <p:spPr>
          <a:xfrm>
            <a:off x="2016938" y="2923828"/>
            <a:ext cx="263506" cy="243236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타원 45"/>
          <p:cNvSpPr/>
          <p:nvPr/>
        </p:nvSpPr>
        <p:spPr>
          <a:xfrm>
            <a:off x="1542278" y="3261965"/>
            <a:ext cx="346054" cy="319434"/>
          </a:xfrm>
          <a:prstGeom prst="ellipse">
            <a:avLst/>
          </a:prstGeom>
          <a:solidFill>
            <a:srgbClr val="C61E5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타원 46"/>
          <p:cNvSpPr/>
          <p:nvPr/>
        </p:nvSpPr>
        <p:spPr>
          <a:xfrm>
            <a:off x="2460645" y="3495328"/>
            <a:ext cx="217070" cy="200372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타원 47"/>
          <p:cNvSpPr/>
          <p:nvPr/>
        </p:nvSpPr>
        <p:spPr>
          <a:xfrm>
            <a:off x="2646759" y="3976688"/>
            <a:ext cx="159940" cy="147637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타원 48"/>
          <p:cNvSpPr/>
          <p:nvPr/>
        </p:nvSpPr>
        <p:spPr>
          <a:xfrm>
            <a:off x="2930524" y="3695699"/>
            <a:ext cx="180581" cy="166690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타원 49"/>
          <p:cNvSpPr/>
          <p:nvPr/>
        </p:nvSpPr>
        <p:spPr>
          <a:xfrm>
            <a:off x="2971799" y="3352800"/>
            <a:ext cx="139305" cy="128589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타원 50"/>
          <p:cNvSpPr/>
          <p:nvPr/>
        </p:nvSpPr>
        <p:spPr>
          <a:xfrm>
            <a:off x="2197893" y="3695700"/>
            <a:ext cx="139305" cy="128589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타원 51"/>
          <p:cNvSpPr/>
          <p:nvPr/>
        </p:nvSpPr>
        <p:spPr>
          <a:xfrm>
            <a:off x="1898650" y="3957639"/>
            <a:ext cx="211536" cy="195260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타원 52"/>
          <p:cNvSpPr/>
          <p:nvPr/>
        </p:nvSpPr>
        <p:spPr>
          <a:xfrm>
            <a:off x="2630904" y="3219101"/>
            <a:ext cx="201593" cy="186086"/>
          </a:xfrm>
          <a:prstGeom prst="ellipse">
            <a:avLst/>
          </a:prstGeom>
          <a:solidFill>
            <a:srgbClr val="C61E5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타원 53"/>
          <p:cNvSpPr/>
          <p:nvPr/>
        </p:nvSpPr>
        <p:spPr>
          <a:xfrm>
            <a:off x="2019706" y="2686050"/>
            <a:ext cx="170261" cy="157164"/>
          </a:xfrm>
          <a:prstGeom prst="ellipse">
            <a:avLst/>
          </a:prstGeom>
          <a:solidFill>
            <a:srgbClr val="C61E5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타원 54"/>
          <p:cNvSpPr/>
          <p:nvPr/>
        </p:nvSpPr>
        <p:spPr>
          <a:xfrm>
            <a:off x="2416601" y="3800127"/>
            <a:ext cx="211911" cy="195610"/>
          </a:xfrm>
          <a:prstGeom prst="ellipse">
            <a:avLst/>
          </a:prstGeom>
          <a:solidFill>
            <a:srgbClr val="C61E5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타원 55"/>
          <p:cNvSpPr/>
          <p:nvPr/>
        </p:nvSpPr>
        <p:spPr>
          <a:xfrm>
            <a:off x="2230863" y="3971577"/>
            <a:ext cx="211911" cy="195610"/>
          </a:xfrm>
          <a:prstGeom prst="ellipse">
            <a:avLst/>
          </a:prstGeom>
          <a:solidFill>
            <a:srgbClr val="C61E5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타원 56"/>
          <p:cNvSpPr/>
          <p:nvPr/>
        </p:nvSpPr>
        <p:spPr>
          <a:xfrm>
            <a:off x="1599031" y="3019078"/>
            <a:ext cx="186113" cy="171797"/>
          </a:xfrm>
          <a:prstGeom prst="ellipse">
            <a:avLst/>
          </a:prstGeom>
          <a:solidFill>
            <a:srgbClr val="C61E5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타원 57"/>
          <p:cNvSpPr/>
          <p:nvPr/>
        </p:nvSpPr>
        <p:spPr>
          <a:xfrm>
            <a:off x="1562913" y="3642963"/>
            <a:ext cx="82929" cy="76550"/>
          </a:xfrm>
          <a:prstGeom prst="ellipse">
            <a:avLst/>
          </a:prstGeom>
          <a:solidFill>
            <a:srgbClr val="C61E5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타원 58"/>
          <p:cNvSpPr/>
          <p:nvPr/>
        </p:nvSpPr>
        <p:spPr>
          <a:xfrm>
            <a:off x="1965722" y="3490912"/>
            <a:ext cx="185738" cy="171450"/>
          </a:xfrm>
          <a:prstGeom prst="ellipse">
            <a:avLst/>
          </a:prstGeom>
          <a:solidFill>
            <a:srgbClr val="C61E5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타원 59"/>
          <p:cNvSpPr/>
          <p:nvPr/>
        </p:nvSpPr>
        <p:spPr>
          <a:xfrm>
            <a:off x="1996677" y="3248025"/>
            <a:ext cx="139305" cy="128589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타원 60"/>
          <p:cNvSpPr/>
          <p:nvPr/>
        </p:nvSpPr>
        <p:spPr>
          <a:xfrm>
            <a:off x="2688033" y="3757613"/>
            <a:ext cx="139305" cy="128589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타원 61"/>
          <p:cNvSpPr/>
          <p:nvPr/>
        </p:nvSpPr>
        <p:spPr>
          <a:xfrm>
            <a:off x="1986357" y="3790949"/>
            <a:ext cx="128988" cy="119064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타원 62"/>
          <p:cNvSpPr/>
          <p:nvPr/>
        </p:nvSpPr>
        <p:spPr>
          <a:xfrm>
            <a:off x="1754188" y="2771773"/>
            <a:ext cx="237332" cy="219076"/>
          </a:xfrm>
          <a:prstGeom prst="ellipse">
            <a:avLst/>
          </a:prstGeom>
          <a:solidFill>
            <a:srgbClr val="C61E5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타원 63"/>
          <p:cNvSpPr/>
          <p:nvPr/>
        </p:nvSpPr>
        <p:spPr>
          <a:xfrm>
            <a:off x="1734383" y="3629026"/>
            <a:ext cx="206375" cy="190500"/>
          </a:xfrm>
          <a:prstGeom prst="ellipse">
            <a:avLst/>
          </a:prstGeom>
          <a:solidFill>
            <a:srgbClr val="C61E5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타원 67"/>
          <p:cNvSpPr/>
          <p:nvPr/>
        </p:nvSpPr>
        <p:spPr>
          <a:xfrm flipH="1" flipV="1">
            <a:off x="5733086" y="3377082"/>
            <a:ext cx="192056" cy="177282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타원 68"/>
          <p:cNvSpPr/>
          <p:nvPr/>
        </p:nvSpPr>
        <p:spPr>
          <a:xfrm flipH="1" flipV="1">
            <a:off x="6228386" y="3377082"/>
            <a:ext cx="192056" cy="177282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타원 69"/>
          <p:cNvSpPr/>
          <p:nvPr/>
        </p:nvSpPr>
        <p:spPr>
          <a:xfrm flipH="1" flipV="1">
            <a:off x="6723686" y="3377082"/>
            <a:ext cx="192056" cy="177282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4" name="그림 8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363" t="44022" b="39860"/>
          <a:stretch/>
        </p:blipFill>
        <p:spPr>
          <a:xfrm>
            <a:off x="7605295" y="2971826"/>
            <a:ext cx="2242199" cy="1105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090" y="3019600"/>
            <a:ext cx="4340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ko-KR" sz="4400" dirty="0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Модельный ряд</a:t>
            </a:r>
            <a:endParaRPr lang="ko-KR" altLang="en-US" sz="44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88742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44445 L 4.72222E-6 7.40741E-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05556E-6 -0.4213 L 3.05556E-6 3.7037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06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61111E-6 -0.49305 L -3.61111E-6 -3.7037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65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38889E-6 -0.45972 L 1.38889E-6 -3.7037E-7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98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05556E-6 -0.49699 L -3.05556E-6 -1.11111E-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83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-0.57639 L 3.61111E-6 -3.7037E-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8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54236 L -2.77778E-7 -3.7037E-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10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77778E-7 -0.4875 L -2.77778E-7 -1.48148E-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7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77778E-7 -0.54375 L -2.77778E-7 -2.59259E-6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17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5E-6 -0.56806 L 5E-6 4.44444E-6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40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61111E-6 -0.60787 L -3.61111E-6 7.40741E-7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39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-0.57639 L -1.11111E-6 4.07407E-6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819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52778 L -4.44444E-6 1.85185E-6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89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5.55556E-7 -0.57639 L 5.55556E-7 1.85185E-6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819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05556E-6 -0.6243 L 3.05556E-6 -3.7037E-6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204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4.44444E-6 -0.51806 L -4.44444E-6 -3.7037E-7 " pathEditMode="relative" rAng="0" ptsTypes="AA">
                                      <p:cBhvr>
                                        <p:cTn id="1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90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61111E-6 -0.45833 L 3.61111E-6 7.40741E-7 " pathEditMode="relative" rAng="0" ptsTypes="AA">
                                      <p:cBhvr>
                                        <p:cTn id="1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917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4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-0.59514 L -3.88889E-6 2.96296E-6 " pathEditMode="relative" rAng="0" ptsTypes="AA">
                                      <p:cBhvr>
                                        <p:cTn id="1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745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625 L -3.88889E-6 2.96296E-6 " pathEditMode="relative" rAng="0" ptsTypes="AA">
                                      <p:cBhvr>
                                        <p:cTn id="1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25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33333E-6 -0.5 L -3.33333E-6 2.22222E-6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8.33333E-7 -0.58056 L 8.33333E-7 4.44444E-6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028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5E-6 -0.54815 L -2.5E-6 2.22222E-6 " pathEditMode="relative" rAng="0" ptsTypes="AA">
                                      <p:cBhvr>
                                        <p:cTn id="1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407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42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05556E-6 -0.52778 L 3.05556E-6 -3.7037E-7 " pathEditMode="relative" rAng="0" ptsTypes="AA">
                                      <p:cBhvr>
                                        <p:cTn id="1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89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-0.60278 L 1.38889E-6 4.07407E-6 " pathEditMode="relative" rAng="0" ptsTypes="AA">
                                      <p:cBhvr>
                                        <p:cTn id="17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139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59791 L -4.44444E-6 -2.59259E-6 " pathEditMode="relative" rAng="0" ptsTypes="AA">
                                      <p:cBhvr>
                                        <p:cTn id="17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84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5E-6 -0.46528 L -2.5E-6 1.11111E-6 " pathEditMode="relative" rAng="0" ptsTypes="AA">
                                      <p:cBhvr>
                                        <p:cTn id="18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264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33333E-6 -0.575 L 3.33333E-6 4.44444E-6 " pathEditMode="relative" rAng="0" ptsTypes="AA">
                                      <p:cBhvr>
                                        <p:cTn id="19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50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63" presetClass="path" presetSubtype="0" accel="50000" decel="50000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Motion origin="layout" path="M -0.08021 -4.07407E-6 L -2.77778E-6 -4.07407E-6 " pathEditMode="relative" rAng="0" ptsTypes="AA">
                                      <p:cBhvr>
                                        <p:cTn id="20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0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63" presetClass="path" presetSubtype="0" accel="50000" decel="5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0.09027 -4.07407E-6 L -2.77778E-6 -4.07407E-6 " pathEditMode="relative" rAng="0" ptsTypes="AA">
                                      <p:cBhvr>
                                        <p:cTn id="215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4" y="0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3" presetClass="path" presetSubtype="0" accel="50000" decel="50000" fill="hold" grpId="1" nodeType="withEffect">
                                  <p:stCondLst>
                                    <p:cond delay="5200"/>
                                  </p:stCondLst>
                                  <p:childTnLst>
                                    <p:animMotion origin="layout" path="M -0.09062 0 L 5E-6 0 " pathEditMode="relative" rAng="0" ptsTypes="AA">
                                      <p:cBhvr>
                                        <p:cTn id="222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0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63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38542 1.11111E-6 L 4.44444E-6 1.11111E-6 " pathEditMode="relative" rAng="0" ptsTypes="AA">
                                      <p:cBhvr>
                                        <p:cTn id="227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0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mph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Scale>
                                      <p:cBhvr>
                                        <p:cTn id="231" dur="500" fill="hold"/>
                                        <p:tgtEl>
                                          <p:spTgt spid="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47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4475" y="2816225"/>
            <a:ext cx="12287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AutoShape 2"/>
          <p:cNvSpPr>
            <a:spLocks noChangeArrowheads="1"/>
          </p:cNvSpPr>
          <p:nvPr/>
        </p:nvSpPr>
        <p:spPr bwMode="auto">
          <a:xfrm>
            <a:off x="534988" y="760413"/>
            <a:ext cx="2695575" cy="360362"/>
          </a:xfrm>
          <a:prstGeom prst="roundRect">
            <a:avLst>
              <a:gd name="adj" fmla="val 45421"/>
            </a:avLst>
          </a:prstGeom>
          <a:solidFill>
            <a:srgbClr val="C61E55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defTabSz="977900" eaLnBrk="0" latinLnBrk="0" hangingPunct="0"/>
            <a:endParaRPr kumimoji="0" lang="ko-KR" altLang="ko-KR" sz="1800" b="1">
              <a:solidFill>
                <a:schemeClr val="bg1"/>
              </a:solidFill>
              <a:ea typeface="돋움" pitchFamily="50" charset="-127"/>
            </a:endParaRP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5581841" y="717725"/>
            <a:ext cx="3835655" cy="40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lang="ru-RU" altLang="ko-KR" sz="2000" dirty="0" smtClean="0">
                <a:solidFill>
                  <a:srgbClr val="C61E55"/>
                </a:solidFill>
              </a:rPr>
              <a:t>Компактный Персональный ТВ</a:t>
            </a:r>
            <a:endParaRPr lang="ko-KR" altLang="en-US" sz="2000" dirty="0" smtClean="0">
              <a:solidFill>
                <a:srgbClr val="C61E55"/>
              </a:solidFill>
            </a:endParaRPr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1198934" y="771525"/>
            <a:ext cx="13676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ko-KR" sz="1600" dirty="0" smtClean="0">
                <a:solidFill>
                  <a:srgbClr val="FFFFFF"/>
                </a:solidFill>
              </a:rPr>
              <a:t>Серия </a:t>
            </a:r>
            <a:r>
              <a:rPr lang="en-US" altLang="ko-KR" sz="1600" dirty="0" smtClean="0">
                <a:solidFill>
                  <a:srgbClr val="FFFFFF"/>
                </a:solidFill>
              </a:rPr>
              <a:t>MT4</a:t>
            </a:r>
            <a:r>
              <a:rPr lang="uk-UA" altLang="ko-KR" sz="1600" dirty="0" smtClean="0">
                <a:solidFill>
                  <a:srgbClr val="FFFFFF"/>
                </a:solidFill>
              </a:rPr>
              <a:t>6</a:t>
            </a:r>
            <a:endParaRPr lang="en-US" altLang="ko-KR" sz="1600" dirty="0">
              <a:solidFill>
                <a:srgbClr val="FFFFFF"/>
              </a:solidFill>
            </a:endParaRPr>
          </a:p>
        </p:txBody>
      </p:sp>
      <p:sp>
        <p:nvSpPr>
          <p:cNvPr id="16391" name="Rectangle 17"/>
          <p:cNvSpPr>
            <a:spLocks noChangeArrowheads="1"/>
          </p:cNvSpPr>
          <p:nvPr/>
        </p:nvSpPr>
        <p:spPr bwMode="auto">
          <a:xfrm>
            <a:off x="4591050" y="4359275"/>
            <a:ext cx="16240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en-US" altLang="ko-KR" dirty="0">
                <a:solidFill>
                  <a:srgbClr val="000000"/>
                </a:solidFill>
                <a:cs typeface="Arial" charset="0"/>
              </a:rPr>
              <a:t>■ </a:t>
            </a:r>
            <a:r>
              <a:rPr lang="ru-RU" altLang="ko-KR" dirty="0" smtClean="0">
                <a:solidFill>
                  <a:srgbClr val="000000"/>
                </a:solidFill>
              </a:rPr>
              <a:t>Спецификации</a:t>
            </a: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16392" name="AutoShape 18"/>
          <p:cNvSpPr>
            <a:spLocks noChangeArrowheads="1"/>
          </p:cNvSpPr>
          <p:nvPr/>
        </p:nvSpPr>
        <p:spPr bwMode="auto">
          <a:xfrm>
            <a:off x="4656138" y="4649788"/>
            <a:ext cx="4905374" cy="160972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</a:rPr>
              <a:t>Панель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ko-KR" sz="1100" dirty="0" smtClean="0">
                <a:cs typeface="Arial" charset="0"/>
              </a:rPr>
              <a:t>IPS: 27”, </a:t>
            </a:r>
            <a:r>
              <a:rPr lang="uk-UA" altLang="ko-KR" sz="11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TN: 23.6”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 smtClean="0">
                <a:cs typeface="Arial" charset="0"/>
              </a:rPr>
              <a:t> </a:t>
            </a:r>
            <a:r>
              <a:rPr lang="ru-RU" altLang="ko-KR" sz="1100" dirty="0" smtClean="0"/>
              <a:t>Тип тюнера: </a:t>
            </a:r>
            <a:r>
              <a:rPr lang="en-US" altLang="ko-KR" sz="1100" dirty="0" smtClean="0"/>
              <a:t>DVB-T, </a:t>
            </a:r>
            <a:r>
              <a:rPr lang="en-US" altLang="ko-KR" sz="1100" dirty="0" smtClean="0"/>
              <a:t>DVB-C</a:t>
            </a:r>
            <a:endParaRPr lang="en-US" altLang="ko-KR" sz="11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ko-KR" altLang="en-US" sz="1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</a:rPr>
              <a:t>Углы обзора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178/178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(27”) </a:t>
            </a: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, 170/160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(23.6”)</a:t>
            </a:r>
            <a:endParaRPr lang="en-US" altLang="ko-KR" sz="11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</a:rPr>
              <a:t>Интерфейс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D-Sub, Component, Composite, HDMI x1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,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ko-KR" sz="1100" dirty="0" smtClean="0">
                <a:cs typeface="Arial" charset="0"/>
              </a:rPr>
              <a:t>U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SB </a:t>
            </a:r>
            <a:r>
              <a:rPr lang="en-US" altLang="ko-KR" sz="1100" dirty="0" smtClean="0">
                <a:cs typeface="Arial" charset="0"/>
              </a:rPr>
              <a:t>x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 1</a:t>
            </a: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Audio </a:t>
            </a: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in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altLang="ko-KR" sz="1100" dirty="0" smtClean="0">
                <a:cs typeface="Arial" charset="0"/>
              </a:rPr>
              <a:t>Динамики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5 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Вт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x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2</a:t>
            </a:r>
            <a:endParaRPr lang="en-US" altLang="ko-KR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93" name="Rectangle 31"/>
          <p:cNvSpPr>
            <a:spLocks noChangeArrowheads="1"/>
          </p:cNvSpPr>
          <p:nvPr/>
        </p:nvSpPr>
        <p:spPr bwMode="auto">
          <a:xfrm>
            <a:off x="4591050" y="1730375"/>
            <a:ext cx="15478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en-US" altLang="ko-KR">
                <a:solidFill>
                  <a:srgbClr val="000000"/>
                </a:solidFill>
                <a:cs typeface="Arial" charset="0"/>
              </a:rPr>
              <a:t>■ USP</a:t>
            </a:r>
          </a:p>
        </p:txBody>
      </p:sp>
      <p:sp>
        <p:nvSpPr>
          <p:cNvPr id="16394" name="AutoShape 32"/>
          <p:cNvSpPr>
            <a:spLocks noChangeArrowheads="1"/>
          </p:cNvSpPr>
          <p:nvPr/>
        </p:nvSpPr>
        <p:spPr bwMode="auto">
          <a:xfrm>
            <a:off x="4656138" y="2043113"/>
            <a:ext cx="4756150" cy="1809750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ko-KR" altLang="ko-KR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95" name="Line 21"/>
          <p:cNvSpPr>
            <a:spLocks noChangeShapeType="1"/>
          </p:cNvSpPr>
          <p:nvPr/>
        </p:nvSpPr>
        <p:spPr bwMode="auto">
          <a:xfrm>
            <a:off x="6964363" y="2087563"/>
            <a:ext cx="0" cy="17653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6" name="Oval 11"/>
          <p:cNvSpPr>
            <a:spLocks noChangeArrowheads="1"/>
          </p:cNvSpPr>
          <p:nvPr/>
        </p:nvSpPr>
        <p:spPr bwMode="auto">
          <a:xfrm>
            <a:off x="4710113" y="2179638"/>
            <a:ext cx="217487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/>
            <a:r>
              <a:rPr lang="en-US" altLang="ko-KR" sz="120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16397" name="Text Box 12"/>
          <p:cNvSpPr txBox="1">
            <a:spLocks noChangeArrowheads="1"/>
          </p:cNvSpPr>
          <p:nvPr/>
        </p:nvSpPr>
        <p:spPr bwMode="auto">
          <a:xfrm>
            <a:off x="4921250" y="2022624"/>
            <a:ext cx="18868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en-US" sz="12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Реалистичное и чёткое </a:t>
            </a:r>
          </a:p>
          <a:p>
            <a:r>
              <a:rPr lang="ru-RU" altLang="en-US" sz="12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изображение</a:t>
            </a:r>
            <a:endParaRPr lang="ko-KR" altLang="en-US" sz="1200" dirty="0">
              <a:solidFill>
                <a:srgbClr val="000000"/>
              </a:solidFill>
              <a:cs typeface="Arial" charset="0"/>
              <a:sym typeface="돋움체" pitchFamily="49" charset="-127"/>
            </a:endParaRPr>
          </a:p>
        </p:txBody>
      </p:sp>
      <p:sp>
        <p:nvSpPr>
          <p:cNvPr id="16398" name="Oval 11"/>
          <p:cNvSpPr>
            <a:spLocks noChangeArrowheads="1"/>
          </p:cNvSpPr>
          <p:nvPr/>
        </p:nvSpPr>
        <p:spPr bwMode="auto">
          <a:xfrm>
            <a:off x="7000875" y="21796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/>
            <a:r>
              <a:rPr lang="en-US" altLang="ko-KR" sz="120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sp>
        <p:nvSpPr>
          <p:cNvPr id="16399" name="Text Box 12"/>
          <p:cNvSpPr txBox="1">
            <a:spLocks noChangeArrowheads="1"/>
          </p:cNvSpPr>
          <p:nvPr/>
        </p:nvSpPr>
        <p:spPr bwMode="auto">
          <a:xfrm>
            <a:off x="7210425" y="2085878"/>
            <a:ext cx="2165401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sz="12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Удобство для пользователя</a:t>
            </a:r>
            <a:endParaRPr lang="en-US" altLang="ko-KR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400" name="Text Box 14"/>
          <p:cNvSpPr txBox="1">
            <a:spLocks noChangeArrowheads="1"/>
          </p:cNvSpPr>
          <p:nvPr/>
        </p:nvSpPr>
        <p:spPr bwMode="auto">
          <a:xfrm>
            <a:off x="449263" y="4058094"/>
            <a:ext cx="3783657" cy="2032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lang="en-US" altLang="ko-KR" b="1" dirty="0">
                <a:solidFill>
                  <a:srgbClr val="000000"/>
                </a:solidFill>
                <a:sym typeface="돋움체" pitchFamily="49" charset="-127"/>
              </a:rPr>
              <a:t>1. </a:t>
            </a:r>
            <a:r>
              <a:rPr lang="ru-RU" altLang="ko-KR" b="1" dirty="0" smtClean="0">
                <a:solidFill>
                  <a:srgbClr val="000000"/>
                </a:solidFill>
                <a:sym typeface="돋움체" pitchFamily="49" charset="-127"/>
              </a:rPr>
              <a:t>Реалистичное и чёткое изображение</a:t>
            </a:r>
            <a:endParaRPr lang="en-US" altLang="ko-KR" b="1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ko-KR" altLang="en-US" sz="1300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sz="1100" b="0" dirty="0">
                <a:solidFill>
                  <a:srgbClr val="000000"/>
                </a:solidFill>
              </a:rPr>
              <a:t>- </a:t>
            </a:r>
            <a:r>
              <a:rPr lang="ru-RU" altLang="ko-KR" sz="1100" b="0" dirty="0" smtClean="0">
                <a:solidFill>
                  <a:srgbClr val="000000"/>
                </a:solidFill>
              </a:rPr>
              <a:t>Широкие углы обзора</a:t>
            </a:r>
            <a:r>
              <a:rPr lang="en-US" altLang="ko-KR" sz="1100" b="0" dirty="0" smtClean="0">
                <a:solidFill>
                  <a:srgbClr val="000000"/>
                </a:solidFill>
              </a:rPr>
              <a:t>: </a:t>
            </a:r>
            <a:r>
              <a:rPr lang="uk-UA" altLang="ko-KR" sz="1100" b="0" dirty="0" smtClean="0">
                <a:solidFill>
                  <a:srgbClr val="000000"/>
                </a:solidFill>
              </a:rPr>
              <a:t>2</a:t>
            </a:r>
            <a:r>
              <a:rPr lang="uk-UA" altLang="ko-KR" sz="1100" dirty="0" smtClean="0">
                <a:cs typeface="Arial" charset="0"/>
              </a:rPr>
              <a:t>7</a:t>
            </a:r>
            <a:r>
              <a:rPr lang="en-US" altLang="ko-KR" sz="1100" dirty="0" smtClean="0">
                <a:cs typeface="Arial" charset="0"/>
              </a:rPr>
              <a:t>”: 178/178</a:t>
            </a: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 smtClean="0">
                <a:cs typeface="Arial" charset="0"/>
              </a:rPr>
              <a:t>   </a:t>
            </a:r>
            <a:r>
              <a:rPr lang="en-US" altLang="ko-KR" sz="1100" b="0" dirty="0" smtClean="0">
                <a:solidFill>
                  <a:srgbClr val="000000"/>
                </a:solidFill>
              </a:rPr>
              <a:t>-</a:t>
            </a:r>
            <a:r>
              <a:rPr lang="ru-RU" altLang="ko-KR" sz="1100" b="0" dirty="0" smtClean="0">
                <a:solidFill>
                  <a:srgbClr val="000000"/>
                </a:solidFill>
              </a:rPr>
              <a:t> Разрешение </a:t>
            </a:r>
            <a:r>
              <a:rPr lang="en-US" altLang="ko-KR" sz="1100" b="0" dirty="0" smtClean="0">
                <a:solidFill>
                  <a:srgbClr val="000000"/>
                </a:solidFill>
              </a:rPr>
              <a:t>Full HD </a:t>
            </a:r>
            <a:r>
              <a:rPr lang="en-US" altLang="ko-KR" sz="1100" b="0" dirty="0">
                <a:solidFill>
                  <a:srgbClr val="000000"/>
                </a:solidFill>
              </a:rPr>
              <a:t>(1920 x </a:t>
            </a:r>
            <a:r>
              <a:rPr lang="en-US" altLang="ko-KR" sz="1100" b="0" dirty="0" smtClean="0">
                <a:solidFill>
                  <a:srgbClr val="000000"/>
                </a:solidFill>
              </a:rPr>
              <a:t>1080)</a:t>
            </a:r>
            <a:endParaRPr lang="ko-KR" altLang="en-US" sz="1100" b="0" dirty="0">
              <a:solidFill>
                <a:srgbClr val="000000"/>
              </a:solidFill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</a:rPr>
              <a:t>   - LED </a:t>
            </a:r>
            <a:r>
              <a:rPr lang="ru-RU" altLang="ko-KR" sz="1100" b="0" dirty="0" smtClean="0">
                <a:solidFill>
                  <a:srgbClr val="000000"/>
                </a:solidFill>
              </a:rPr>
              <a:t>подсветка</a:t>
            </a:r>
            <a:endParaRPr lang="en-US" altLang="ko-KR" sz="1100" b="0" dirty="0">
              <a:solidFill>
                <a:srgbClr val="000000"/>
              </a:solidFill>
            </a:endParaRPr>
          </a:p>
          <a:p>
            <a:pPr marL="176213" indent="-176213" defTabSz="684213">
              <a:lnSpc>
                <a:spcPct val="110000"/>
              </a:lnSpc>
            </a:pP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b="1" dirty="0">
                <a:solidFill>
                  <a:srgbClr val="000000"/>
                </a:solidFill>
                <a:sym typeface="돋움체" pitchFamily="49" charset="-127"/>
              </a:rPr>
              <a:t>2. </a:t>
            </a:r>
            <a:r>
              <a:rPr lang="ru-RU" altLang="ko-KR" b="1" dirty="0" smtClean="0">
                <a:solidFill>
                  <a:srgbClr val="000000"/>
                </a:solidFill>
                <a:sym typeface="돋움체" pitchFamily="49" charset="-127"/>
              </a:rPr>
              <a:t>Удобство для пользователя</a:t>
            </a:r>
            <a:endParaRPr lang="en-US" altLang="ko-KR" b="1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ko-KR" altLang="en-US" sz="1100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- Super Energy Saving</a:t>
            </a: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Проигрывание </a:t>
            </a:r>
            <a:r>
              <a:rPr lang="ru-RU" altLang="ko-KR" sz="1100" dirty="0" err="1" smtClean="0">
                <a:solidFill>
                  <a:srgbClr val="000000"/>
                </a:solidFill>
                <a:sym typeface="돋움체" pitchFamily="49" charset="-127"/>
              </a:rPr>
              <a:t>мультимедийного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ru-RU" altLang="ko-KR" sz="1100" dirty="0" err="1" smtClean="0">
                <a:solidFill>
                  <a:srgbClr val="000000"/>
                </a:solidFill>
                <a:sym typeface="돋움체" pitchFamily="49" charset="-127"/>
              </a:rPr>
              <a:t>контента</a:t>
            </a:r>
            <a:endParaRPr lang="en-US" altLang="ko-KR" sz="11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ko-KR" altLang="en-US" sz="1100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-</a:t>
            </a:r>
            <a:r>
              <a:rPr lang="uk-UA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USB </a:t>
            </a: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Quick View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(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поддержка кодека </a:t>
            </a:r>
            <a:r>
              <a:rPr lang="en-US" altLang="ko-KR" sz="1100" b="0" dirty="0" err="1" smtClean="0">
                <a:solidFill>
                  <a:srgbClr val="000000"/>
                </a:solidFill>
                <a:sym typeface="돋움체" pitchFamily="49" charset="-127"/>
              </a:rPr>
              <a:t>DivX</a:t>
            </a:r>
            <a:r>
              <a:rPr lang="ru-RU" altLang="ko-KR" sz="1100" dirty="0" smtClean="0">
                <a:sym typeface="돋움체" pitchFamily="49" charset="-127"/>
              </a:rPr>
              <a:t>)</a:t>
            </a:r>
          </a:p>
          <a:p>
            <a:pPr marL="176213" indent="-176213" defTabSz="684213">
              <a:lnSpc>
                <a:spcPct val="110000"/>
              </a:lnSpc>
            </a:pP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  - Функция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PIP 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</p:txBody>
      </p:sp>
      <p:pic>
        <p:nvPicPr>
          <p:cNvPr id="16401" name="Picture 1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3425" y="3284538"/>
            <a:ext cx="900113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3" name="그림 102" descr="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1563" y="2465388"/>
            <a:ext cx="12620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6150" y="2420938"/>
            <a:ext cx="1182688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10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92586"/>
            <a:ext cx="26127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latinLnBrk="0" hangingPunct="0"/>
            <a:r>
              <a:rPr lang="uk-UA" altLang="ko-KR" sz="2000" dirty="0" err="1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Концепция</a:t>
            </a:r>
            <a:r>
              <a:rPr lang="uk-UA" altLang="ko-KR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 </a:t>
            </a:r>
            <a:r>
              <a:rPr lang="uk-UA" altLang="ko-KR" sz="2000" dirty="0" err="1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продукта</a:t>
            </a:r>
            <a:endParaRPr lang="ko-KR" altLang="en-US" sz="2000" dirty="0" smtClean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  <a:sym typeface="맑은 고딕" pitchFamily="50" charset="-127"/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6496" y="1268760"/>
            <a:ext cx="2932559" cy="243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C:\Users\이태영\Desktop\IPS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377704" y="1700808"/>
            <a:ext cx="7112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0832" y="2132856"/>
            <a:ext cx="792088" cy="38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XNOTE\Desktop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051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12702" y="836640"/>
            <a:ext cx="3237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MT45</a:t>
            </a:r>
            <a:endParaRPr lang="ko-KR" alt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01089" y="548600"/>
            <a:ext cx="9303823" cy="36933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ctr" latinLnBrk="0">
              <a:defRPr/>
            </a:pPr>
            <a:r>
              <a:rPr lang="uk-UA" altLang="ko-KR" sz="2400" dirty="0" err="1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Компактный</a:t>
            </a:r>
            <a:r>
              <a:rPr lang="uk-UA" altLang="ko-KR" sz="2400" dirty="0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 </a:t>
            </a:r>
            <a:r>
              <a:rPr lang="uk-UA" altLang="ko-KR" sz="2400" dirty="0" err="1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Персональный</a:t>
            </a:r>
            <a:r>
              <a:rPr lang="uk-UA" altLang="ko-KR" sz="2400" dirty="0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 ТВ</a:t>
            </a:r>
          </a:p>
        </p:txBody>
      </p:sp>
    </p:spTree>
    <p:extLst>
      <p:ext uri="{BB962C8B-B14F-4D97-AF65-F5344CB8AC3E}">
        <p14:creationId xmlns:p14="http://schemas.microsoft.com/office/powerpoint/2010/main" xmlns="" val="292441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8491" y="2816225"/>
            <a:ext cx="12287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AutoShape 2"/>
          <p:cNvSpPr>
            <a:spLocks noChangeArrowheads="1"/>
          </p:cNvSpPr>
          <p:nvPr/>
        </p:nvSpPr>
        <p:spPr bwMode="auto">
          <a:xfrm>
            <a:off x="534988" y="760413"/>
            <a:ext cx="2695575" cy="360362"/>
          </a:xfrm>
          <a:prstGeom prst="roundRect">
            <a:avLst>
              <a:gd name="adj" fmla="val 45421"/>
            </a:avLst>
          </a:prstGeom>
          <a:solidFill>
            <a:srgbClr val="C61E55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defTabSz="977900" eaLnBrk="0" latinLnBrk="0" hangingPunct="0"/>
            <a:endParaRPr kumimoji="0" lang="ko-KR" altLang="ko-KR" sz="1800" b="1">
              <a:solidFill>
                <a:schemeClr val="bg1"/>
              </a:solidFill>
              <a:ea typeface="돋움" pitchFamily="50" charset="-127"/>
            </a:endParaRP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5581841" y="717725"/>
            <a:ext cx="3835655" cy="40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lang="ru-RU" altLang="ko-KR" sz="2000" dirty="0" smtClean="0">
                <a:solidFill>
                  <a:srgbClr val="C61E55"/>
                </a:solidFill>
              </a:rPr>
              <a:t>Компактный Персональный ТВ</a:t>
            </a:r>
            <a:endParaRPr lang="ko-KR" altLang="en-US" sz="2000" dirty="0" smtClean="0">
              <a:solidFill>
                <a:srgbClr val="C61E55"/>
              </a:solidFill>
            </a:endParaRPr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960087" y="771525"/>
            <a:ext cx="18453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ko-KR" sz="1600" smtClean="0">
                <a:solidFill>
                  <a:srgbClr val="FFFFFF"/>
                </a:solidFill>
              </a:rPr>
              <a:t>Серия </a:t>
            </a:r>
            <a:r>
              <a:rPr lang="en-US" altLang="ko-KR" sz="1600" smtClean="0">
                <a:solidFill>
                  <a:srgbClr val="FFFFFF"/>
                </a:solidFill>
              </a:rPr>
              <a:t>MT45</a:t>
            </a:r>
            <a:r>
              <a:rPr lang="en-US" altLang="ko-KR" sz="1600" smtClean="0">
                <a:solidFill>
                  <a:srgbClr val="FFFFFF"/>
                </a:solidFill>
              </a:rPr>
              <a:t>D-PZ</a:t>
            </a:r>
            <a:endParaRPr lang="en-US" altLang="ko-KR" sz="1600" dirty="0">
              <a:solidFill>
                <a:srgbClr val="FFFFFF"/>
              </a:solidFill>
            </a:endParaRPr>
          </a:p>
        </p:txBody>
      </p:sp>
      <p:sp>
        <p:nvSpPr>
          <p:cNvPr id="16391" name="Rectangle 17"/>
          <p:cNvSpPr>
            <a:spLocks noChangeArrowheads="1"/>
          </p:cNvSpPr>
          <p:nvPr/>
        </p:nvSpPr>
        <p:spPr bwMode="auto">
          <a:xfrm>
            <a:off x="4735066" y="4359275"/>
            <a:ext cx="16240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en-US" altLang="ko-KR" dirty="0">
                <a:solidFill>
                  <a:srgbClr val="000000"/>
                </a:solidFill>
                <a:cs typeface="Arial" charset="0"/>
              </a:rPr>
              <a:t>■ </a:t>
            </a:r>
            <a:r>
              <a:rPr lang="ru-RU" altLang="ko-KR" dirty="0" smtClean="0">
                <a:solidFill>
                  <a:srgbClr val="000000"/>
                </a:solidFill>
              </a:rPr>
              <a:t>Спецификации</a:t>
            </a: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16392" name="AutoShape 18"/>
          <p:cNvSpPr>
            <a:spLocks noChangeArrowheads="1"/>
          </p:cNvSpPr>
          <p:nvPr/>
        </p:nvSpPr>
        <p:spPr bwMode="auto">
          <a:xfrm>
            <a:off x="4800154" y="4649788"/>
            <a:ext cx="4833366" cy="160972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</a:rPr>
              <a:t>Панель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ko-KR" sz="1100" dirty="0" smtClean="0">
                <a:cs typeface="Arial" charset="0"/>
              </a:rPr>
              <a:t>MVA: 23.6”, </a:t>
            </a:r>
            <a:r>
              <a:rPr lang="ru-RU" altLang="ko-KR" sz="1100" dirty="0" smtClean="0">
                <a:cs typeface="Arial" charset="0"/>
              </a:rPr>
              <a:t>27,5</a:t>
            </a:r>
            <a:r>
              <a:rPr lang="en-US" altLang="ko-KR" sz="1100" dirty="0" smtClean="0">
                <a:cs typeface="Arial" charset="0"/>
              </a:rPr>
              <a:t>”, </a:t>
            </a:r>
            <a:r>
              <a:rPr lang="en-US" altLang="ko-KR" sz="1100" dirty="0" smtClean="0">
                <a:cs typeface="Arial" charset="0"/>
              </a:rPr>
              <a:t>29” </a:t>
            </a:r>
            <a:r>
              <a:rPr lang="uk-UA" altLang="ko-KR" sz="11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TN: 21.5”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 smtClean="0">
                <a:cs typeface="Arial" charset="0"/>
              </a:rPr>
              <a:t> </a:t>
            </a:r>
            <a:r>
              <a:rPr lang="ru-RU" altLang="ko-KR" sz="1100" dirty="0" smtClean="0"/>
              <a:t>Тип тюнера: </a:t>
            </a:r>
            <a:r>
              <a:rPr lang="en-US" altLang="ko-KR" sz="1100" dirty="0" smtClean="0"/>
              <a:t>DVB-T, DVB-C</a:t>
            </a:r>
            <a:endParaRPr lang="en-US" altLang="ko-KR" sz="11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ko-KR" altLang="en-US" sz="1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</a:rPr>
              <a:t>Углы обзора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178/178 (23.6”, 28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”, 29”) </a:t>
            </a: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, 170/160 (21.5”)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</a:rPr>
              <a:t>Интерфейс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D-Sub, Component, Composite, HDMI x1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,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ko-KR" sz="1100" dirty="0" smtClean="0">
                <a:cs typeface="Arial" charset="0"/>
              </a:rPr>
              <a:t>U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SB </a:t>
            </a:r>
            <a:r>
              <a:rPr lang="en-US" altLang="ko-KR" sz="1100" dirty="0" smtClean="0">
                <a:cs typeface="Arial" charset="0"/>
              </a:rPr>
              <a:t>x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 1</a:t>
            </a: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Audio </a:t>
            </a: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in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altLang="ko-KR" sz="1100" dirty="0" smtClean="0">
                <a:cs typeface="Arial" charset="0"/>
              </a:rPr>
              <a:t>Динамики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5 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Вт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x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2</a:t>
            </a:r>
            <a:endParaRPr lang="en-US" altLang="ko-KR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93" name="Rectangle 31"/>
          <p:cNvSpPr>
            <a:spLocks noChangeArrowheads="1"/>
          </p:cNvSpPr>
          <p:nvPr/>
        </p:nvSpPr>
        <p:spPr bwMode="auto">
          <a:xfrm>
            <a:off x="4735066" y="1730375"/>
            <a:ext cx="15478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en-US" altLang="ko-KR" dirty="0">
                <a:solidFill>
                  <a:srgbClr val="000000"/>
                </a:solidFill>
                <a:cs typeface="Arial" charset="0"/>
              </a:rPr>
              <a:t>■ USP</a:t>
            </a:r>
          </a:p>
        </p:txBody>
      </p:sp>
      <p:sp>
        <p:nvSpPr>
          <p:cNvPr id="16394" name="AutoShape 32"/>
          <p:cNvSpPr>
            <a:spLocks noChangeArrowheads="1"/>
          </p:cNvSpPr>
          <p:nvPr/>
        </p:nvSpPr>
        <p:spPr bwMode="auto">
          <a:xfrm>
            <a:off x="4800154" y="2043113"/>
            <a:ext cx="4756150" cy="1809750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ko-KR" altLang="ko-KR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95" name="Line 21"/>
          <p:cNvSpPr>
            <a:spLocks noChangeShapeType="1"/>
          </p:cNvSpPr>
          <p:nvPr/>
        </p:nvSpPr>
        <p:spPr bwMode="auto">
          <a:xfrm>
            <a:off x="7108379" y="2087563"/>
            <a:ext cx="0" cy="17653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6" name="Oval 11"/>
          <p:cNvSpPr>
            <a:spLocks noChangeArrowheads="1"/>
          </p:cNvSpPr>
          <p:nvPr/>
        </p:nvSpPr>
        <p:spPr bwMode="auto">
          <a:xfrm>
            <a:off x="4854129" y="2179638"/>
            <a:ext cx="217487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/>
            <a:r>
              <a:rPr lang="en-US" altLang="ko-KR" sz="120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16397" name="Text Box 12"/>
          <p:cNvSpPr txBox="1">
            <a:spLocks noChangeArrowheads="1"/>
          </p:cNvSpPr>
          <p:nvPr/>
        </p:nvSpPr>
        <p:spPr bwMode="auto">
          <a:xfrm>
            <a:off x="5065266" y="2022624"/>
            <a:ext cx="18868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en-US" sz="12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Реалистичное и чёткое </a:t>
            </a:r>
          </a:p>
          <a:p>
            <a:r>
              <a:rPr lang="ru-RU" altLang="en-US" sz="12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изображение</a:t>
            </a:r>
            <a:endParaRPr lang="ko-KR" altLang="en-US" sz="1200" dirty="0">
              <a:solidFill>
                <a:srgbClr val="000000"/>
              </a:solidFill>
              <a:cs typeface="Arial" charset="0"/>
              <a:sym typeface="돋움체" pitchFamily="49" charset="-127"/>
            </a:endParaRPr>
          </a:p>
        </p:txBody>
      </p:sp>
      <p:sp>
        <p:nvSpPr>
          <p:cNvPr id="16398" name="Oval 11"/>
          <p:cNvSpPr>
            <a:spLocks noChangeArrowheads="1"/>
          </p:cNvSpPr>
          <p:nvPr/>
        </p:nvSpPr>
        <p:spPr bwMode="auto">
          <a:xfrm>
            <a:off x="7144891" y="21796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/>
            <a:r>
              <a:rPr lang="en-US" altLang="ko-KR" sz="120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sp>
        <p:nvSpPr>
          <p:cNvPr id="16399" name="Text Box 12"/>
          <p:cNvSpPr txBox="1">
            <a:spLocks noChangeArrowheads="1"/>
          </p:cNvSpPr>
          <p:nvPr/>
        </p:nvSpPr>
        <p:spPr bwMode="auto">
          <a:xfrm>
            <a:off x="7354441" y="2085878"/>
            <a:ext cx="2165401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sz="12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Удобство для пользователя</a:t>
            </a:r>
            <a:endParaRPr lang="en-US" altLang="ko-KR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400" name="Text Box 14"/>
          <p:cNvSpPr txBox="1">
            <a:spLocks noChangeArrowheads="1"/>
          </p:cNvSpPr>
          <p:nvPr/>
        </p:nvSpPr>
        <p:spPr bwMode="auto">
          <a:xfrm>
            <a:off x="449263" y="4168124"/>
            <a:ext cx="3783657" cy="181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lang="en-US" altLang="ko-KR" b="1" dirty="0">
                <a:solidFill>
                  <a:srgbClr val="000000"/>
                </a:solidFill>
                <a:sym typeface="돋움체" pitchFamily="49" charset="-127"/>
              </a:rPr>
              <a:t>1. </a:t>
            </a:r>
            <a:r>
              <a:rPr lang="ru-RU" altLang="ko-KR" b="1" dirty="0" smtClean="0">
                <a:solidFill>
                  <a:srgbClr val="000000"/>
                </a:solidFill>
                <a:sym typeface="돋움체" pitchFamily="49" charset="-127"/>
              </a:rPr>
              <a:t>Реалистичное и чёткое изображение</a:t>
            </a:r>
            <a:endParaRPr lang="en-US" altLang="ko-KR" b="1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ko-KR" altLang="en-US" sz="1100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sz="1100" b="0" dirty="0">
                <a:solidFill>
                  <a:srgbClr val="000000"/>
                </a:solidFill>
              </a:rPr>
              <a:t>- </a:t>
            </a:r>
            <a:r>
              <a:rPr lang="ru-RU" altLang="ko-KR" sz="1100" b="0" dirty="0" smtClean="0">
                <a:solidFill>
                  <a:srgbClr val="000000"/>
                </a:solidFill>
              </a:rPr>
              <a:t>Широкие углы обзора</a:t>
            </a:r>
            <a:r>
              <a:rPr lang="en-US" altLang="ko-KR" sz="1100" b="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 smtClean="0">
                <a:cs typeface="Arial" charset="0"/>
              </a:rPr>
              <a:t>29”/ 28”/23.6”: 178/178</a:t>
            </a: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 smtClean="0">
                <a:cs typeface="Arial" charset="0"/>
              </a:rPr>
              <a:t>   </a:t>
            </a:r>
            <a:r>
              <a:rPr lang="en-US" altLang="ko-KR" sz="1100" b="0" dirty="0" smtClean="0">
                <a:solidFill>
                  <a:srgbClr val="000000"/>
                </a:solidFill>
              </a:rPr>
              <a:t>-</a:t>
            </a:r>
            <a:r>
              <a:rPr lang="ru-RU" altLang="ko-KR" sz="1100" b="0" dirty="0" smtClean="0">
                <a:solidFill>
                  <a:srgbClr val="000000"/>
                </a:solidFill>
              </a:rPr>
              <a:t> Разрешение </a:t>
            </a:r>
            <a:r>
              <a:rPr lang="en-US" altLang="ko-KR" sz="1100" b="0" dirty="0" smtClean="0">
                <a:solidFill>
                  <a:srgbClr val="000000"/>
                </a:solidFill>
              </a:rPr>
              <a:t>Full HD </a:t>
            </a:r>
            <a:r>
              <a:rPr lang="en-US" altLang="ko-KR" sz="1100" b="0" dirty="0">
                <a:solidFill>
                  <a:srgbClr val="000000"/>
                </a:solidFill>
              </a:rPr>
              <a:t>(1920 x 1080</a:t>
            </a:r>
            <a:r>
              <a:rPr lang="en-US" altLang="ko-KR" sz="1100" b="0" dirty="0" smtClean="0">
                <a:solidFill>
                  <a:srgbClr val="000000"/>
                </a:solidFill>
              </a:rPr>
              <a:t>): </a:t>
            </a:r>
            <a:r>
              <a:rPr lang="en-US" altLang="ko-KR" sz="1100" b="0" dirty="0">
                <a:solidFill>
                  <a:srgbClr val="000000"/>
                </a:solidFill>
              </a:rPr>
              <a:t>21.5”</a:t>
            </a:r>
            <a:endParaRPr lang="ko-KR" altLang="en-US" sz="1100" b="0" dirty="0">
              <a:solidFill>
                <a:srgbClr val="000000"/>
              </a:solidFill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</a:rPr>
              <a:t>   - LED </a:t>
            </a:r>
            <a:r>
              <a:rPr lang="ru-RU" altLang="ko-KR" sz="1100" b="0" dirty="0" smtClean="0">
                <a:solidFill>
                  <a:srgbClr val="000000"/>
                </a:solidFill>
              </a:rPr>
              <a:t>подсветка</a:t>
            </a:r>
            <a:endParaRPr lang="en-US" altLang="ko-KR" sz="1100" b="0" dirty="0">
              <a:solidFill>
                <a:srgbClr val="000000"/>
              </a:solidFill>
            </a:endParaRPr>
          </a:p>
          <a:p>
            <a:pPr marL="176213" indent="-176213" defTabSz="684213">
              <a:lnSpc>
                <a:spcPct val="110000"/>
              </a:lnSpc>
            </a:pP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b="1" dirty="0">
                <a:solidFill>
                  <a:srgbClr val="000000"/>
                </a:solidFill>
                <a:sym typeface="돋움체" pitchFamily="49" charset="-127"/>
              </a:rPr>
              <a:t>2. </a:t>
            </a:r>
            <a:r>
              <a:rPr lang="ru-RU" altLang="ko-KR" b="1" dirty="0" smtClean="0">
                <a:solidFill>
                  <a:srgbClr val="000000"/>
                </a:solidFill>
                <a:sym typeface="돋움체" pitchFamily="49" charset="-127"/>
              </a:rPr>
              <a:t>Удобство для пользователя</a:t>
            </a:r>
            <a:endParaRPr lang="en-US" altLang="ko-KR" b="1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ko-KR" altLang="en-US" sz="1100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- Super Energy Saving</a:t>
            </a: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Проигрывание </a:t>
            </a:r>
            <a:r>
              <a:rPr lang="ru-RU" altLang="ko-KR" sz="1100" dirty="0" err="1" smtClean="0">
                <a:solidFill>
                  <a:srgbClr val="000000"/>
                </a:solidFill>
                <a:sym typeface="돋움체" pitchFamily="49" charset="-127"/>
              </a:rPr>
              <a:t>мультимедийного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ru-RU" altLang="ko-KR" sz="1100" dirty="0" err="1" smtClean="0">
                <a:solidFill>
                  <a:srgbClr val="000000"/>
                </a:solidFill>
                <a:sym typeface="돋움체" pitchFamily="49" charset="-127"/>
              </a:rPr>
              <a:t>контента</a:t>
            </a:r>
            <a:endParaRPr lang="en-US" altLang="ko-KR" sz="11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ko-KR" altLang="en-US" sz="1100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- USB </a:t>
            </a: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Quick View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(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поддержка кодека </a:t>
            </a:r>
            <a:r>
              <a:rPr lang="en-US" altLang="ko-KR" sz="1100" b="0" dirty="0" err="1" smtClean="0">
                <a:solidFill>
                  <a:srgbClr val="000000"/>
                </a:solidFill>
                <a:sym typeface="돋움체" pitchFamily="49" charset="-127"/>
              </a:rPr>
              <a:t>DivX</a:t>
            </a:r>
            <a:r>
              <a:rPr lang="ru-RU" altLang="ko-KR" sz="1100" dirty="0" smtClean="0">
                <a:sym typeface="돋움체" pitchFamily="49" charset="-127"/>
              </a:rPr>
              <a:t>)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</p:txBody>
      </p:sp>
      <p:pic>
        <p:nvPicPr>
          <p:cNvPr id="16401" name="Picture 1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7441" y="3284538"/>
            <a:ext cx="900113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3" name="그림 102" descr="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5579" y="2465388"/>
            <a:ext cx="12620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40166" y="2420938"/>
            <a:ext cx="1182688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10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92586"/>
            <a:ext cx="26127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latinLnBrk="0" hangingPunct="0"/>
            <a:r>
              <a:rPr lang="uk-UA" altLang="ko-KR" sz="2000" dirty="0" err="1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Концепция</a:t>
            </a:r>
            <a:r>
              <a:rPr lang="uk-UA" altLang="ko-KR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 </a:t>
            </a:r>
            <a:r>
              <a:rPr lang="uk-UA" altLang="ko-KR" sz="2000" dirty="0" err="1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продукта</a:t>
            </a:r>
            <a:endParaRPr lang="ko-KR" altLang="en-US" sz="2000" dirty="0" smtClean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  <a:sym typeface="맑은 고딕" pitchFamily="50" charset="-127"/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0512" y="1245246"/>
            <a:ext cx="2949699" cy="247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2840" y="1412776"/>
            <a:ext cx="936104" cy="45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2"/>
          <p:cNvSpPr>
            <a:spLocks noChangeArrowheads="1"/>
          </p:cNvSpPr>
          <p:nvPr/>
        </p:nvSpPr>
        <p:spPr bwMode="auto">
          <a:xfrm>
            <a:off x="416496" y="760413"/>
            <a:ext cx="2695575" cy="360362"/>
          </a:xfrm>
          <a:prstGeom prst="roundRect">
            <a:avLst>
              <a:gd name="adj" fmla="val 45421"/>
            </a:avLst>
          </a:prstGeom>
          <a:solidFill>
            <a:srgbClr val="C61E55"/>
          </a:solidFill>
          <a:ln w="9525" algn="ctr">
            <a:noFill/>
            <a:round/>
            <a:headEnd/>
            <a:tailEnd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 algn="ctr" defTabSz="977900" eaLnBrk="0" latinLnBrk="0" hangingPunct="0"/>
            <a:endParaRPr kumimoji="0" lang="ko-KR" altLang="ko-KR" sz="1800" b="1">
              <a:solidFill>
                <a:schemeClr val="bg1"/>
              </a:solidFill>
              <a:ea typeface="돋움" pitchFamily="50" charset="-127"/>
            </a:endParaRPr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863907" y="771525"/>
            <a:ext cx="20377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9pPr>
          </a:lstStyle>
          <a:p>
            <a:pPr algn="ctr" eaLnBrk="1" hangingPunct="1"/>
            <a:r>
              <a:rPr lang="uk-UA" altLang="ko-KR" sz="1600" dirty="0" err="1" smtClean="0">
                <a:solidFill>
                  <a:srgbClr val="FFFFFF"/>
                </a:solidFill>
              </a:rPr>
              <a:t>Серия</a:t>
            </a:r>
            <a:r>
              <a:rPr lang="uk-UA" altLang="ko-KR" sz="1600" dirty="0" smtClean="0">
                <a:solidFill>
                  <a:srgbClr val="FFFFFF"/>
                </a:solidFill>
              </a:rPr>
              <a:t> </a:t>
            </a:r>
            <a:r>
              <a:rPr lang="en-US" altLang="ko-KR" sz="1600" dirty="0" smtClean="0">
                <a:solidFill>
                  <a:srgbClr val="FFFFFF"/>
                </a:solidFill>
              </a:rPr>
              <a:t>MT45D </a:t>
            </a:r>
            <a:r>
              <a:rPr lang="en-US" altLang="ko-KR" sz="1600" dirty="0" smtClean="0">
                <a:solidFill>
                  <a:srgbClr val="FFFFFF"/>
                </a:solidFill>
              </a:rPr>
              <a:t>–</a:t>
            </a:r>
            <a:r>
              <a:rPr lang="en-US" altLang="ko-KR" sz="1600" dirty="0" smtClean="0">
                <a:solidFill>
                  <a:srgbClr val="FFFFFF"/>
                </a:solidFill>
              </a:rPr>
              <a:t>WZ</a:t>
            </a:r>
            <a:endParaRPr lang="en-US" altLang="ko-KR" sz="1600" dirty="0">
              <a:solidFill>
                <a:srgbClr val="FFFFFF"/>
              </a:solidFill>
            </a:endParaRPr>
          </a:p>
        </p:txBody>
      </p:sp>
      <p:sp>
        <p:nvSpPr>
          <p:cNvPr id="16392" name="AutoShape 18"/>
          <p:cNvSpPr>
            <a:spLocks noChangeArrowheads="1"/>
          </p:cNvSpPr>
          <p:nvPr/>
        </p:nvSpPr>
        <p:spPr bwMode="auto">
          <a:xfrm>
            <a:off x="4872162" y="4649789"/>
            <a:ext cx="4905374" cy="1371500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08000" rIns="36000" anchor="ctr"/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uk-UA" altLang="ko-KR" sz="1100" dirty="0" smtClean="0">
                <a:solidFill>
                  <a:srgbClr val="000000"/>
                </a:solidFill>
                <a:cs typeface="Arial" charset="0"/>
              </a:rPr>
              <a:t>Панель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: 23.6</a:t>
            </a:r>
            <a:r>
              <a:rPr lang="en-US" altLang="ko-KR" sz="1100" dirty="0" smtClean="0">
                <a:cs typeface="Arial" charset="0"/>
              </a:rPr>
              <a:t>: MVA,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/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21.5: TN  </a:t>
            </a:r>
            <a:endParaRPr lang="uk-UA" altLang="ko-KR" sz="1100" dirty="0" smtClean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 smtClean="0">
                <a:cs typeface="Arial" charset="0"/>
              </a:rPr>
              <a:t> </a:t>
            </a:r>
            <a:r>
              <a:rPr lang="ru-RU" altLang="ko-KR" sz="1100" dirty="0" smtClean="0"/>
              <a:t>Тип тюнера: </a:t>
            </a:r>
            <a:r>
              <a:rPr lang="en-US" altLang="ko-KR" sz="1100" dirty="0" smtClean="0"/>
              <a:t>DVB-T</a:t>
            </a:r>
            <a:r>
              <a:rPr lang="uk-UA" altLang="ko-KR" sz="1100" dirty="0" smtClean="0"/>
              <a:t>,</a:t>
            </a:r>
            <a:r>
              <a:rPr lang="en-US" altLang="ko-KR" sz="1100" dirty="0" smtClean="0"/>
              <a:t> DVB-C</a:t>
            </a:r>
            <a:endParaRPr lang="en-US" altLang="ko-KR" sz="1100" dirty="0" smtClean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uk-UA" altLang="ko-KR" sz="1100" dirty="0" smtClean="0">
                <a:cs typeface="Arial" charset="0"/>
              </a:rPr>
              <a:t> </a:t>
            </a:r>
            <a:r>
              <a:rPr lang="uk-UA" altLang="ko-KR" sz="1100" dirty="0" err="1" smtClean="0">
                <a:cs typeface="Arial" charset="0"/>
              </a:rPr>
              <a:t>Углы</a:t>
            </a:r>
            <a:r>
              <a:rPr lang="uk-UA" altLang="ko-KR" sz="1100" dirty="0" smtClean="0">
                <a:cs typeface="Arial" charset="0"/>
              </a:rPr>
              <a:t> </a:t>
            </a:r>
            <a:r>
              <a:rPr lang="uk-UA" altLang="ko-KR" sz="1100" dirty="0" err="1" smtClean="0">
                <a:cs typeface="Arial" charset="0"/>
              </a:rPr>
              <a:t>обзора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178/178 (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23.6”) </a:t>
            </a: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, 170/160 (21.5”)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altLang="ko-KR" sz="1100" dirty="0" smtClean="0">
                <a:cs typeface="Arial" charset="0"/>
              </a:rPr>
              <a:t>Интерфейс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D-Sub, Component, Composite, HDMI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x</a:t>
            </a:r>
            <a:r>
              <a:rPr lang="en-US" altLang="ko-KR" sz="1100" dirty="0" smtClean="0">
                <a:cs typeface="Arial" charset="0"/>
              </a:rPr>
              <a:t>1,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USBx1</a:t>
            </a: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, Audio in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 Speaker: </a:t>
            </a:r>
            <a:r>
              <a:rPr lang="en-US" altLang="ko-KR" sz="1100" dirty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5Wx2</a:t>
            </a:r>
            <a:endParaRPr lang="en-US" altLang="ko-KR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400" name="Text Box 14"/>
          <p:cNvSpPr txBox="1">
            <a:spLocks noChangeArrowheads="1"/>
          </p:cNvSpPr>
          <p:nvPr/>
        </p:nvSpPr>
        <p:spPr bwMode="auto">
          <a:xfrm>
            <a:off x="449263" y="4015776"/>
            <a:ext cx="3273425" cy="211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16" tIns="34208" rIns="68416" bIns="34208" anchor="ctr">
            <a:spAutoFit/>
          </a:bodyPr>
          <a:lstStyle>
            <a:lvl1pPr marL="176213" indent="-176213" defTabSz="684213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defTabSz="684213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defTabSz="684213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defTabSz="684213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defTabSz="684213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1. </a:t>
            </a:r>
            <a:r>
              <a:rPr lang="ru-RU" altLang="ko-KR" sz="1200" dirty="0" smtClean="0">
                <a:solidFill>
                  <a:srgbClr val="000000"/>
                </a:solidFill>
                <a:sym typeface="돋움체" pitchFamily="49" charset="-127"/>
              </a:rPr>
              <a:t>Реалистичное и чёткое изображение</a:t>
            </a: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eaLnBrk="1" hangingPunct="1">
              <a:lnSpc>
                <a:spcPct val="110000"/>
              </a:lnSpc>
            </a:pPr>
            <a:r>
              <a:rPr lang="ko-KR" altLang="en-US" sz="1300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sz="1200" b="0" dirty="0">
                <a:solidFill>
                  <a:srgbClr val="000000"/>
                </a:solidFill>
              </a:rPr>
              <a:t>- </a:t>
            </a:r>
            <a:r>
              <a:rPr lang="ru-RU" altLang="ko-KR" sz="1100" b="0" dirty="0" smtClean="0">
                <a:solidFill>
                  <a:srgbClr val="000000"/>
                </a:solidFill>
              </a:rPr>
              <a:t>Широкие углы обзора</a:t>
            </a:r>
            <a:r>
              <a:rPr lang="en-US" altLang="ko-KR" sz="1100" b="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b="0" dirty="0" smtClean="0">
                <a:solidFill>
                  <a:srgbClr val="000000"/>
                </a:solidFill>
              </a:rPr>
              <a:t>21.5”/23.6”</a:t>
            </a:r>
            <a:endParaRPr lang="en-US" altLang="ko-KR" sz="1100" b="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</a:rPr>
              <a:t>    -Full HD </a:t>
            </a:r>
            <a:r>
              <a:rPr lang="ru-RU" altLang="ko-KR" sz="1100" b="0" dirty="0" smtClean="0">
                <a:solidFill>
                  <a:srgbClr val="000000"/>
                </a:solidFill>
              </a:rPr>
              <a:t>разрешение</a:t>
            </a:r>
            <a:r>
              <a:rPr lang="en-US" altLang="ko-KR" sz="1100" b="0" dirty="0" smtClean="0">
                <a:solidFill>
                  <a:srgbClr val="000000"/>
                </a:solidFill>
              </a:rPr>
              <a:t> </a:t>
            </a:r>
            <a:r>
              <a:rPr lang="en-US" altLang="ko-KR" sz="1100" b="0" dirty="0">
                <a:solidFill>
                  <a:srgbClr val="000000"/>
                </a:solidFill>
              </a:rPr>
              <a:t>(1920 x </a:t>
            </a:r>
            <a:r>
              <a:rPr lang="en-US" altLang="ko-KR" sz="1100" b="0" dirty="0" smtClean="0">
                <a:solidFill>
                  <a:srgbClr val="000000"/>
                </a:solidFill>
              </a:rPr>
              <a:t>1080)</a:t>
            </a:r>
            <a:endParaRPr lang="ko-KR" altLang="en-US" sz="1100" b="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</a:rPr>
              <a:t>   - LED </a:t>
            </a:r>
            <a:r>
              <a:rPr lang="ru-RU" altLang="ko-KR" sz="1100" b="0" dirty="0" smtClean="0">
                <a:solidFill>
                  <a:srgbClr val="000000"/>
                </a:solidFill>
              </a:rPr>
              <a:t>подсветка</a:t>
            </a:r>
            <a:endParaRPr lang="en-US" altLang="ko-KR" sz="1100" b="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2. </a:t>
            </a:r>
            <a:r>
              <a:rPr lang="ru-RU" altLang="ko-KR" sz="1200" dirty="0" smtClean="0">
                <a:solidFill>
                  <a:srgbClr val="000000"/>
                </a:solidFill>
                <a:sym typeface="돋움체" pitchFamily="49" charset="-127"/>
              </a:rPr>
              <a:t>Удобство для пользователя</a:t>
            </a:r>
            <a:endParaRPr lang="en-US" altLang="ko-KR" sz="120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1200" b="0" dirty="0" smtClean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- Super Energy Saving</a:t>
            </a:r>
          </a:p>
          <a:p>
            <a:pPr>
              <a:lnSpc>
                <a:spcPct val="110000"/>
              </a:lnSpc>
            </a:pP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- Проигрывание </a:t>
            </a:r>
            <a:r>
              <a:rPr lang="ru-RU" altLang="ko-KR" sz="1100" b="0" dirty="0" err="1" smtClean="0">
                <a:solidFill>
                  <a:srgbClr val="000000"/>
                </a:solidFill>
                <a:sym typeface="돋움체" pitchFamily="49" charset="-127"/>
              </a:rPr>
              <a:t>мультимедийного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ru-RU" altLang="ko-KR" sz="1100" b="0" dirty="0" err="1" smtClean="0">
                <a:solidFill>
                  <a:srgbClr val="000000"/>
                </a:solidFill>
                <a:sym typeface="돋움체" pitchFamily="49" charset="-127"/>
              </a:rPr>
              <a:t>контента</a:t>
            </a:r>
            <a:endParaRPr lang="en-US" altLang="ko-KR" sz="1100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1100" b="0" dirty="0" smtClean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-USB Quick View (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поддержка кодека </a:t>
            </a:r>
            <a:r>
              <a:rPr lang="en-US" altLang="ko-KR" sz="1100" b="0" dirty="0" err="1" smtClean="0">
                <a:solidFill>
                  <a:srgbClr val="000000"/>
                </a:solidFill>
                <a:sym typeface="돋움체" pitchFamily="49" charset="-127"/>
              </a:rPr>
              <a:t>DivX</a:t>
            </a:r>
            <a:r>
              <a:rPr lang="ru-RU" altLang="ko-KR" sz="1100" dirty="0" smtClean="0">
                <a:sym typeface="돋움체" pitchFamily="49" charset="-127"/>
              </a:rPr>
              <a:t>)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</a:p>
          <a:p>
            <a:pPr eaLnBrk="1" hangingPunct="1">
              <a:lnSpc>
                <a:spcPct val="110000"/>
              </a:lnSpc>
            </a:pP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496" y="1286422"/>
            <a:ext cx="3206303" cy="235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10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92586"/>
            <a:ext cx="26127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latinLnBrk="0" hangingPunct="0"/>
            <a:r>
              <a:rPr lang="uk-UA" altLang="ko-KR" sz="2000" dirty="0" err="1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Концепция</a:t>
            </a:r>
            <a:r>
              <a:rPr lang="uk-UA" altLang="ko-KR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 </a:t>
            </a:r>
            <a:r>
              <a:rPr lang="uk-UA" altLang="ko-KR" sz="2000" dirty="0" err="1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продукта</a:t>
            </a:r>
            <a:endParaRPr lang="ko-KR" altLang="en-US" sz="2000" dirty="0" smtClean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  <a:sym typeface="맑은 고딕" pitchFamily="50" charset="-127"/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5583317" y="561560"/>
            <a:ext cx="3906187" cy="71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lang="ru-RU" altLang="ko-KR" sz="2000" dirty="0" smtClean="0">
                <a:solidFill>
                  <a:srgbClr val="C61E55"/>
                </a:solidFill>
              </a:rPr>
              <a:t>Компактный Персональный </a:t>
            </a:r>
            <a:r>
              <a:rPr lang="ru-RU" altLang="ko-KR" sz="2000" dirty="0" smtClean="0">
                <a:solidFill>
                  <a:srgbClr val="C61E55"/>
                </a:solidFill>
              </a:rPr>
              <a:t>ТВ</a:t>
            </a:r>
            <a:r>
              <a:rPr lang="en-US" altLang="ko-KR" sz="2000" dirty="0" smtClean="0">
                <a:solidFill>
                  <a:srgbClr val="C61E55"/>
                </a:solidFill>
              </a:rPr>
              <a:t> </a:t>
            </a:r>
            <a:endParaRPr lang="ru-RU" altLang="ko-KR" sz="2000" dirty="0" smtClean="0">
              <a:solidFill>
                <a:srgbClr val="C61E55"/>
              </a:solidFill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ru-RU" altLang="ko-KR" sz="2000" dirty="0" smtClean="0">
                <a:solidFill>
                  <a:srgbClr val="C61E55"/>
                </a:solidFill>
              </a:rPr>
              <a:t>белого цвета</a:t>
            </a:r>
            <a:endParaRPr lang="ko-KR" altLang="en-US" sz="2000" dirty="0" smtClean="0">
              <a:solidFill>
                <a:srgbClr val="C61E55"/>
              </a:solidFill>
            </a:endParaRPr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4807074" y="4359275"/>
            <a:ext cx="16240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en-US" altLang="ko-KR" dirty="0">
                <a:solidFill>
                  <a:srgbClr val="000000"/>
                </a:solidFill>
                <a:cs typeface="Arial" charset="0"/>
              </a:rPr>
              <a:t>■ </a:t>
            </a:r>
            <a:r>
              <a:rPr lang="ru-RU" altLang="ko-KR" dirty="0" smtClean="0">
                <a:solidFill>
                  <a:srgbClr val="000000"/>
                </a:solidFill>
              </a:rPr>
              <a:t>Спецификации</a:t>
            </a:r>
            <a:endParaRPr lang="ko-KR" altLang="en-US" dirty="0">
              <a:solidFill>
                <a:srgbClr val="000000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0499" y="2816225"/>
            <a:ext cx="12287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4807074" y="1730375"/>
            <a:ext cx="15478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en-US" altLang="ko-KR" dirty="0">
                <a:solidFill>
                  <a:srgbClr val="000000"/>
                </a:solidFill>
                <a:cs typeface="Arial" charset="0"/>
              </a:rPr>
              <a:t>■ USP</a:t>
            </a:r>
          </a:p>
        </p:txBody>
      </p:sp>
      <p:sp>
        <p:nvSpPr>
          <p:cNvPr id="30" name="AutoShape 32"/>
          <p:cNvSpPr>
            <a:spLocks noChangeArrowheads="1"/>
          </p:cNvSpPr>
          <p:nvPr/>
        </p:nvSpPr>
        <p:spPr bwMode="auto">
          <a:xfrm>
            <a:off x="4872162" y="2043113"/>
            <a:ext cx="4756150" cy="1809750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ko-KR" altLang="ko-KR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Line 21"/>
          <p:cNvSpPr>
            <a:spLocks noChangeShapeType="1"/>
          </p:cNvSpPr>
          <p:nvPr/>
        </p:nvSpPr>
        <p:spPr bwMode="auto">
          <a:xfrm>
            <a:off x="7180387" y="2087563"/>
            <a:ext cx="0" cy="17653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Oval 11"/>
          <p:cNvSpPr>
            <a:spLocks noChangeArrowheads="1"/>
          </p:cNvSpPr>
          <p:nvPr/>
        </p:nvSpPr>
        <p:spPr bwMode="auto">
          <a:xfrm>
            <a:off x="4926137" y="2179638"/>
            <a:ext cx="217487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/>
            <a:r>
              <a:rPr lang="en-US" altLang="ko-KR" sz="120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5137274" y="2022624"/>
            <a:ext cx="18868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en-US" sz="12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Реалистичное и чёткое </a:t>
            </a:r>
          </a:p>
          <a:p>
            <a:r>
              <a:rPr lang="ru-RU" altLang="en-US" sz="12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изображение</a:t>
            </a:r>
            <a:endParaRPr lang="ko-KR" altLang="en-US" sz="1200" dirty="0">
              <a:solidFill>
                <a:srgbClr val="000000"/>
              </a:solidFill>
              <a:cs typeface="Arial" charset="0"/>
              <a:sym typeface="돋움체" pitchFamily="49" charset="-127"/>
            </a:endParaRPr>
          </a:p>
        </p:txBody>
      </p:sp>
      <p:sp>
        <p:nvSpPr>
          <p:cNvPr id="34" name="Oval 11"/>
          <p:cNvSpPr>
            <a:spLocks noChangeArrowheads="1"/>
          </p:cNvSpPr>
          <p:nvPr/>
        </p:nvSpPr>
        <p:spPr bwMode="auto">
          <a:xfrm>
            <a:off x="7216899" y="21796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/>
            <a:r>
              <a:rPr lang="en-US" altLang="ko-KR" sz="120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7426449" y="2085878"/>
            <a:ext cx="2165401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sz="12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Удобство для пользователя</a:t>
            </a:r>
            <a:endParaRPr lang="en-US" altLang="ko-KR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6" name="Picture 17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9449" y="3284538"/>
            <a:ext cx="900113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그림 102" descr="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97587" y="2465388"/>
            <a:ext cx="12620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12174" y="2420938"/>
            <a:ext cx="1182688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6856" y="1340768"/>
            <a:ext cx="864096" cy="41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 hidden="1"/>
          <p:cNvGraphicFramePr>
            <a:graphicFrameLocks/>
          </p:cNvGraphicFramePr>
          <p:nvPr/>
        </p:nvGraphicFramePr>
        <p:xfrm>
          <a:off x="7938" y="0"/>
          <a:ext cx="203200" cy="203200"/>
        </p:xfrm>
        <a:graphic>
          <a:graphicData uri="http://schemas.openxmlformats.org/presentationml/2006/ole">
            <p:oleObj spid="_x0000_s87042" name="think-cell Slide" r:id="rId4" imgW="360" imgH="360" progId="">
              <p:embed/>
            </p:oleObj>
          </a:graphicData>
        </a:graphic>
      </p:graphicFrame>
      <p:pic>
        <p:nvPicPr>
          <p:cNvPr id="32770" name="Picture 2" descr="C:\Documents and Settings\Administrator\바탕 화면\C&amp;C\5. 개발업무\모니터TV White Model\22MT45D\22MT45D-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2592" y="3474491"/>
            <a:ext cx="3736912" cy="290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Documents and Settings\Administrator\바탕 화면\C&amp;C\5. 개발업무\모니터TV White Model\22MT45D\22MT45D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836" y="3474491"/>
            <a:ext cx="3736912" cy="290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29"/>
          <p:cNvSpPr/>
          <p:nvPr/>
        </p:nvSpPr>
        <p:spPr bwMode="auto">
          <a:xfrm>
            <a:off x="773907" y="908720"/>
            <a:ext cx="2162870" cy="43016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defRPr/>
            </a:pPr>
            <a:r>
              <a:rPr lang="ru-RU" altLang="ko-KR" sz="2800" dirty="0" smtClean="0">
                <a:solidFill>
                  <a:prstClr val="black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Дизайн</a:t>
            </a:r>
            <a:endParaRPr lang="en-US" altLang="ko-KR" sz="2800" dirty="0">
              <a:solidFill>
                <a:prstClr val="black"/>
              </a:solidFill>
              <a:latin typeface="Arial Black" pitchFamily="34" charset="0"/>
              <a:ea typeface="HY나무L" pitchFamily="18" charset="-127"/>
              <a:cs typeface="Tahoma" pitchFamily="34" charset="0"/>
            </a:endParaRPr>
          </a:p>
        </p:txBody>
      </p:sp>
      <p:sp>
        <p:nvSpPr>
          <p:cNvPr id="8" name="직사각형 22"/>
          <p:cNvSpPr/>
          <p:nvPr/>
        </p:nvSpPr>
        <p:spPr>
          <a:xfrm>
            <a:off x="344488" y="364014"/>
            <a:ext cx="8358245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defRPr/>
            </a:pPr>
            <a:r>
              <a:rPr lang="ru-RU" altLang="ko-KR" dirty="0" smtClean="0">
                <a:solidFill>
                  <a:srgbClr val="C61E55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Персональный ТВ белого цвета, </a:t>
            </a:r>
            <a:r>
              <a:rPr lang="ru-RU" altLang="ko-KR" dirty="0" smtClean="0">
                <a:solidFill>
                  <a:srgbClr val="C61E55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Серия</a:t>
            </a:r>
            <a:r>
              <a:rPr lang="sv-SE" altLang="ko-KR" dirty="0" smtClean="0">
                <a:solidFill>
                  <a:srgbClr val="C61E55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</a:t>
            </a:r>
            <a:r>
              <a:rPr lang="ru-RU" altLang="ko-KR" dirty="0" smtClean="0">
                <a:solidFill>
                  <a:srgbClr val="C61E55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МТ45</a:t>
            </a:r>
            <a:r>
              <a:rPr lang="en-US" altLang="ko-KR" dirty="0" smtClean="0">
                <a:solidFill>
                  <a:srgbClr val="C61E55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D</a:t>
            </a:r>
            <a:r>
              <a:rPr lang="ru-RU" altLang="ko-KR" dirty="0" smtClean="0">
                <a:solidFill>
                  <a:srgbClr val="C61E55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-</a:t>
            </a:r>
            <a:r>
              <a:rPr lang="en-US" altLang="ko-KR" dirty="0" smtClean="0">
                <a:solidFill>
                  <a:srgbClr val="C61E55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WZ</a:t>
            </a:r>
            <a:r>
              <a:rPr lang="sv-SE" altLang="ko-KR" dirty="0" smtClean="0">
                <a:solidFill>
                  <a:srgbClr val="C61E55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</a:t>
            </a:r>
            <a:endParaRPr lang="sv-SE" altLang="ko-KR" dirty="0">
              <a:solidFill>
                <a:srgbClr val="C61E55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pic>
        <p:nvPicPr>
          <p:cNvPr id="9" name="그림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50" t="12968" r="11153" b="10559"/>
          <a:stretch>
            <a:fillRect/>
          </a:stretch>
        </p:blipFill>
        <p:spPr>
          <a:xfrm>
            <a:off x="6010706" y="1174966"/>
            <a:ext cx="3026680" cy="2182026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2349" y="1061120"/>
            <a:ext cx="1223962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361"/>
          <p:cNvGrpSpPr>
            <a:grpSpLocks/>
          </p:cNvGrpSpPr>
          <p:nvPr/>
        </p:nvGrpSpPr>
        <p:grpSpPr bwMode="auto">
          <a:xfrm>
            <a:off x="8866510" y="1142083"/>
            <a:ext cx="46037" cy="493712"/>
            <a:chOff x="2485" y="391"/>
            <a:chExt cx="91" cy="907"/>
          </a:xfrm>
        </p:grpSpPr>
        <p:sp>
          <p:nvSpPr>
            <p:cNvPr id="12" name="Line 362"/>
            <p:cNvSpPr>
              <a:spLocks noChangeShapeType="1"/>
            </p:cNvSpPr>
            <p:nvPr/>
          </p:nvSpPr>
          <p:spPr bwMode="auto">
            <a:xfrm flipV="1">
              <a:off x="2485" y="391"/>
              <a:ext cx="0" cy="90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3" name="Line 363"/>
            <p:cNvSpPr>
              <a:spLocks noChangeShapeType="1"/>
            </p:cNvSpPr>
            <p:nvPr/>
          </p:nvSpPr>
          <p:spPr bwMode="auto">
            <a:xfrm flipV="1">
              <a:off x="2576" y="391"/>
              <a:ext cx="0" cy="90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ko-KR" altLang="en-US"/>
            </a:p>
          </p:txBody>
        </p:sp>
      </p:grpSp>
      <p:sp>
        <p:nvSpPr>
          <p:cNvPr id="14" name="Line 365"/>
          <p:cNvSpPr>
            <a:spLocks noChangeShapeType="1"/>
          </p:cNvSpPr>
          <p:nvPr/>
        </p:nvSpPr>
        <p:spPr bwMode="auto">
          <a:xfrm>
            <a:off x="8625210" y="1203995"/>
            <a:ext cx="2159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ko-KR" altLang="en-US"/>
          </a:p>
        </p:txBody>
      </p:sp>
      <p:sp>
        <p:nvSpPr>
          <p:cNvPr id="15" name="Line 366"/>
          <p:cNvSpPr>
            <a:spLocks noChangeShapeType="1"/>
          </p:cNvSpPr>
          <p:nvPr/>
        </p:nvSpPr>
        <p:spPr bwMode="auto">
          <a:xfrm rot="10800000">
            <a:off x="8985572" y="1203995"/>
            <a:ext cx="2159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ko-KR" altLang="en-US"/>
          </a:p>
        </p:txBody>
      </p:sp>
      <p:grpSp>
        <p:nvGrpSpPr>
          <p:cNvPr id="16" name="Group 359"/>
          <p:cNvGrpSpPr>
            <a:grpSpLocks/>
          </p:cNvGrpSpPr>
          <p:nvPr/>
        </p:nvGrpSpPr>
        <p:grpSpPr bwMode="auto">
          <a:xfrm rot="-5400000">
            <a:off x="6041430" y="2666215"/>
            <a:ext cx="511175" cy="465137"/>
            <a:chOff x="-736" y="942"/>
            <a:chExt cx="354" cy="550"/>
          </a:xfrm>
        </p:grpSpPr>
        <p:sp>
          <p:nvSpPr>
            <p:cNvPr id="17" name="Line 353"/>
            <p:cNvSpPr>
              <a:spLocks noChangeShapeType="1"/>
            </p:cNvSpPr>
            <p:nvPr/>
          </p:nvSpPr>
          <p:spPr bwMode="auto">
            <a:xfrm flipV="1">
              <a:off x="-593" y="942"/>
              <a:ext cx="0" cy="5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8" name="Line 354"/>
            <p:cNvSpPr>
              <a:spLocks noChangeShapeType="1"/>
            </p:cNvSpPr>
            <p:nvPr/>
          </p:nvSpPr>
          <p:spPr bwMode="auto">
            <a:xfrm flipV="1">
              <a:off x="-525" y="942"/>
              <a:ext cx="0" cy="5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9" name="Line 356"/>
            <p:cNvSpPr>
              <a:spLocks noChangeShapeType="1"/>
            </p:cNvSpPr>
            <p:nvPr/>
          </p:nvSpPr>
          <p:spPr bwMode="auto">
            <a:xfrm>
              <a:off x="-736" y="1032"/>
              <a:ext cx="1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20" name="Line 357"/>
            <p:cNvSpPr>
              <a:spLocks noChangeShapeType="1"/>
            </p:cNvSpPr>
            <p:nvPr/>
          </p:nvSpPr>
          <p:spPr bwMode="auto">
            <a:xfrm rot="10800000">
              <a:off x="-518" y="1032"/>
              <a:ext cx="1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ko-KR" altLang="en-US"/>
            </a:p>
          </p:txBody>
        </p:sp>
      </p:grpSp>
      <p:sp>
        <p:nvSpPr>
          <p:cNvPr id="21" name="Text Box 358"/>
          <p:cNvSpPr txBox="1">
            <a:spLocks noChangeArrowheads="1"/>
          </p:cNvSpPr>
          <p:nvPr/>
        </p:nvSpPr>
        <p:spPr bwMode="auto">
          <a:xfrm>
            <a:off x="5889104" y="3218880"/>
            <a:ext cx="461962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9pPr>
          </a:lstStyle>
          <a:p>
            <a:pPr eaLnBrk="1" hangingPunct="1"/>
            <a:r>
              <a:rPr lang="en-US" altLang="ko-KR" sz="900" dirty="0"/>
              <a:t>22.5 mm</a:t>
            </a:r>
            <a:endParaRPr lang="ko-KR" altLang="en-US" sz="900" dirty="0"/>
          </a:p>
        </p:txBody>
      </p:sp>
      <p:grpSp>
        <p:nvGrpSpPr>
          <p:cNvPr id="22" name="Group 359"/>
          <p:cNvGrpSpPr>
            <a:grpSpLocks/>
          </p:cNvGrpSpPr>
          <p:nvPr/>
        </p:nvGrpSpPr>
        <p:grpSpPr bwMode="auto">
          <a:xfrm rot="-5400000">
            <a:off x="6046192" y="1058739"/>
            <a:ext cx="511175" cy="465138"/>
            <a:chOff x="-736" y="942"/>
            <a:chExt cx="354" cy="550"/>
          </a:xfrm>
        </p:grpSpPr>
        <p:sp>
          <p:nvSpPr>
            <p:cNvPr id="23" name="Line 353"/>
            <p:cNvSpPr>
              <a:spLocks noChangeShapeType="1"/>
            </p:cNvSpPr>
            <p:nvPr/>
          </p:nvSpPr>
          <p:spPr bwMode="auto">
            <a:xfrm flipV="1">
              <a:off x="-593" y="942"/>
              <a:ext cx="0" cy="5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24" name="Line 354"/>
            <p:cNvSpPr>
              <a:spLocks noChangeShapeType="1"/>
            </p:cNvSpPr>
            <p:nvPr/>
          </p:nvSpPr>
          <p:spPr bwMode="auto">
            <a:xfrm flipV="1">
              <a:off x="-525" y="942"/>
              <a:ext cx="0" cy="5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25" name="Line 356"/>
            <p:cNvSpPr>
              <a:spLocks noChangeShapeType="1"/>
            </p:cNvSpPr>
            <p:nvPr/>
          </p:nvSpPr>
          <p:spPr bwMode="auto">
            <a:xfrm>
              <a:off x="-736" y="1032"/>
              <a:ext cx="1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26" name="Line 357"/>
            <p:cNvSpPr>
              <a:spLocks noChangeShapeType="1"/>
            </p:cNvSpPr>
            <p:nvPr/>
          </p:nvSpPr>
          <p:spPr bwMode="auto">
            <a:xfrm rot="10800000">
              <a:off x="-518" y="1032"/>
              <a:ext cx="1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ko-KR" altLang="en-US"/>
            </a:p>
          </p:txBody>
        </p:sp>
      </p:grpSp>
      <p:sp>
        <p:nvSpPr>
          <p:cNvPr id="27" name="Text Box 358"/>
          <p:cNvSpPr txBox="1">
            <a:spLocks noChangeArrowheads="1"/>
          </p:cNvSpPr>
          <p:nvPr/>
        </p:nvSpPr>
        <p:spPr bwMode="auto">
          <a:xfrm>
            <a:off x="6029524" y="908720"/>
            <a:ext cx="430212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9pPr>
          </a:lstStyle>
          <a:p>
            <a:pPr eaLnBrk="1" hangingPunct="1"/>
            <a:r>
              <a:rPr lang="en-US" altLang="ko-KR" sz="900" dirty="0"/>
              <a:t>17.9mm</a:t>
            </a:r>
            <a:endParaRPr lang="ko-KR" altLang="en-US" sz="900" dirty="0"/>
          </a:p>
        </p:txBody>
      </p:sp>
      <p:sp>
        <p:nvSpPr>
          <p:cNvPr id="28" name="Text Box 358"/>
          <p:cNvSpPr txBox="1">
            <a:spLocks noChangeArrowheads="1"/>
          </p:cNvSpPr>
          <p:nvPr/>
        </p:nvSpPr>
        <p:spPr bwMode="auto">
          <a:xfrm>
            <a:off x="8610696" y="908720"/>
            <a:ext cx="428625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9pPr>
          </a:lstStyle>
          <a:p>
            <a:pPr eaLnBrk="1" hangingPunct="1"/>
            <a:r>
              <a:rPr lang="en-US" altLang="ko-KR" sz="900" dirty="0"/>
              <a:t>16.4mm</a:t>
            </a:r>
            <a:endParaRPr lang="ko-KR" altLang="en-US" sz="900" dirty="0"/>
          </a:p>
        </p:txBody>
      </p:sp>
      <p:sp>
        <p:nvSpPr>
          <p:cNvPr id="29" name="Text Box 552"/>
          <p:cNvSpPr txBox="1">
            <a:spLocks noChangeArrowheads="1"/>
          </p:cNvSpPr>
          <p:nvPr/>
        </p:nvSpPr>
        <p:spPr bwMode="auto">
          <a:xfrm>
            <a:off x="3944888" y="2694658"/>
            <a:ext cx="1920599" cy="24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1" tIns="45693" rIns="91381" bIns="45693">
            <a:spAutoFit/>
          </a:bodyPr>
          <a:lstStyle>
            <a:lvl1pPr marL="176213" indent="-176213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9pPr>
          </a:lstStyle>
          <a:p>
            <a:pPr eaLnBrk="1" hangingPunct="1"/>
            <a:r>
              <a:rPr lang="en-US" altLang="ko-KR" sz="1000" b="0" dirty="0"/>
              <a:t>* </a:t>
            </a:r>
            <a:r>
              <a:rPr lang="ru-RU" altLang="ko-KR" sz="1000" b="0" dirty="0" smtClean="0"/>
              <a:t>Демонстрация для</a:t>
            </a:r>
            <a:r>
              <a:rPr lang="en-US" altLang="ko-KR" sz="1000" b="0" dirty="0" smtClean="0"/>
              <a:t> </a:t>
            </a:r>
            <a:r>
              <a:rPr lang="en-US" altLang="ko-KR" sz="1000" b="0" dirty="0" smtClean="0"/>
              <a:t>:  24” VA</a:t>
            </a:r>
            <a:endParaRPr lang="ko-KR" altLang="en-US" sz="1000" b="0" dirty="0"/>
          </a:p>
        </p:txBody>
      </p:sp>
    </p:spTree>
    <p:extLst>
      <p:ext uri="{BB962C8B-B14F-4D97-AF65-F5344CB8AC3E}">
        <p14:creationId xmlns:p14="http://schemas.microsoft.com/office/powerpoint/2010/main" xmlns="" val="250389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 hidden="1"/>
          <p:cNvGraphicFramePr>
            <a:graphicFrameLocks/>
          </p:cNvGraphicFramePr>
          <p:nvPr/>
        </p:nvGraphicFramePr>
        <p:xfrm>
          <a:off x="7938" y="0"/>
          <a:ext cx="203200" cy="203200"/>
        </p:xfrm>
        <a:graphic>
          <a:graphicData uri="http://schemas.openxmlformats.org/presentationml/2006/ole">
            <p:oleObj spid="_x0000_s84994" name="think-cell Slide" r:id="rId4" imgW="360" imgH="360" progId="">
              <p:embed/>
            </p:oleObj>
          </a:graphicData>
        </a:graphic>
      </p:graphicFrame>
      <p:graphicFrame>
        <p:nvGraphicFramePr>
          <p:cNvPr id="9" name="Group 1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65658804"/>
              </p:ext>
            </p:extLst>
          </p:nvPr>
        </p:nvGraphicFramePr>
        <p:xfrm>
          <a:off x="1700213" y="1133475"/>
          <a:ext cx="6202816" cy="4909024"/>
        </p:xfrm>
        <a:graphic>
          <a:graphicData uri="http://schemas.openxmlformats.org/drawingml/2006/table">
            <a:tbl>
              <a:tblPr/>
              <a:tblGrid>
                <a:gridCol w="2756973"/>
                <a:gridCol w="1760442"/>
                <a:gridCol w="1685401"/>
              </a:tblGrid>
              <a:tr h="27538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MT45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0554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Размер экрана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23.6W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21.5W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243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Разрешение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1366 x768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1920 x 1080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210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Панель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VA LED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TN LED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538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Яркость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кд/м2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250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 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200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653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Тип тюнера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cs typeface="Arial" charset="0"/>
                        </a:rPr>
                        <a:t> </a:t>
                      </a:r>
                      <a:r>
                        <a:rPr kumimoji="1" lang="ru-RU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Тип тюнера: </a:t>
                      </a: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DVB-T, DVB-C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53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Контраст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Mega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538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Углы обзора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178/178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170/160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5571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Время отклика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(GTG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)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5ms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3342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Кнопки управления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Тип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Joystick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5339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Интерфейс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HDMIx1, Component, Composite, D-Sub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USBx1, </a:t>
                      </a:r>
                      <a:r>
                        <a:rPr kumimoji="1" lang="en-US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Scart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669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Питание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Внешний блок питания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538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Колонки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5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Вт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 x 2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145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Настенное крепление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O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4873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Функции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USB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Quick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View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(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поддержка </a:t>
                      </a:r>
                      <a:r>
                        <a:rPr kumimoji="1" lang="en-US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DivX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), 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 Super energy saving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6489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Стенд </a:t>
                      </a: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uk-UA" altLang="ko-KR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Наклон</a:t>
                      </a:r>
                      <a:endParaRPr kumimoji="1" lang="ko-KR" alt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직사각형 53"/>
          <p:cNvSpPr/>
          <p:nvPr/>
        </p:nvSpPr>
        <p:spPr>
          <a:xfrm>
            <a:off x="441869" y="522757"/>
            <a:ext cx="8745202" cy="338554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marL="176213" indent="-176213" defTabSz="684213">
              <a:lnSpc>
                <a:spcPct val="110000"/>
              </a:lnSpc>
              <a:defRPr/>
            </a:pPr>
            <a:r>
              <a:rPr lang="en-US" altLang="ko-KR" sz="2000" b="1" dirty="0" smtClean="0">
                <a:solidFill>
                  <a:srgbClr val="C61E55"/>
                </a:solidFill>
              </a:rPr>
              <a:t>22MT45D-WZ / 24MT45D-WZ. </a:t>
            </a:r>
            <a:r>
              <a:rPr lang="ru-RU" altLang="ko-KR" sz="2000" b="1" dirty="0" smtClean="0">
                <a:solidFill>
                  <a:srgbClr val="C61E55"/>
                </a:solidFill>
              </a:rPr>
              <a:t>Сравнительная характеристика</a:t>
            </a:r>
            <a:endParaRPr lang="en-US" altLang="ko-KR" sz="2000" b="1" dirty="0">
              <a:solidFill>
                <a:srgbClr val="C61E5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XNOTE\Desktop\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8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12702" y="836640"/>
            <a:ext cx="3237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MT35S</a:t>
            </a:r>
            <a:endParaRPr lang="ko-KR" alt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01089" y="548600"/>
            <a:ext cx="9303823" cy="36933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ctr" latinLnBrk="0">
              <a:defRPr/>
            </a:pPr>
            <a:r>
              <a:rPr lang="ru-RU" altLang="ko-KR" sz="2400" dirty="0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Оптимальный Персональный </a:t>
            </a:r>
            <a:r>
              <a:rPr lang="ru-RU" altLang="ko-KR" sz="2400" dirty="0" err="1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Смарт</a:t>
            </a:r>
            <a:r>
              <a:rPr lang="ru-RU" altLang="ko-KR" sz="2400" dirty="0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 ТВ</a:t>
            </a:r>
            <a:endParaRPr lang="it-IT" altLang="ko-KR" sz="2400" dirty="0">
              <a:solidFill>
                <a:srgbClr val="C61E55"/>
              </a:solidFill>
              <a:latin typeface="Arial Black" pitchFamily="34" charset="0"/>
              <a:ea typeface="HY나무L" pitchFamily="18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519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2"/>
          <p:cNvSpPr>
            <a:spLocks noChangeArrowheads="1"/>
          </p:cNvSpPr>
          <p:nvPr/>
        </p:nvSpPr>
        <p:spPr bwMode="auto">
          <a:xfrm>
            <a:off x="344488" y="760413"/>
            <a:ext cx="2767583" cy="360362"/>
          </a:xfrm>
          <a:prstGeom prst="roundRect">
            <a:avLst>
              <a:gd name="adj" fmla="val 45421"/>
            </a:avLst>
          </a:prstGeom>
          <a:solidFill>
            <a:srgbClr val="C61E55"/>
          </a:solidFill>
          <a:ln w="9525" algn="ctr">
            <a:noFill/>
            <a:round/>
            <a:headEnd/>
            <a:tailEnd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 algn="ctr" defTabSz="977900" eaLnBrk="0" latinLnBrk="0" hangingPunct="0"/>
            <a:endParaRPr kumimoji="0" lang="ko-KR" altLang="ko-KR" sz="1800" b="1">
              <a:solidFill>
                <a:schemeClr val="bg1"/>
              </a:solidFill>
              <a:ea typeface="돋움" pitchFamily="50" charset="-127"/>
            </a:endParaRPr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968730" y="771525"/>
            <a:ext cx="15359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9pPr>
          </a:lstStyle>
          <a:p>
            <a:pPr algn="ctr" eaLnBrk="1" hangingPunct="1"/>
            <a:r>
              <a:rPr lang="uk-UA" altLang="ko-KR" sz="1600" dirty="0" err="1" smtClean="0">
                <a:solidFill>
                  <a:srgbClr val="FFFFFF"/>
                </a:solidFill>
              </a:rPr>
              <a:t>Серия</a:t>
            </a:r>
            <a:r>
              <a:rPr lang="uk-UA" altLang="ko-KR" sz="1600" dirty="0" smtClean="0">
                <a:solidFill>
                  <a:srgbClr val="FFFFFF"/>
                </a:solidFill>
              </a:rPr>
              <a:t> </a:t>
            </a:r>
            <a:r>
              <a:rPr lang="en-US" altLang="ko-KR" sz="1600" dirty="0" smtClean="0">
                <a:solidFill>
                  <a:srgbClr val="FFFFFF"/>
                </a:solidFill>
              </a:rPr>
              <a:t>MT35S</a:t>
            </a:r>
            <a:endParaRPr lang="en-US" altLang="ko-KR" sz="1600" dirty="0">
              <a:solidFill>
                <a:srgbClr val="FFFFFF"/>
              </a:solidFill>
            </a:endParaRPr>
          </a:p>
        </p:txBody>
      </p:sp>
      <p:sp>
        <p:nvSpPr>
          <p:cNvPr id="16392" name="AutoShape 18"/>
          <p:cNvSpPr>
            <a:spLocks noChangeArrowheads="1"/>
          </p:cNvSpPr>
          <p:nvPr/>
        </p:nvSpPr>
        <p:spPr bwMode="auto">
          <a:xfrm>
            <a:off x="5169024" y="4649789"/>
            <a:ext cx="4392488" cy="1371500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08000" rIns="36000" anchor="ctr"/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uk-UA" altLang="ko-KR" sz="1100" dirty="0" smtClean="0">
                <a:solidFill>
                  <a:srgbClr val="000000"/>
                </a:solidFill>
                <a:cs typeface="Arial" charset="0"/>
              </a:rPr>
              <a:t>Панель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: 23.6</a:t>
            </a:r>
            <a:r>
              <a:rPr lang="en-US" altLang="ko-KR" sz="1100" dirty="0" smtClean="0">
                <a:cs typeface="Arial" charset="0"/>
              </a:rPr>
              <a:t>: MVA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  </a:t>
            </a:r>
            <a:endParaRPr lang="uk-UA" altLang="ko-KR" sz="1100" dirty="0" smtClean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uk-UA" altLang="ko-KR" sz="1100" dirty="0" smtClean="0">
                <a:cs typeface="Arial" charset="0"/>
              </a:rPr>
              <a:t> </a:t>
            </a:r>
            <a:r>
              <a:rPr lang="ru-RU" altLang="ko-KR" sz="1100" dirty="0" smtClean="0"/>
              <a:t>Тип </a:t>
            </a:r>
            <a:r>
              <a:rPr lang="ru-RU" altLang="ko-KR" sz="1100" dirty="0" smtClean="0"/>
              <a:t>тюнера: </a:t>
            </a:r>
            <a:r>
              <a:rPr lang="en-US" altLang="ko-KR" sz="1100" dirty="0" smtClean="0"/>
              <a:t>DVB-T2, DVB-C, </a:t>
            </a:r>
            <a:r>
              <a:rPr lang="en-US" altLang="ko-KR" sz="1100" dirty="0" smtClean="0"/>
              <a:t>DVB-S2</a:t>
            </a:r>
            <a:endParaRPr lang="en-US" altLang="ko-KR" sz="1100" dirty="0" smtClean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uk-UA" altLang="ko-KR" sz="1100" dirty="0" smtClean="0">
                <a:cs typeface="Arial" charset="0"/>
              </a:rPr>
              <a:t> </a:t>
            </a:r>
            <a:r>
              <a:rPr lang="uk-UA" altLang="ko-KR" sz="1100" dirty="0" err="1" smtClean="0">
                <a:cs typeface="Arial" charset="0"/>
              </a:rPr>
              <a:t>Углы</a:t>
            </a:r>
            <a:r>
              <a:rPr lang="uk-UA" altLang="ko-KR" sz="1100" dirty="0" smtClean="0">
                <a:cs typeface="Arial" charset="0"/>
              </a:rPr>
              <a:t> </a:t>
            </a:r>
            <a:r>
              <a:rPr lang="uk-UA" altLang="ko-KR" sz="1100" dirty="0" err="1" smtClean="0">
                <a:cs typeface="Arial" charset="0"/>
              </a:rPr>
              <a:t>обзора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: 178/178</a:t>
            </a:r>
            <a:endParaRPr lang="en-US" altLang="ko-KR" sz="11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altLang="ko-KR" sz="1100" dirty="0" smtClean="0">
                <a:cs typeface="Arial" charset="0"/>
              </a:rPr>
              <a:t>Интерфейс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D-Sub, Component, Composite, </a:t>
            </a:r>
            <a:r>
              <a:rPr lang="en-US" altLang="ko-KR" sz="1100" dirty="0" err="1" smtClean="0">
                <a:solidFill>
                  <a:srgbClr val="000000"/>
                </a:solidFill>
                <a:cs typeface="Arial" charset="0"/>
              </a:rPr>
              <a:t>Scart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, HDMI x</a:t>
            </a:r>
            <a:r>
              <a:rPr lang="ru-RU" altLang="ko-KR" sz="1100" dirty="0" smtClean="0">
                <a:cs typeface="Arial" charset="0"/>
              </a:rPr>
              <a:t>2</a:t>
            </a:r>
            <a:r>
              <a:rPr lang="en-US" altLang="ko-KR" sz="1100" dirty="0" smtClean="0">
                <a:cs typeface="Arial" charset="0"/>
              </a:rPr>
              <a:t>, </a:t>
            </a:r>
            <a:r>
              <a:rPr lang="en-US" altLang="ko-KR" sz="1100" dirty="0" err="1" smtClean="0">
                <a:solidFill>
                  <a:srgbClr val="000000"/>
                </a:solidFill>
                <a:cs typeface="Arial" charset="0"/>
              </a:rPr>
              <a:t>USBx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Audio in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  <a:cs typeface="Arial" charset="0"/>
              </a:rPr>
              <a:t>Колонки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5W</a:t>
            </a:r>
            <a:r>
              <a:rPr lang="uk-UA" altLang="ko-KR" sz="11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x</a:t>
            </a:r>
            <a:r>
              <a:rPr lang="uk-UA" altLang="ko-KR" sz="11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cs typeface="Arial" charset="0"/>
                <a:sym typeface="돋움체" pitchFamily="49" charset="-127"/>
              </a:rPr>
              <a:t>2</a:t>
            </a:r>
            <a:endParaRPr lang="en-US" altLang="ko-KR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Rectangle 10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92586"/>
            <a:ext cx="26127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latinLnBrk="0" hangingPunct="0"/>
            <a:r>
              <a:rPr lang="uk-UA" altLang="ko-KR" sz="2000" dirty="0" err="1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Концепция</a:t>
            </a:r>
            <a:r>
              <a:rPr lang="uk-UA" altLang="ko-KR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 </a:t>
            </a:r>
            <a:r>
              <a:rPr lang="uk-UA" altLang="ko-KR" sz="2000" dirty="0" err="1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продукта</a:t>
            </a:r>
            <a:endParaRPr lang="ko-KR" altLang="en-US" sz="2000" dirty="0" smtClean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  <a:sym typeface="맑은 고딕" pitchFamily="50" charset="-127"/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5583317" y="548448"/>
            <a:ext cx="3723765" cy="74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lang="ru-RU" altLang="ko-KR" sz="2000" dirty="0" smtClean="0">
                <a:solidFill>
                  <a:srgbClr val="C61E55"/>
                </a:solidFill>
              </a:rPr>
              <a:t>Оптимальный</a:t>
            </a:r>
            <a:r>
              <a:rPr lang="ru-RU" altLang="ko-KR" sz="2000" dirty="0" smtClean="0">
                <a:solidFill>
                  <a:srgbClr val="C61E55"/>
                </a:solidFill>
              </a:rPr>
              <a:t> </a:t>
            </a:r>
            <a:r>
              <a:rPr lang="ru-RU" altLang="ko-KR" sz="2000" dirty="0" smtClean="0">
                <a:solidFill>
                  <a:srgbClr val="C61E55"/>
                </a:solidFill>
              </a:rPr>
              <a:t>Персональный </a:t>
            </a:r>
            <a:endParaRPr lang="ru-RU" altLang="ko-KR" sz="2000" dirty="0" smtClean="0">
              <a:solidFill>
                <a:srgbClr val="C61E55"/>
              </a:solidFill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ru-RU" altLang="ko-KR" sz="2000" dirty="0" err="1" smtClean="0">
                <a:solidFill>
                  <a:srgbClr val="C61E55"/>
                </a:solidFill>
              </a:rPr>
              <a:t>Смарт</a:t>
            </a:r>
            <a:r>
              <a:rPr lang="ru-RU" altLang="ko-KR" sz="2000" dirty="0" smtClean="0">
                <a:solidFill>
                  <a:srgbClr val="C61E55"/>
                </a:solidFill>
              </a:rPr>
              <a:t> </a:t>
            </a:r>
            <a:r>
              <a:rPr lang="ru-RU" altLang="ko-KR" sz="2000" dirty="0" smtClean="0">
                <a:solidFill>
                  <a:srgbClr val="C61E55"/>
                </a:solidFill>
              </a:rPr>
              <a:t>ТВ</a:t>
            </a:r>
            <a:r>
              <a:rPr lang="en-US" altLang="ko-KR" sz="2000" dirty="0" smtClean="0">
                <a:solidFill>
                  <a:srgbClr val="C61E55"/>
                </a:solidFill>
              </a:rPr>
              <a:t> </a:t>
            </a:r>
            <a:endParaRPr lang="ru-RU" altLang="ko-KR" sz="2000" dirty="0" smtClean="0">
              <a:solidFill>
                <a:srgbClr val="C61E55"/>
              </a:solidFill>
            </a:endParaRPr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5169024" y="4304129"/>
            <a:ext cx="16240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en-US" altLang="ko-KR" dirty="0">
                <a:solidFill>
                  <a:srgbClr val="000000"/>
                </a:solidFill>
                <a:cs typeface="Arial" charset="0"/>
              </a:rPr>
              <a:t>■ </a:t>
            </a:r>
            <a:r>
              <a:rPr lang="ru-RU" altLang="ko-KR" dirty="0" smtClean="0">
                <a:solidFill>
                  <a:srgbClr val="000000"/>
                </a:solidFill>
              </a:rPr>
              <a:t>Спецификации</a:t>
            </a:r>
            <a:endParaRPr lang="ko-KR" altLang="en-US" dirty="0">
              <a:solidFill>
                <a:srgbClr val="000000"/>
              </a:solidFill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88" y="1274440"/>
            <a:ext cx="2884417" cy="22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128464" y="3567931"/>
            <a:ext cx="4953000" cy="28854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lang="ru-RU" altLang="ko-KR" sz="1100" b="1" dirty="0" smtClean="0">
                <a:sym typeface="돋움체" pitchFamily="49" charset="-127"/>
              </a:rPr>
              <a:t>Безграничные возможности </a:t>
            </a:r>
            <a:r>
              <a:rPr lang="ru-RU" altLang="ko-KR" sz="1100" b="1" dirty="0" err="1" smtClean="0">
                <a:sym typeface="돋움체" pitchFamily="49" charset="-127"/>
              </a:rPr>
              <a:t>Смарт</a:t>
            </a:r>
            <a:endParaRPr lang="en-US" altLang="ko-KR" sz="1100" b="1" dirty="0" smtClean="0"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 smtClean="0">
                <a:sym typeface="돋움체" pitchFamily="49" charset="-127"/>
              </a:rPr>
              <a:t>   - </a:t>
            </a:r>
            <a:r>
              <a:rPr lang="ru-RU" altLang="ko-KR" sz="1100" dirty="0" err="1" smtClean="0">
                <a:sym typeface="돋움체" pitchFamily="49" charset="-127"/>
              </a:rPr>
              <a:t>Премиум</a:t>
            </a:r>
            <a:r>
              <a:rPr lang="ru-RU" altLang="ko-KR" sz="1100" dirty="0" smtClean="0">
                <a:sym typeface="돋움체" pitchFamily="49" charset="-127"/>
              </a:rPr>
              <a:t> </a:t>
            </a:r>
            <a:r>
              <a:rPr lang="ru-RU" altLang="ko-KR" sz="1100" dirty="0" err="1" smtClean="0">
                <a:sym typeface="돋움체" pitchFamily="49" charset="-127"/>
              </a:rPr>
              <a:t>контент</a:t>
            </a:r>
            <a:r>
              <a:rPr lang="en-US" altLang="ko-KR" sz="1100" dirty="0" smtClean="0">
                <a:sym typeface="돋움체" pitchFamily="49" charset="-127"/>
              </a:rPr>
              <a:t>: </a:t>
            </a:r>
            <a:r>
              <a:rPr lang="ru-RU" altLang="ko-KR" sz="1100" dirty="0" smtClean="0">
                <a:sym typeface="돋움체" pitchFamily="49" charset="-127"/>
              </a:rPr>
              <a:t>видео по запросу, телевидение  «вслед за эфиром»</a:t>
            </a:r>
            <a:endParaRPr lang="en-US" altLang="ko-KR" sz="1100" dirty="0" smtClean="0"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 smtClean="0">
                <a:sym typeface="돋움체" pitchFamily="49" charset="-127"/>
              </a:rPr>
              <a:t>   - </a:t>
            </a:r>
            <a:r>
              <a:rPr lang="ru-RU" altLang="ko-KR" sz="1100" dirty="0" smtClean="0">
                <a:sym typeface="돋움체" pitchFamily="49" charset="-127"/>
              </a:rPr>
              <a:t>Полноценный интернет </a:t>
            </a:r>
            <a:r>
              <a:rPr lang="ru-RU" altLang="ko-KR" sz="1100" dirty="0" err="1" smtClean="0">
                <a:sym typeface="돋움체" pitchFamily="49" charset="-127"/>
              </a:rPr>
              <a:t>браузинг</a:t>
            </a:r>
            <a:r>
              <a:rPr lang="ru-RU" altLang="ko-KR" sz="1100" dirty="0" smtClean="0">
                <a:sym typeface="돋움체" pitchFamily="49" charset="-127"/>
              </a:rPr>
              <a:t>, соц.сети</a:t>
            </a:r>
            <a:endParaRPr lang="en-US" altLang="ko-KR" sz="1100" dirty="0" smtClean="0"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 smtClean="0">
                <a:sym typeface="돋움체" pitchFamily="49" charset="-127"/>
              </a:rPr>
              <a:t>   - </a:t>
            </a:r>
            <a:r>
              <a:rPr lang="ru-RU" altLang="ko-KR" sz="1100" dirty="0" smtClean="0">
                <a:sym typeface="돋움체" pitchFamily="49" charset="-127"/>
              </a:rPr>
              <a:t>Меню </a:t>
            </a:r>
            <a:r>
              <a:rPr lang="en-US" altLang="ko-KR" sz="1100" dirty="0" smtClean="0">
                <a:sym typeface="돋움체" pitchFamily="49" charset="-127"/>
              </a:rPr>
              <a:t>LG Smart Home &amp; Game World </a:t>
            </a:r>
          </a:p>
          <a:p>
            <a:pPr marL="176213" indent="-176213" defTabSz="684213">
              <a:lnSpc>
                <a:spcPct val="110000"/>
              </a:lnSpc>
            </a:pPr>
            <a:endParaRPr lang="en-US" altLang="ko-KR" sz="1100" b="1" dirty="0" smtClean="0"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1" dirty="0" smtClean="0">
                <a:sym typeface="돋움체" pitchFamily="49" charset="-127"/>
              </a:rPr>
              <a:t>2. </a:t>
            </a:r>
            <a:r>
              <a:rPr lang="ru-RU" altLang="ko-KR" sz="1100" b="1" dirty="0" smtClean="0">
                <a:sym typeface="돋움체" pitchFamily="49" charset="-127"/>
              </a:rPr>
              <a:t>Корректная цветопередача под любым углом </a:t>
            </a:r>
            <a:r>
              <a:rPr lang="ru-RU" altLang="ko-KR" sz="1100" b="1" dirty="0" smtClean="0">
                <a:sym typeface="돋움체" pitchFamily="49" charset="-127"/>
              </a:rPr>
              <a:t>обзора</a:t>
            </a:r>
          </a:p>
          <a:p>
            <a:pPr marL="176213" indent="-176213" defTabSz="684213">
              <a:lnSpc>
                <a:spcPct val="110000"/>
              </a:lnSpc>
            </a:pPr>
            <a:r>
              <a:rPr lang="ru-RU" altLang="ko-KR" sz="1100" b="1" dirty="0" smtClean="0">
                <a:sym typeface="돋움체" pitchFamily="49" charset="-127"/>
              </a:rPr>
              <a:t> </a:t>
            </a:r>
            <a:r>
              <a:rPr lang="ru-RU" altLang="ko-KR" sz="1100" b="1" dirty="0" smtClean="0">
                <a:sym typeface="돋움체" pitchFamily="49" charset="-127"/>
              </a:rPr>
              <a:t>  </a:t>
            </a:r>
            <a:r>
              <a:rPr lang="ru-RU" altLang="ko-KR" sz="1100" dirty="0" smtClean="0">
                <a:sym typeface="돋움체" pitchFamily="49" charset="-127"/>
              </a:rPr>
              <a:t>- Широкие углы обзора: 178/178</a:t>
            </a:r>
            <a:endParaRPr lang="ko-KR" altLang="en-US" sz="1100" dirty="0" smtClean="0"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endParaRPr lang="en-US" altLang="ko-KR" sz="1100" b="1" dirty="0" smtClean="0"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1" dirty="0" smtClean="0">
                <a:sym typeface="돋움체" pitchFamily="49" charset="-127"/>
              </a:rPr>
              <a:t>3. </a:t>
            </a:r>
            <a:r>
              <a:rPr lang="ru-RU" altLang="ko-KR" sz="1100" b="1" dirty="0" smtClean="0">
                <a:sym typeface="돋움체" pitchFamily="49" charset="-127"/>
              </a:rPr>
              <a:t>Максимум комфорта для пользователя</a:t>
            </a:r>
            <a:r>
              <a:rPr lang="en-US" altLang="ko-KR" sz="1100" dirty="0" smtClean="0">
                <a:sym typeface="돋움체" pitchFamily="49" charset="-127"/>
              </a:rPr>
              <a:t/>
            </a:r>
            <a:br>
              <a:rPr lang="en-US" altLang="ko-KR" sz="1100" dirty="0" smtClean="0">
                <a:sym typeface="돋움체" pitchFamily="49" charset="-127"/>
              </a:rPr>
            </a:br>
            <a:r>
              <a:rPr lang="en-US" altLang="ko-KR" sz="1100" dirty="0" smtClean="0">
                <a:sym typeface="돋움체" pitchFamily="49" charset="-127"/>
              </a:rPr>
              <a:t>- Magic remote ready: </a:t>
            </a:r>
            <a:r>
              <a:rPr lang="ru-RU" altLang="ko-KR" sz="1100" dirty="0" smtClean="0">
                <a:sym typeface="돋움체" pitchFamily="49" charset="-127"/>
              </a:rPr>
              <a:t>интуитивное управление </a:t>
            </a:r>
            <a:r>
              <a:rPr lang="ru-RU" altLang="ko-KR" sz="1100" dirty="0" err="1" smtClean="0">
                <a:sym typeface="돋움체" pitchFamily="49" charset="-127"/>
              </a:rPr>
              <a:t>Смарт</a:t>
            </a:r>
            <a:r>
              <a:rPr lang="ru-RU" altLang="ko-KR" sz="1100" dirty="0" smtClean="0">
                <a:sym typeface="돋움체" pitchFamily="49" charset="-127"/>
              </a:rPr>
              <a:t> приложениями</a:t>
            </a:r>
            <a:r>
              <a:rPr lang="en-US" altLang="ko-KR" sz="1100" dirty="0" smtClean="0">
                <a:sym typeface="돋움체" pitchFamily="49" charset="-127"/>
              </a:rPr>
              <a:t> </a:t>
            </a: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 smtClean="0">
                <a:sym typeface="돋움체" pitchFamily="49" charset="-127"/>
              </a:rPr>
              <a:t>    - </a:t>
            </a:r>
            <a:r>
              <a:rPr lang="ru-RU" altLang="ko-KR" sz="1100" dirty="0" smtClean="0">
                <a:sym typeface="돋움체" pitchFamily="49" charset="-127"/>
              </a:rPr>
              <a:t>Стандарт </a:t>
            </a:r>
            <a:r>
              <a:rPr lang="en-US" altLang="ko-KR" sz="1100" dirty="0" err="1" smtClean="0">
                <a:sym typeface="돋움체" pitchFamily="49" charset="-127"/>
              </a:rPr>
              <a:t>Miracast</a:t>
            </a:r>
            <a:r>
              <a:rPr lang="en-US" altLang="ko-KR" sz="1100" dirty="0" smtClean="0">
                <a:sym typeface="돋움체" pitchFamily="49" charset="-127"/>
              </a:rPr>
              <a:t> : </a:t>
            </a:r>
            <a:r>
              <a:rPr lang="ru-RU" altLang="ko-KR" sz="1100" dirty="0" smtClean="0">
                <a:sym typeface="돋움체" pitchFamily="49" charset="-127"/>
              </a:rPr>
              <a:t>удобное и быстрое беспроводное соединение с различными </a:t>
            </a:r>
            <a:r>
              <a:rPr lang="ru-RU" altLang="ko-KR" sz="1100" dirty="0" smtClean="0">
                <a:sym typeface="돋움체" pitchFamily="49" charset="-127"/>
              </a:rPr>
              <a:t>устройствами</a:t>
            </a:r>
          </a:p>
          <a:p>
            <a:pPr marL="176213" indent="-176213" defTabSz="684213">
              <a:lnSpc>
                <a:spcPct val="110000"/>
              </a:lnSpc>
            </a:pPr>
            <a:r>
              <a:rPr lang="ru-RU" altLang="ko-KR" sz="1100" dirty="0" smtClean="0">
                <a:sym typeface="돋움체" pitchFamily="49" charset="-127"/>
              </a:rPr>
              <a:t> </a:t>
            </a:r>
            <a:r>
              <a:rPr lang="ru-RU" altLang="ko-KR" sz="1100" dirty="0" smtClean="0">
                <a:sym typeface="돋움체" pitchFamily="49" charset="-127"/>
              </a:rPr>
              <a:t>   - Функция </a:t>
            </a:r>
            <a:r>
              <a:rPr lang="en-US" altLang="ko-KR" sz="1100" dirty="0" smtClean="0">
                <a:sym typeface="돋움체" pitchFamily="49" charset="-127"/>
              </a:rPr>
              <a:t>MHL</a:t>
            </a:r>
            <a:endParaRPr lang="en-US" altLang="ko-KR" sz="1100" dirty="0" smtClean="0"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dirty="0" smtClean="0">
                <a:sym typeface="돋움체" pitchFamily="49" charset="-127"/>
              </a:rPr>
              <a:t>    - </a:t>
            </a:r>
            <a:r>
              <a:rPr lang="ru-RU" altLang="ko-KR" sz="1100" dirty="0" smtClean="0">
                <a:sym typeface="돋움체" pitchFamily="49" charset="-127"/>
              </a:rPr>
              <a:t>Удобство ввода информации с устройствами </a:t>
            </a:r>
            <a:r>
              <a:rPr lang="en-US" altLang="ko-KR" sz="1100" dirty="0" smtClean="0">
                <a:sym typeface="돋움체" pitchFamily="49" charset="-127"/>
              </a:rPr>
              <a:t>HID</a:t>
            </a:r>
            <a:r>
              <a:rPr lang="en-US" altLang="ko-KR" sz="1100" baseline="30000" dirty="0" smtClean="0">
                <a:sym typeface="돋움체" pitchFamily="49" charset="-127"/>
              </a:rPr>
              <a:t>1)</a:t>
            </a:r>
            <a:endParaRPr lang="en-US" sz="1100" dirty="0"/>
          </a:p>
        </p:txBody>
      </p:sp>
      <p:sp>
        <p:nvSpPr>
          <p:cNvPr id="23" name="AutoShape 32"/>
          <p:cNvSpPr>
            <a:spLocks noChangeArrowheads="1"/>
          </p:cNvSpPr>
          <p:nvPr/>
        </p:nvSpPr>
        <p:spPr bwMode="auto">
          <a:xfrm>
            <a:off x="5162104" y="2087563"/>
            <a:ext cx="4598987" cy="1809750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ko-KR" altLang="ko-KR" sz="1100">
              <a:solidFill>
                <a:srgbClr val="000000"/>
              </a:solidFill>
            </a:endParaRPr>
          </a:p>
        </p:txBody>
      </p:sp>
      <p:sp>
        <p:nvSpPr>
          <p:cNvPr id="24" name="Oval 11"/>
          <p:cNvSpPr>
            <a:spLocks noChangeArrowheads="1"/>
          </p:cNvSpPr>
          <p:nvPr/>
        </p:nvSpPr>
        <p:spPr bwMode="auto">
          <a:xfrm>
            <a:off x="5311329" y="222408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/>
            <a:r>
              <a:rPr lang="en-US" altLang="ko-KR" sz="1200">
                <a:solidFill>
                  <a:srgbClr val="FFFFFF"/>
                </a:solidFill>
              </a:rPr>
              <a:t>1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2766" y="2465388"/>
            <a:ext cx="18986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06" descr="키보드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3040"/>
          <a:stretch>
            <a:fillRect/>
          </a:stretch>
        </p:blipFill>
        <p:spPr bwMode="auto">
          <a:xfrm rot="263923">
            <a:off x="6346379" y="3521075"/>
            <a:ext cx="823912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9197">
            <a:off x="6086029" y="3600450"/>
            <a:ext cx="1571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51"/>
          <p:cNvSpPr txBox="1">
            <a:spLocks noChangeArrowheads="1"/>
          </p:cNvSpPr>
          <p:nvPr/>
        </p:nvSpPr>
        <p:spPr bwMode="auto">
          <a:xfrm rot="-887633">
            <a:off x="5625654" y="3594100"/>
            <a:ext cx="4460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000000"/>
                </a:solidFill>
                <a:cs typeface="Arial" charset="0"/>
              </a:rPr>
              <a:t>HID</a:t>
            </a:r>
            <a:endParaRPr lang="ko-KR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" name="TextBox 27"/>
          <p:cNvSpPr txBox="1">
            <a:spLocks noChangeArrowheads="1"/>
          </p:cNvSpPr>
          <p:nvPr/>
        </p:nvSpPr>
        <p:spPr bwMode="auto">
          <a:xfrm>
            <a:off x="242888" y="6597476"/>
            <a:ext cx="43316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800" dirty="0">
                <a:solidFill>
                  <a:srgbClr val="000000"/>
                </a:solidFill>
                <a:cs typeface="Arial" charset="0"/>
              </a:rPr>
              <a:t>1) HID(Human Input Device): </a:t>
            </a:r>
            <a:r>
              <a:rPr lang="ru-RU" altLang="ko-KR" sz="800" dirty="0" smtClean="0">
                <a:solidFill>
                  <a:srgbClr val="000000"/>
                </a:solidFill>
                <a:cs typeface="Arial" charset="0"/>
              </a:rPr>
              <a:t>использование клавиатуры/мыши для ввода информации</a:t>
            </a:r>
            <a:endParaRPr lang="ko-KR" altLang="en-US" sz="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5511165" y="2076237"/>
            <a:ext cx="165301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Разнообразие </a:t>
            </a:r>
            <a:r>
              <a:rPr lang="ru-RU" altLang="ko-KR" sz="1100" dirty="0" err="1" smtClean="0">
                <a:solidFill>
                  <a:srgbClr val="000000"/>
                </a:solidFill>
                <a:sym typeface="돋움체" pitchFamily="49" charset="-127"/>
              </a:rPr>
              <a:t>Смарт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ru-RU" altLang="ko-KR" sz="1100" dirty="0" smtClean="0">
                <a:sym typeface="돋움체" pitchFamily="49" charset="-127"/>
              </a:rPr>
              <a:t> </a:t>
            </a:r>
          </a:p>
          <a:p>
            <a:r>
              <a:rPr lang="ru-RU" altLang="ko-KR" sz="1100" dirty="0" smtClean="0">
                <a:sym typeface="돋움체" pitchFamily="49" charset="-127"/>
              </a:rPr>
              <a:t>приложений</a:t>
            </a:r>
            <a:endParaRPr lang="ru-RU" altLang="ko-KR" sz="1100" dirty="0" smtClean="0">
              <a:solidFill>
                <a:srgbClr val="000000"/>
              </a:solidFill>
              <a:sym typeface="돋움체" pitchFamily="49" charset="-127"/>
            </a:endParaRPr>
          </a:p>
        </p:txBody>
      </p:sp>
      <p:pic>
        <p:nvPicPr>
          <p:cNvPr id="45" name="Picture 2" descr="C:\Users\이태영\Desktop\smart tv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436690" y="1340768"/>
            <a:ext cx="10842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36690" y="1743648"/>
            <a:ext cx="1080120" cy="31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31"/>
          <p:cNvSpPr>
            <a:spLocks noChangeArrowheads="1"/>
          </p:cNvSpPr>
          <p:nvPr/>
        </p:nvSpPr>
        <p:spPr bwMode="auto">
          <a:xfrm>
            <a:off x="5133379" y="1783849"/>
            <a:ext cx="15478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en-US" altLang="ko-KR" dirty="0">
                <a:solidFill>
                  <a:srgbClr val="000000"/>
                </a:solidFill>
                <a:cs typeface="Arial" charset="0"/>
              </a:rPr>
              <a:t>■ USP</a:t>
            </a: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0832" y="2132856"/>
            <a:ext cx="103961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XNOTE\Desktop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21" y="-2438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직사각형 53"/>
          <p:cNvSpPr/>
          <p:nvPr/>
        </p:nvSpPr>
        <p:spPr>
          <a:xfrm>
            <a:off x="446007" y="535869"/>
            <a:ext cx="9187644" cy="31233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marL="176213" indent="-176213" defTabSz="684213">
              <a:lnSpc>
                <a:spcPct val="110000"/>
              </a:lnSpc>
              <a:defRPr/>
            </a:pPr>
            <a:r>
              <a:rPr lang="ru-RU" altLang="ko-KR" sz="2000" b="1" dirty="0" smtClean="0">
                <a:solidFill>
                  <a:srgbClr val="C61E55"/>
                </a:solidFill>
              </a:rPr>
              <a:t>Самые популярные Персональные ТВ. Сравнительная характеристика. </a:t>
            </a:r>
            <a:endParaRPr lang="en-US" altLang="ko-KR" sz="2000" b="1" dirty="0">
              <a:solidFill>
                <a:srgbClr val="C61E55"/>
              </a:solidFill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441610" y="6453420"/>
            <a:ext cx="6685272" cy="153888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spcAft>
                <a:spcPts val="600"/>
              </a:spcAft>
              <a:defRPr/>
            </a:pPr>
            <a:r>
              <a:rPr lang="en-US" altLang="ko-KR" sz="1000" dirty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* </a:t>
            </a:r>
            <a:r>
              <a:rPr lang="ru-RU" altLang="ko-KR" sz="1000" dirty="0" smtClean="0">
                <a:solidFill>
                  <a:prstClr val="black"/>
                </a:solidFill>
                <a:latin typeface="Arial" pitchFamily="34" charset="0"/>
                <a:ea typeface="HY나무L" pitchFamily="18" charset="-127"/>
                <a:cs typeface="Arial" pitchFamily="34" charset="0"/>
              </a:rPr>
              <a:t>Примечание: спецификации могут меняться</a:t>
            </a:r>
            <a:endParaRPr lang="en-US" altLang="ko-KR" sz="1000" dirty="0">
              <a:solidFill>
                <a:prstClr val="black"/>
              </a:solidFill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426115" y="6296966"/>
            <a:ext cx="9025467" cy="44450"/>
          </a:xfrm>
          <a:prstGeom prst="rect">
            <a:avLst/>
          </a:prstGeom>
          <a:solidFill>
            <a:srgbClr val="595959">
              <a:alpha val="40000"/>
            </a:srgbClr>
          </a:solidFill>
          <a:ln w="19050" cap="flat" cmpd="sng" algn="ctr">
            <a:noFill/>
            <a:prstDash val="solid"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kern="0" dirty="0">
                <a:solidFill>
                  <a:srgbClr val="00000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</a:t>
            </a:r>
          </a:p>
        </p:txBody>
      </p:sp>
      <p:graphicFrame>
        <p:nvGraphicFramePr>
          <p:cNvPr id="86" name="Group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3436367"/>
              </p:ext>
            </p:extLst>
          </p:nvPr>
        </p:nvGraphicFramePr>
        <p:xfrm>
          <a:off x="454207" y="1005802"/>
          <a:ext cx="8998131" cy="5238283"/>
        </p:xfrm>
        <a:graphic>
          <a:graphicData uri="http://schemas.openxmlformats.org/drawingml/2006/table">
            <a:tbl>
              <a:tblPr/>
              <a:tblGrid>
                <a:gridCol w="2050521"/>
                <a:gridCol w="936104"/>
                <a:gridCol w="1080120"/>
                <a:gridCol w="936105"/>
                <a:gridCol w="1002396"/>
                <a:gridCol w="2992885"/>
              </a:tblGrid>
              <a:tr h="44569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Компактный Персональный ТВ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(MT45)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Оптимальный Персональный 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СМАРТ ТВ 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(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MT35S)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25654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Размер экрана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29W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27.5W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23.6W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21.5W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24W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6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Разрешение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1366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1" lang="ru-RU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х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768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1920 x 1080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1366 x 768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7886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Матрица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VA LED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TN LED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VA HD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22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Яркость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250nits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200nits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250nits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4662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Контраст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Mega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519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Углы обзора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178/178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170/160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178/178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4511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Время отклика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5 мс 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804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Кнопки управления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Тип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Joystick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8 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сенсорных клавиш на передней панели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6480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Интерфейс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HDMIx1, Component, Composite,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D-Sub, USBx1, </a:t>
                      </a:r>
                      <a:r>
                        <a:rPr kumimoji="1" lang="fr-FR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Scart</a:t>
                      </a: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HDMIx2, USBx2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Component, Composite, 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MHL</a:t>
                      </a:r>
                      <a:r>
                        <a:rPr kumimoji="1" lang="fr-F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,Scart (Europe)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95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Питание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Внешний блок питания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603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Колонки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5</a:t>
                      </a: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Вт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x 2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1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Настенное крепление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100 </a:t>
                      </a:r>
                      <a:r>
                        <a:rPr kumimoji="1" lang="ru-RU" altLang="ko-KR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х</a:t>
                      </a:r>
                      <a:r>
                        <a:rPr kumimoji="1" lang="ru-RU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 100</a:t>
                      </a:r>
                      <a:endParaRPr kumimoji="1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 75 </a:t>
                      </a: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x 75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69046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Function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USB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Quick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View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Super Energy Saving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Smart, PIP, USB Quick View, </a:t>
                      </a: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Super Energy 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Saving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Smart share, Wi-Fi </a:t>
                      </a:r>
                      <a:r>
                        <a:rPr kumimoji="1" lang="en-US" altLang="ko-K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miracast</a:t>
                      </a: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, Wi-Di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66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Stand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наклон</a:t>
                      </a:r>
                      <a:endParaRPr kumimoji="1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--</a:t>
                      </a:r>
                      <a:endParaRPr kumimoji="1" lang="ko-KR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ru-RU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наклон</a:t>
                      </a:r>
                      <a:endParaRPr kumimoji="1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Tilt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1996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</a:rPr>
                        <a:t>Accessory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Блок питания, пульт ДУ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  <a:cs typeface="Arial" pitchFamily="34" charset="0"/>
                          <a:sym typeface="Wingdings" pitchFamily="2" charset="2"/>
                        </a:rPr>
                        <a:t>Блок питания, пульт ДУ, Компонент кабель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돋움" pitchFamily="50" charset="-127"/>
                        <a:cs typeface="Arial" pitchFamily="34" charset="0"/>
                        <a:sym typeface="Wingdings" pitchFamily="2" charset="2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6896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57790" y="2930177"/>
            <a:ext cx="8590420" cy="6771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1270"/>
              <a:contourClr>
                <a:schemeClr val="bg1"/>
              </a:contourClr>
            </a:sp3d>
          </a:bodyPr>
          <a:lstStyle/>
          <a:p>
            <a:pPr algn="ctr" latinLnBrk="0"/>
            <a:r>
              <a:rPr lang="ru-RU" altLang="ko-KR" sz="4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algn="ctr" rotWithShape="0">
                    <a:prstClr val="black">
                      <a:alpha val="30000"/>
                    </a:prstClr>
                  </a:outerShdw>
                </a:effectLst>
                <a:latin typeface="Arial" pitchFamily="34" charset="0"/>
                <a:ea typeface="Arial Unicode MS" pitchFamily="50" charset="-127"/>
                <a:cs typeface="Arial" pitchFamily="34" charset="0"/>
              </a:rPr>
              <a:t>Спасибо!</a:t>
            </a:r>
            <a:endParaRPr lang="ko-KR" altLang="en-US" sz="4400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algn="ctr" rotWithShape="0">
                  <a:prstClr val="black">
                    <a:alpha val="30000"/>
                  </a:prstClr>
                </a:outerShdw>
              </a:effectLst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23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 hidden="1"/>
          <p:cNvGraphicFramePr>
            <a:graphicFrameLocks/>
          </p:cNvGraphicFramePr>
          <p:nvPr/>
        </p:nvGraphicFramePr>
        <p:xfrm>
          <a:off x="7938" y="0"/>
          <a:ext cx="203200" cy="203200"/>
        </p:xfrm>
        <a:graphic>
          <a:graphicData uri="http://schemas.openxmlformats.org/presentationml/2006/ole">
            <p:oleObj spid="_x0000_s39938" name="think-cell Slide" r:id="rId5" imgW="360" imgH="360" progId="">
              <p:embed/>
            </p:oleObj>
          </a:graphicData>
        </a:graphic>
      </p:graphicFrame>
      <p:sp>
        <p:nvSpPr>
          <p:cNvPr id="4099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8449" y="292011"/>
            <a:ext cx="2763757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05" tIns="46005" rIns="92005" bIns="46005">
            <a:spAutoFit/>
          </a:bodyPr>
          <a:lstStyle/>
          <a:p>
            <a:pPr latinLnBrk="0"/>
            <a:r>
              <a:rPr lang="ru-RU" altLang="ko-KR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가는각진제목체" charset="-127"/>
              </a:rPr>
              <a:t>Продуктовая линейка</a:t>
            </a:r>
            <a:endParaRPr lang="en-US" altLang="ko-KR" sz="2000" dirty="0" smtClean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  <p:cxnSp>
        <p:nvCxnSpPr>
          <p:cNvPr id="4101" name="직선 연결선 88"/>
          <p:cNvCxnSpPr>
            <a:cxnSpLocks noChangeShapeType="1"/>
          </p:cNvCxnSpPr>
          <p:nvPr/>
        </p:nvCxnSpPr>
        <p:spPr bwMode="auto">
          <a:xfrm flipV="1">
            <a:off x="1462088" y="2924370"/>
            <a:ext cx="6659264" cy="57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02" name="직선 연결선 100"/>
          <p:cNvCxnSpPr>
            <a:cxnSpLocks noChangeShapeType="1"/>
          </p:cNvCxnSpPr>
          <p:nvPr/>
        </p:nvCxnSpPr>
        <p:spPr bwMode="auto">
          <a:xfrm>
            <a:off x="1462088" y="4797152"/>
            <a:ext cx="651524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105" name="Rectangle 50"/>
          <p:cNvSpPr>
            <a:spLocks noChangeArrowheads="1"/>
          </p:cNvSpPr>
          <p:nvPr/>
        </p:nvSpPr>
        <p:spPr bwMode="auto">
          <a:xfrm>
            <a:off x="487363" y="1268760"/>
            <a:ext cx="819150" cy="1584176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46794" tIns="45714" rIns="46794" bIns="45714" anchor="ctr"/>
          <a:lstStyle/>
          <a:p>
            <a:pPr algn="ctr" latinLnBrk="0">
              <a:spcBef>
                <a:spcPct val="20000"/>
              </a:spcBef>
            </a:pPr>
            <a:r>
              <a:rPr lang="ru-RU" altLang="ko-KR" sz="1200" dirty="0" err="1" smtClean="0">
                <a:solidFill>
                  <a:srgbClr val="000000"/>
                </a:solidFill>
                <a:cs typeface="Arial" charset="0"/>
              </a:rPr>
              <a:t>Премиум</a:t>
            </a:r>
            <a:endParaRPr lang="ru-RU" altLang="ko-KR" sz="1200" dirty="0" smtClean="0">
              <a:solidFill>
                <a:srgbClr val="000000"/>
              </a:solidFill>
              <a:cs typeface="Arial" charset="0"/>
            </a:endParaRPr>
          </a:p>
          <a:p>
            <a:pPr algn="ctr" latinLnBrk="0">
              <a:spcBef>
                <a:spcPct val="20000"/>
              </a:spcBef>
            </a:pPr>
            <a:r>
              <a:rPr lang="ru-RU" altLang="ko-KR" dirty="0" smtClean="0">
                <a:cs typeface="Arial" charset="0"/>
              </a:rPr>
              <a:t>сегмент</a:t>
            </a:r>
            <a:endParaRPr lang="en-US" altLang="ko-KR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06" name="Rectangle 51"/>
          <p:cNvSpPr>
            <a:spLocks noChangeArrowheads="1"/>
          </p:cNvSpPr>
          <p:nvPr/>
        </p:nvSpPr>
        <p:spPr bwMode="auto">
          <a:xfrm>
            <a:off x="487363" y="2924944"/>
            <a:ext cx="819150" cy="1872208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46794" tIns="45714" rIns="46794" bIns="45714" anchor="ctr"/>
          <a:lstStyle/>
          <a:p>
            <a:pPr algn="ctr" latinLnBrk="0">
              <a:spcBef>
                <a:spcPct val="20000"/>
              </a:spcBef>
            </a:pPr>
            <a:r>
              <a:rPr lang="ru-RU" altLang="ko-KR" sz="1200" dirty="0" smtClean="0">
                <a:solidFill>
                  <a:srgbClr val="000000"/>
                </a:solidFill>
                <a:cs typeface="Arial" charset="0"/>
              </a:rPr>
              <a:t>Средний </a:t>
            </a:r>
          </a:p>
          <a:p>
            <a:pPr algn="ctr" latinLnBrk="0">
              <a:spcBef>
                <a:spcPct val="20000"/>
              </a:spcBef>
            </a:pPr>
            <a:r>
              <a:rPr lang="ru-RU" altLang="ko-KR" sz="1200" dirty="0" smtClean="0">
                <a:solidFill>
                  <a:srgbClr val="000000"/>
                </a:solidFill>
                <a:cs typeface="Arial" charset="0"/>
              </a:rPr>
              <a:t>сегмент</a:t>
            </a:r>
            <a:endParaRPr lang="en-US" altLang="ko-KR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07" name="Rectangle 50"/>
          <p:cNvSpPr>
            <a:spLocks noChangeArrowheads="1"/>
          </p:cNvSpPr>
          <p:nvPr/>
        </p:nvSpPr>
        <p:spPr bwMode="auto">
          <a:xfrm>
            <a:off x="487363" y="4843494"/>
            <a:ext cx="819150" cy="1681849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46794" tIns="45714" rIns="46794" bIns="45714" anchor="ctr"/>
          <a:lstStyle/>
          <a:p>
            <a:pPr algn="ctr" latinLnBrk="0">
              <a:spcBef>
                <a:spcPct val="20000"/>
              </a:spcBef>
            </a:pPr>
            <a:r>
              <a:rPr lang="ru-RU" altLang="ko-KR" sz="1200" dirty="0" smtClean="0">
                <a:solidFill>
                  <a:srgbClr val="000000"/>
                </a:solidFill>
                <a:cs typeface="Arial" charset="0"/>
              </a:rPr>
              <a:t>Базовый </a:t>
            </a:r>
          </a:p>
          <a:p>
            <a:pPr algn="ctr" latinLnBrk="0">
              <a:spcBef>
                <a:spcPct val="20000"/>
              </a:spcBef>
            </a:pPr>
            <a:r>
              <a:rPr lang="ru-RU" altLang="ko-KR" sz="1200" dirty="0" smtClean="0">
                <a:solidFill>
                  <a:srgbClr val="000000"/>
                </a:solidFill>
                <a:cs typeface="Arial" charset="0"/>
              </a:rPr>
              <a:t>сегмент</a:t>
            </a:r>
            <a:endParaRPr lang="en-US" altLang="ko-KR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09" name="TextBox 28"/>
          <p:cNvSpPr txBox="1">
            <a:spLocks noChangeArrowheads="1"/>
          </p:cNvSpPr>
          <p:nvPr/>
        </p:nvSpPr>
        <p:spPr bwMode="auto">
          <a:xfrm>
            <a:off x="3068389" y="692696"/>
            <a:ext cx="1150938" cy="33854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 anchor="ctr">
            <a:spAutoFit/>
          </a:bodyPr>
          <a:lstStyle/>
          <a:p>
            <a:pPr algn="ctr" latinLnBrk="0">
              <a:spcBef>
                <a:spcPct val="20000"/>
              </a:spcBef>
            </a:pPr>
            <a:r>
              <a:rPr lang="en-US" altLang="ko-KR" sz="1600" b="1" u="sng" dirty="0" smtClean="0">
                <a:solidFill>
                  <a:srgbClr val="000000"/>
                </a:solidFill>
                <a:cs typeface="Arial" charset="0"/>
              </a:rPr>
              <a:t>`</a:t>
            </a:r>
            <a:r>
              <a:rPr lang="ru-RU" altLang="ko-KR" sz="1600" b="1" u="sng" dirty="0" smtClean="0">
                <a:solidFill>
                  <a:srgbClr val="000000"/>
                </a:solidFill>
                <a:cs typeface="Arial" charset="0"/>
              </a:rPr>
              <a:t>2013</a:t>
            </a:r>
            <a:endParaRPr lang="ko-KR" altLang="en-US" sz="1600" b="1" u="sng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11" name="TextBox 28"/>
          <p:cNvSpPr txBox="1">
            <a:spLocks noChangeArrowheads="1"/>
          </p:cNvSpPr>
          <p:nvPr/>
        </p:nvSpPr>
        <p:spPr bwMode="auto">
          <a:xfrm>
            <a:off x="7706617" y="692696"/>
            <a:ext cx="1125538" cy="33854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 anchor="ctr">
            <a:spAutoFit/>
          </a:bodyPr>
          <a:lstStyle/>
          <a:p>
            <a:pPr algn="ctr" latinLnBrk="0">
              <a:spcBef>
                <a:spcPct val="20000"/>
              </a:spcBef>
            </a:pPr>
            <a:r>
              <a:rPr lang="en-US" altLang="ko-KR" sz="1600" b="1" u="sng" dirty="0" smtClean="0">
                <a:solidFill>
                  <a:srgbClr val="000000"/>
                </a:solidFill>
                <a:cs typeface="Arial" charset="0"/>
              </a:rPr>
              <a:t>`</a:t>
            </a:r>
            <a:r>
              <a:rPr lang="ru-RU" altLang="ko-KR" sz="1600" b="1" u="sng" dirty="0" smtClean="0">
                <a:solidFill>
                  <a:srgbClr val="000000"/>
                </a:solidFill>
                <a:cs typeface="Arial" charset="0"/>
              </a:rPr>
              <a:t>2014</a:t>
            </a:r>
            <a:endParaRPr lang="ko-KR" altLang="en-US" sz="1600" b="1" u="sng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16" name="TextBox 250"/>
          <p:cNvSpPr txBox="1">
            <a:spLocks noChangeArrowheads="1"/>
          </p:cNvSpPr>
          <p:nvPr/>
        </p:nvSpPr>
        <p:spPr bwMode="auto">
          <a:xfrm>
            <a:off x="7761312" y="1342603"/>
            <a:ext cx="11953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b="0" dirty="0" smtClean="0">
                <a:solidFill>
                  <a:srgbClr val="FF0066"/>
                </a:solidFill>
              </a:rPr>
              <a:t>Smart </a:t>
            </a:r>
            <a:r>
              <a:rPr lang="en-US" altLang="ko-KR" sz="1100" b="0" dirty="0" smtClean="0"/>
              <a:t>/ 3D /IPS</a:t>
            </a:r>
            <a:endParaRPr lang="en-US" altLang="ko-KR" sz="1100" b="0" dirty="0"/>
          </a:p>
          <a:p>
            <a:r>
              <a:rPr lang="en-US" altLang="ko-KR" sz="1100" b="0" dirty="0"/>
              <a:t>CINEMA screen</a:t>
            </a:r>
          </a:p>
        </p:txBody>
      </p:sp>
      <p:sp>
        <p:nvSpPr>
          <p:cNvPr id="264" name="Text Box 43"/>
          <p:cNvSpPr txBox="1">
            <a:spLocks noChangeArrowheads="1"/>
          </p:cNvSpPr>
          <p:nvPr/>
        </p:nvSpPr>
        <p:spPr bwMode="auto">
          <a:xfrm>
            <a:off x="3078609" y="3246317"/>
            <a:ext cx="539750" cy="307975"/>
          </a:xfrm>
          <a:prstGeom prst="rect">
            <a:avLst/>
          </a:prstGeom>
          <a:ln w="19050"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marL="342900" indent="-342900" algn="ctr" defTabSz="977900" latinLnBrk="0">
              <a:defRPr/>
            </a:pPr>
            <a:r>
              <a:rPr lang="en-US" altLang="ko-KR" dirty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MA73</a:t>
            </a:r>
          </a:p>
        </p:txBody>
      </p:sp>
      <p:sp>
        <p:nvSpPr>
          <p:cNvPr id="4128" name="TextBox 264"/>
          <p:cNvSpPr txBox="1">
            <a:spLocks noChangeArrowheads="1"/>
          </p:cNvSpPr>
          <p:nvPr/>
        </p:nvSpPr>
        <p:spPr bwMode="auto">
          <a:xfrm>
            <a:off x="3613596" y="3198692"/>
            <a:ext cx="11953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b="0"/>
              <a:t>MHL</a:t>
            </a:r>
          </a:p>
          <a:p>
            <a:r>
              <a:rPr lang="en-US" altLang="ko-KR" sz="1100" b="0"/>
              <a:t>CINEMA screen</a:t>
            </a:r>
          </a:p>
        </p:txBody>
      </p:sp>
      <p:sp>
        <p:nvSpPr>
          <p:cNvPr id="266" name="Text Box 43"/>
          <p:cNvSpPr txBox="1">
            <a:spLocks noChangeArrowheads="1"/>
          </p:cNvSpPr>
          <p:nvPr/>
        </p:nvSpPr>
        <p:spPr bwMode="auto">
          <a:xfrm>
            <a:off x="3080792" y="4005064"/>
            <a:ext cx="539750" cy="307975"/>
          </a:xfrm>
          <a:prstGeom prst="rect">
            <a:avLst/>
          </a:prstGeom>
          <a:ln w="19050"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marL="342900" indent="-342900" algn="ctr" defTabSz="977900" latinLnBrk="0">
              <a:defRPr/>
            </a:pPr>
            <a:r>
              <a:rPr lang="en-US" altLang="ko-KR" dirty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MA53</a:t>
            </a:r>
          </a:p>
        </p:txBody>
      </p:sp>
      <p:sp>
        <p:nvSpPr>
          <p:cNvPr id="4130" name="TextBox 266"/>
          <p:cNvSpPr txBox="1">
            <a:spLocks noChangeArrowheads="1"/>
          </p:cNvSpPr>
          <p:nvPr/>
        </p:nvSpPr>
        <p:spPr bwMode="auto">
          <a:xfrm>
            <a:off x="3613596" y="4025007"/>
            <a:ext cx="7493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b="0" dirty="0"/>
              <a:t>MHL/IPS</a:t>
            </a:r>
          </a:p>
        </p:txBody>
      </p:sp>
      <p:sp>
        <p:nvSpPr>
          <p:cNvPr id="268" name="Text Box 43"/>
          <p:cNvSpPr txBox="1">
            <a:spLocks noChangeArrowheads="1"/>
          </p:cNvSpPr>
          <p:nvPr/>
        </p:nvSpPr>
        <p:spPr bwMode="auto">
          <a:xfrm>
            <a:off x="7113240" y="2472953"/>
            <a:ext cx="617537" cy="307975"/>
          </a:xfrm>
          <a:prstGeom prst="rect">
            <a:avLst/>
          </a:prstGeom>
          <a:ln w="19050"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marL="342900" indent="-342900" algn="ctr" defTabSz="977900" latinLnBrk="0">
              <a:defRPr/>
            </a:pPr>
            <a:r>
              <a:rPr lang="en-US" altLang="ko-KR" dirty="0" smtClean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MT55S</a:t>
            </a:r>
            <a:endParaRPr lang="en-US" altLang="ko-KR" dirty="0">
              <a:solidFill>
                <a:srgbClr val="FFFFFF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4132" name="TextBox 268"/>
          <p:cNvSpPr txBox="1">
            <a:spLocks noChangeArrowheads="1"/>
          </p:cNvSpPr>
          <p:nvPr/>
        </p:nvSpPr>
        <p:spPr bwMode="auto">
          <a:xfrm>
            <a:off x="7761312" y="2060848"/>
            <a:ext cx="11953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b="0" dirty="0" smtClean="0">
                <a:solidFill>
                  <a:srgbClr val="FF0066"/>
                </a:solidFill>
              </a:rPr>
              <a:t>Smart </a:t>
            </a:r>
            <a:r>
              <a:rPr lang="en-US" altLang="ko-KR" sz="1100" b="0" dirty="0" smtClean="0">
                <a:solidFill>
                  <a:schemeClr val="tx1"/>
                </a:solidFill>
              </a:rPr>
              <a:t>/ IPS /</a:t>
            </a:r>
            <a:endParaRPr lang="en-US" altLang="ko-KR" sz="1100" b="0" dirty="0">
              <a:solidFill>
                <a:schemeClr val="tx1"/>
              </a:solidFill>
            </a:endParaRPr>
          </a:p>
          <a:p>
            <a:r>
              <a:rPr lang="en-US" altLang="ko-KR" sz="1100" b="0" dirty="0"/>
              <a:t>CINEMA screen</a:t>
            </a:r>
          </a:p>
        </p:txBody>
      </p:sp>
      <p:sp>
        <p:nvSpPr>
          <p:cNvPr id="270" name="Text Box 43"/>
          <p:cNvSpPr txBox="1">
            <a:spLocks noChangeArrowheads="1"/>
          </p:cNvSpPr>
          <p:nvPr/>
        </p:nvSpPr>
        <p:spPr bwMode="auto">
          <a:xfrm>
            <a:off x="7185248" y="3649092"/>
            <a:ext cx="539750" cy="307975"/>
          </a:xfrm>
          <a:prstGeom prst="rect">
            <a:avLst/>
          </a:prstGeom>
          <a:ln w="19050"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marL="342900" indent="-342900" algn="ctr" defTabSz="977900" latinLnBrk="0">
              <a:defRPr/>
            </a:pPr>
            <a:r>
              <a:rPr lang="en-US" altLang="ko-KR" dirty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MT55</a:t>
            </a:r>
          </a:p>
        </p:txBody>
      </p:sp>
      <p:sp>
        <p:nvSpPr>
          <p:cNvPr id="4134" name="TextBox 270"/>
          <p:cNvSpPr txBox="1">
            <a:spLocks noChangeArrowheads="1"/>
          </p:cNvSpPr>
          <p:nvPr/>
        </p:nvSpPr>
        <p:spPr bwMode="auto">
          <a:xfrm>
            <a:off x="7705352" y="3645024"/>
            <a:ext cx="41229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b="0" dirty="0" smtClean="0"/>
              <a:t>IPS</a:t>
            </a:r>
            <a:endParaRPr lang="en-US" altLang="ko-KR" sz="1100" b="0" dirty="0"/>
          </a:p>
        </p:txBody>
      </p:sp>
      <p:sp>
        <p:nvSpPr>
          <p:cNvPr id="4135" name="TextBox 271"/>
          <p:cNvSpPr txBox="1">
            <a:spLocks noChangeArrowheads="1"/>
          </p:cNvSpPr>
          <p:nvPr/>
        </p:nvSpPr>
        <p:spPr bwMode="auto">
          <a:xfrm>
            <a:off x="3656856" y="4417169"/>
            <a:ext cx="55976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b="0" dirty="0" smtClean="0">
                <a:solidFill>
                  <a:srgbClr val="FF0066"/>
                </a:solidFill>
              </a:rPr>
              <a:t>Smart</a:t>
            </a:r>
            <a:endParaRPr lang="en-US" altLang="ko-KR" sz="1100" b="0" dirty="0">
              <a:solidFill>
                <a:srgbClr val="FF0066"/>
              </a:solidFill>
            </a:endParaRPr>
          </a:p>
        </p:txBody>
      </p:sp>
      <p:sp>
        <p:nvSpPr>
          <p:cNvPr id="276" name="Text Box 43"/>
          <p:cNvSpPr txBox="1">
            <a:spLocks noChangeArrowheads="1"/>
          </p:cNvSpPr>
          <p:nvPr/>
        </p:nvSpPr>
        <p:spPr bwMode="auto">
          <a:xfrm>
            <a:off x="3078609" y="5022662"/>
            <a:ext cx="539750" cy="307975"/>
          </a:xfrm>
          <a:prstGeom prst="rect">
            <a:avLst/>
          </a:prstGeom>
          <a:ln w="19050"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marL="342900" indent="-342900" algn="ctr" defTabSz="977900" latinLnBrk="0">
              <a:defRPr/>
            </a:pPr>
            <a:r>
              <a:rPr lang="en-US" altLang="ko-KR" dirty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MN43</a:t>
            </a:r>
          </a:p>
        </p:txBody>
      </p:sp>
      <p:sp>
        <p:nvSpPr>
          <p:cNvPr id="4140" name="TextBox 276"/>
          <p:cNvSpPr txBox="1">
            <a:spLocks noChangeArrowheads="1"/>
          </p:cNvSpPr>
          <p:nvPr/>
        </p:nvSpPr>
        <p:spPr bwMode="auto">
          <a:xfrm>
            <a:off x="3613596" y="5063937"/>
            <a:ext cx="11334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b="0"/>
              <a:t>TN/200nits/PIP</a:t>
            </a:r>
          </a:p>
        </p:txBody>
      </p:sp>
      <p:sp>
        <p:nvSpPr>
          <p:cNvPr id="279" name="Text Box 43"/>
          <p:cNvSpPr txBox="1">
            <a:spLocks noChangeArrowheads="1"/>
          </p:cNvSpPr>
          <p:nvPr/>
        </p:nvSpPr>
        <p:spPr bwMode="auto">
          <a:xfrm>
            <a:off x="3078609" y="5831663"/>
            <a:ext cx="539750" cy="307975"/>
          </a:xfrm>
          <a:prstGeom prst="rect">
            <a:avLst/>
          </a:prstGeom>
          <a:ln w="19050"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marL="342900" indent="-342900" algn="ctr" defTabSz="977900" latinLnBrk="0">
              <a:defRPr/>
            </a:pPr>
            <a:r>
              <a:rPr lang="en-US" altLang="ko-KR" dirty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MN33</a:t>
            </a:r>
          </a:p>
        </p:txBody>
      </p:sp>
      <p:sp>
        <p:nvSpPr>
          <p:cNvPr id="4142" name="TextBox 279"/>
          <p:cNvSpPr txBox="1">
            <a:spLocks noChangeArrowheads="1"/>
          </p:cNvSpPr>
          <p:nvPr/>
        </p:nvSpPr>
        <p:spPr bwMode="auto">
          <a:xfrm>
            <a:off x="3613596" y="5872938"/>
            <a:ext cx="6556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b="0"/>
              <a:t>HD/PIP</a:t>
            </a:r>
          </a:p>
        </p:txBody>
      </p:sp>
      <p:sp>
        <p:nvSpPr>
          <p:cNvPr id="283" name="Text Box 43"/>
          <p:cNvSpPr txBox="1">
            <a:spLocks noChangeArrowheads="1"/>
          </p:cNvSpPr>
          <p:nvPr/>
        </p:nvSpPr>
        <p:spPr bwMode="auto">
          <a:xfrm>
            <a:off x="7170365" y="5035401"/>
            <a:ext cx="539750" cy="307975"/>
          </a:xfrm>
          <a:prstGeom prst="rect">
            <a:avLst/>
          </a:prstGeom>
          <a:ln w="19050"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marL="342900" indent="-342900" algn="ctr" defTabSz="977900" latinLnBrk="0">
              <a:defRPr/>
            </a:pPr>
            <a:r>
              <a:rPr lang="en-US" altLang="ko-KR" dirty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MT45</a:t>
            </a:r>
          </a:p>
        </p:txBody>
      </p:sp>
      <p:sp>
        <p:nvSpPr>
          <p:cNvPr id="4146" name="TextBox 283"/>
          <p:cNvSpPr txBox="1">
            <a:spLocks noChangeArrowheads="1"/>
          </p:cNvSpPr>
          <p:nvPr/>
        </p:nvSpPr>
        <p:spPr bwMode="auto">
          <a:xfrm>
            <a:off x="7705352" y="5013176"/>
            <a:ext cx="97815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b="0" dirty="0" smtClean="0"/>
              <a:t>HD / Full HD</a:t>
            </a:r>
            <a:endParaRPr lang="en-US" altLang="ko-KR" sz="1100" b="0" dirty="0"/>
          </a:p>
        </p:txBody>
      </p:sp>
      <p:sp>
        <p:nvSpPr>
          <p:cNvPr id="60" name="Text Box 43"/>
          <p:cNvSpPr txBox="1">
            <a:spLocks noChangeArrowheads="1"/>
          </p:cNvSpPr>
          <p:nvPr/>
        </p:nvSpPr>
        <p:spPr bwMode="auto">
          <a:xfrm>
            <a:off x="7170365" y="3262984"/>
            <a:ext cx="539750" cy="307975"/>
          </a:xfrm>
          <a:prstGeom prst="rect">
            <a:avLst/>
          </a:prstGeom>
          <a:ln w="19050"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marL="342900" indent="-342900" algn="ctr" defTabSz="977900" latinLnBrk="0">
              <a:defRPr/>
            </a:pPr>
            <a:r>
              <a:rPr lang="en-US" altLang="ko-KR" dirty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MT75</a:t>
            </a:r>
          </a:p>
        </p:txBody>
      </p:sp>
      <p:sp>
        <p:nvSpPr>
          <p:cNvPr id="4152" name="TextBox 268"/>
          <p:cNvSpPr txBox="1">
            <a:spLocks noChangeArrowheads="1"/>
          </p:cNvSpPr>
          <p:nvPr/>
        </p:nvSpPr>
        <p:spPr bwMode="auto">
          <a:xfrm>
            <a:off x="7705352" y="3215359"/>
            <a:ext cx="119616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b="0" dirty="0" smtClean="0"/>
              <a:t>CINEMA </a:t>
            </a:r>
            <a:r>
              <a:rPr lang="en-US" altLang="ko-KR" sz="1100" b="0" dirty="0"/>
              <a:t>screen</a:t>
            </a:r>
          </a:p>
        </p:txBody>
      </p:sp>
      <p:sp>
        <p:nvSpPr>
          <p:cNvPr id="4154" name="TextBox 250"/>
          <p:cNvSpPr txBox="1">
            <a:spLocks noChangeArrowheads="1"/>
          </p:cNvSpPr>
          <p:nvPr/>
        </p:nvSpPr>
        <p:spPr bwMode="auto">
          <a:xfrm>
            <a:off x="3613596" y="1414611"/>
            <a:ext cx="11953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b="0" dirty="0">
                <a:solidFill>
                  <a:srgbClr val="FF0066"/>
                </a:solidFill>
              </a:rPr>
              <a:t>Smart</a:t>
            </a:r>
            <a:r>
              <a:rPr lang="en-US" altLang="ko-KR" sz="1100" b="0" dirty="0"/>
              <a:t>/3D</a:t>
            </a:r>
          </a:p>
          <a:p>
            <a:r>
              <a:rPr lang="en-US" altLang="ko-KR" sz="1100" b="0" dirty="0"/>
              <a:t>CINEMA screen</a:t>
            </a:r>
          </a:p>
        </p:txBody>
      </p:sp>
      <p:pic>
        <p:nvPicPr>
          <p:cNvPr id="45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4648" y="1340768"/>
            <a:ext cx="1012699" cy="727191"/>
          </a:xfrm>
          <a:prstGeom prst="rect">
            <a:avLst/>
          </a:prstGeom>
        </p:spPr>
      </p:pic>
      <p:pic>
        <p:nvPicPr>
          <p:cNvPr id="46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9104" y="1296014"/>
            <a:ext cx="1012699" cy="727191"/>
          </a:xfrm>
          <a:prstGeom prst="rect">
            <a:avLst/>
          </a:prstGeom>
        </p:spPr>
      </p:pic>
      <p:pic>
        <p:nvPicPr>
          <p:cNvPr id="48" name="Picture 3" descr="C:\Users\Вова\Desktop\Конвенции IT, MC\ERC\Рисунки\заставка\5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7072" y="3824755"/>
            <a:ext cx="1110978" cy="91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84678" y="4856202"/>
            <a:ext cx="1052237" cy="82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43"/>
          <p:cNvSpPr txBox="1">
            <a:spLocks noChangeArrowheads="1"/>
          </p:cNvSpPr>
          <p:nvPr/>
        </p:nvSpPr>
        <p:spPr bwMode="auto">
          <a:xfrm>
            <a:off x="3045098" y="1488019"/>
            <a:ext cx="539750" cy="307975"/>
          </a:xfrm>
          <a:prstGeom prst="rect">
            <a:avLst/>
          </a:prstGeom>
          <a:ln w="19050"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marL="342900" indent="-342900" algn="ctr" defTabSz="977900" latinLnBrk="0">
              <a:defRPr/>
            </a:pPr>
            <a:r>
              <a:rPr lang="en-US" altLang="ko-KR" dirty="0" smtClean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MT93</a:t>
            </a:r>
            <a:endParaRPr lang="en-US" altLang="ko-KR" dirty="0">
              <a:solidFill>
                <a:srgbClr val="FFFFFF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pic>
        <p:nvPicPr>
          <p:cNvPr id="51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12640" y="5731979"/>
            <a:ext cx="1027306" cy="79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12641" y="3005904"/>
            <a:ext cx="1027306" cy="80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3080792" y="4417169"/>
            <a:ext cx="539750" cy="307975"/>
          </a:xfrm>
          <a:prstGeom prst="rect">
            <a:avLst/>
          </a:prstGeom>
          <a:ln w="19050"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marL="342900" indent="-342900" algn="ctr" defTabSz="977900" latinLnBrk="0">
              <a:defRPr/>
            </a:pPr>
            <a:r>
              <a:rPr lang="en-US" altLang="ko-KR" dirty="0" smtClean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MS53</a:t>
            </a:r>
            <a:endParaRPr lang="en-US" altLang="ko-KR" dirty="0">
              <a:solidFill>
                <a:srgbClr val="FFFFFF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61112" y="2095213"/>
            <a:ext cx="963099" cy="757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61112" y="3036194"/>
            <a:ext cx="963099" cy="757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61112" y="3927283"/>
            <a:ext cx="981877" cy="797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61112" y="4869160"/>
            <a:ext cx="1035235" cy="75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Text Box 43"/>
          <p:cNvSpPr txBox="1">
            <a:spLocks noChangeArrowheads="1"/>
          </p:cNvSpPr>
          <p:nvPr/>
        </p:nvSpPr>
        <p:spPr bwMode="auto">
          <a:xfrm>
            <a:off x="7113240" y="1414611"/>
            <a:ext cx="539750" cy="307975"/>
          </a:xfrm>
          <a:prstGeom prst="rect">
            <a:avLst/>
          </a:prstGeom>
          <a:ln w="19050"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marL="342900" indent="-342900" algn="ctr" defTabSz="977900" latinLnBrk="0">
              <a:defRPr/>
            </a:pPr>
            <a:r>
              <a:rPr lang="en-US" altLang="ko-KR" dirty="0" smtClean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MT93</a:t>
            </a:r>
            <a:endParaRPr lang="en-US" altLang="ko-KR" dirty="0">
              <a:solidFill>
                <a:srgbClr val="FFFFFF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63" name="Right Arrow 62"/>
          <p:cNvSpPr/>
          <p:nvPr/>
        </p:nvSpPr>
        <p:spPr>
          <a:xfrm>
            <a:off x="4953000" y="1484784"/>
            <a:ext cx="792088" cy="21602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/>
          <p:cNvSpPr/>
          <p:nvPr/>
        </p:nvSpPr>
        <p:spPr>
          <a:xfrm>
            <a:off x="4953000" y="3284984"/>
            <a:ext cx="792088" cy="21602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Arrow 64"/>
          <p:cNvSpPr/>
          <p:nvPr/>
        </p:nvSpPr>
        <p:spPr>
          <a:xfrm>
            <a:off x="4953000" y="4005064"/>
            <a:ext cx="792088" cy="21602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 Box 43"/>
          <p:cNvSpPr txBox="1">
            <a:spLocks noChangeArrowheads="1"/>
          </p:cNvSpPr>
          <p:nvPr/>
        </p:nvSpPr>
        <p:spPr bwMode="auto">
          <a:xfrm>
            <a:off x="7185248" y="4437112"/>
            <a:ext cx="648072" cy="307975"/>
          </a:xfrm>
          <a:prstGeom prst="rect">
            <a:avLst/>
          </a:prstGeom>
          <a:ln w="19050"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marL="342900" indent="-342900" algn="ctr" defTabSz="977900" latinLnBrk="0">
              <a:defRPr/>
            </a:pPr>
            <a:r>
              <a:rPr lang="en-US" altLang="ko-KR" dirty="0" smtClean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MT35S</a:t>
            </a:r>
            <a:endParaRPr lang="en-US" altLang="ko-KR" dirty="0">
              <a:solidFill>
                <a:srgbClr val="FFFFFF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67" name="TextBox 271"/>
          <p:cNvSpPr txBox="1">
            <a:spLocks noChangeArrowheads="1"/>
          </p:cNvSpPr>
          <p:nvPr/>
        </p:nvSpPr>
        <p:spPr bwMode="auto">
          <a:xfrm>
            <a:off x="7905328" y="4365104"/>
            <a:ext cx="69442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b="0" dirty="0" smtClean="0">
                <a:solidFill>
                  <a:srgbClr val="FF0066"/>
                </a:solidFill>
              </a:rPr>
              <a:t>Smart </a:t>
            </a:r>
            <a:r>
              <a:rPr lang="en-US" altLang="ko-KR" sz="1100" b="0" dirty="0" smtClean="0">
                <a:solidFill>
                  <a:schemeClr val="tx1"/>
                </a:solidFill>
              </a:rPr>
              <a:t>/</a:t>
            </a:r>
          </a:p>
          <a:p>
            <a:r>
              <a:rPr lang="en-US" altLang="ko-KR" sz="1100" dirty="0" smtClean="0">
                <a:solidFill>
                  <a:schemeClr val="tx1"/>
                </a:solidFill>
              </a:rPr>
              <a:t>VA / HD</a:t>
            </a:r>
            <a:endParaRPr lang="en-US" altLang="ko-KR" sz="1100" b="0" dirty="0">
              <a:solidFill>
                <a:schemeClr val="tx1"/>
              </a:solidFill>
            </a:endParaRPr>
          </a:p>
        </p:txBody>
      </p:sp>
      <p:sp>
        <p:nvSpPr>
          <p:cNvPr id="68" name="Right Arrow 67"/>
          <p:cNvSpPr/>
          <p:nvPr/>
        </p:nvSpPr>
        <p:spPr>
          <a:xfrm>
            <a:off x="4953000" y="4437112"/>
            <a:ext cx="792088" cy="21602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ight Arrow 68"/>
          <p:cNvSpPr/>
          <p:nvPr/>
        </p:nvSpPr>
        <p:spPr>
          <a:xfrm>
            <a:off x="4953000" y="5085184"/>
            <a:ext cx="792088" cy="21602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Box 43"/>
          <p:cNvSpPr txBox="1">
            <a:spLocks noChangeArrowheads="1"/>
          </p:cNvSpPr>
          <p:nvPr/>
        </p:nvSpPr>
        <p:spPr bwMode="auto">
          <a:xfrm>
            <a:off x="7113240" y="2112913"/>
            <a:ext cx="617537" cy="307975"/>
          </a:xfrm>
          <a:prstGeom prst="rect">
            <a:avLst/>
          </a:prstGeom>
          <a:ln w="19050"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marL="342900" indent="-342900" algn="ctr" defTabSz="977900" latinLnBrk="0">
              <a:defRPr/>
            </a:pPr>
            <a:r>
              <a:rPr lang="en-US" altLang="ko-KR" dirty="0" smtClean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MT</a:t>
            </a:r>
            <a:r>
              <a:rPr lang="uk-UA" altLang="ko-KR" dirty="0" smtClean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7</a:t>
            </a:r>
            <a:r>
              <a:rPr lang="en-US" altLang="ko-KR" dirty="0" smtClean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5S</a:t>
            </a:r>
            <a:endParaRPr lang="en-US" altLang="ko-KR" dirty="0">
              <a:solidFill>
                <a:srgbClr val="FFFFFF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54" name="TextBox 268"/>
          <p:cNvSpPr txBox="1">
            <a:spLocks noChangeArrowheads="1"/>
          </p:cNvSpPr>
          <p:nvPr/>
        </p:nvSpPr>
        <p:spPr bwMode="auto">
          <a:xfrm>
            <a:off x="7761312" y="2492896"/>
            <a:ext cx="67518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b="0" dirty="0" smtClean="0">
                <a:solidFill>
                  <a:srgbClr val="FF0066"/>
                </a:solidFill>
              </a:rPr>
              <a:t>Smart </a:t>
            </a:r>
            <a:r>
              <a:rPr lang="en-US" altLang="ko-KR" sz="1100" b="0" dirty="0" smtClean="0">
                <a:solidFill>
                  <a:schemeClr val="tx1"/>
                </a:solidFill>
              </a:rPr>
              <a:t>/</a:t>
            </a:r>
            <a:r>
              <a:rPr lang="en-US" altLang="ko-KR" sz="1100" b="0" dirty="0" smtClean="0">
                <a:solidFill>
                  <a:srgbClr val="FF0066"/>
                </a:solidFill>
              </a:rPr>
              <a:t> </a:t>
            </a:r>
          </a:p>
          <a:p>
            <a:r>
              <a:rPr lang="en-US" altLang="ko-KR" sz="1100" b="0" dirty="0" smtClean="0">
                <a:solidFill>
                  <a:schemeClr val="tx1"/>
                </a:solidFill>
              </a:rPr>
              <a:t>IPS</a:t>
            </a:r>
            <a:endParaRPr lang="en-US" altLang="ko-KR" sz="1100" b="0" dirty="0">
              <a:solidFill>
                <a:schemeClr val="tx1"/>
              </a:solidFill>
            </a:endParaRPr>
          </a:p>
        </p:txBody>
      </p:sp>
      <p:sp>
        <p:nvSpPr>
          <p:cNvPr id="55" name="Text Box 43"/>
          <p:cNvSpPr txBox="1">
            <a:spLocks noChangeArrowheads="1"/>
          </p:cNvSpPr>
          <p:nvPr/>
        </p:nvSpPr>
        <p:spPr bwMode="auto">
          <a:xfrm>
            <a:off x="7185248" y="4005064"/>
            <a:ext cx="539750" cy="307975"/>
          </a:xfrm>
          <a:prstGeom prst="rect">
            <a:avLst/>
          </a:prstGeom>
          <a:ln w="19050"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marL="342900" indent="-342900" algn="ctr" defTabSz="977900" latinLnBrk="0">
              <a:defRPr/>
            </a:pPr>
            <a:r>
              <a:rPr lang="en-US" altLang="ko-KR" dirty="0" smtClean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MT</a:t>
            </a:r>
            <a:r>
              <a:rPr lang="ru-RU" altLang="ko-KR" dirty="0" smtClean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46</a:t>
            </a:r>
            <a:endParaRPr lang="en-US" altLang="ko-KR" dirty="0">
              <a:solidFill>
                <a:srgbClr val="FFFFFF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57" name="TextBox 270"/>
          <p:cNvSpPr txBox="1">
            <a:spLocks noChangeArrowheads="1"/>
          </p:cNvSpPr>
          <p:nvPr/>
        </p:nvSpPr>
        <p:spPr bwMode="auto">
          <a:xfrm>
            <a:off x="7705352" y="4000996"/>
            <a:ext cx="7168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dirty="0" smtClean="0"/>
              <a:t>TN / </a:t>
            </a:r>
            <a:r>
              <a:rPr lang="en-US" altLang="ko-KR" sz="1100" b="0" dirty="0" smtClean="0"/>
              <a:t>IPS</a:t>
            </a:r>
            <a:endParaRPr lang="en-US" altLang="ko-KR" sz="11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77850" y="1333412"/>
            <a:ext cx="9080500" cy="372547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sz="2000" dirty="0" smtClean="0">
                <a:solidFill>
                  <a:srgbClr val="C61E55"/>
                </a:solidFill>
                <a:cs typeface="Arial" pitchFamily="34" charset="0"/>
              </a:rPr>
              <a:t>Основные преимущества </a:t>
            </a:r>
            <a:r>
              <a:rPr lang="en-US" altLang="ko-KR" sz="2000" dirty="0" smtClean="0">
                <a:solidFill>
                  <a:srgbClr val="C61E55"/>
                </a:solidFill>
                <a:cs typeface="Arial" pitchFamily="34" charset="0"/>
              </a:rPr>
              <a:t>LG </a:t>
            </a:r>
            <a:r>
              <a:rPr lang="ru-RU" altLang="ko-KR" sz="2000" dirty="0" smtClean="0">
                <a:solidFill>
                  <a:srgbClr val="C61E55"/>
                </a:solidFill>
                <a:cs typeface="Arial" pitchFamily="34" charset="0"/>
              </a:rPr>
              <a:t>Персональных ТВ перед телевизорами:</a:t>
            </a:r>
            <a:endParaRPr lang="en-US" altLang="ko-KR" sz="2000" dirty="0" smtClean="0">
              <a:solidFill>
                <a:srgbClr val="C61E55"/>
              </a:solidFill>
              <a:cs typeface="Arial" pitchFamily="34" charset="0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ko-KR" sz="2000" dirty="0" smtClean="0">
              <a:solidFill>
                <a:srgbClr val="C61E55"/>
              </a:solidFill>
              <a:cs typeface="Arial" pitchFamily="34" charset="0"/>
            </a:endParaRPr>
          </a:p>
          <a:p>
            <a:pPr marL="342900" indent="-342900" defTabSz="684213">
              <a:lnSpc>
                <a:spcPct val="110000"/>
              </a:lnSpc>
              <a:spcBef>
                <a:spcPct val="0"/>
              </a:spcBef>
              <a:buFontTx/>
              <a:buAutoNum type="arabicPeriod"/>
            </a:pPr>
            <a:r>
              <a:rPr lang="ru-RU" altLang="ko-KR" sz="1600" dirty="0" smtClean="0">
                <a:cs typeface="Arial" pitchFamily="34" charset="0"/>
              </a:rPr>
              <a:t>Более широкий модельный ряд при более широком функциональном ассортименте</a:t>
            </a:r>
          </a:p>
          <a:p>
            <a:pPr marL="342900" indent="-342900" defTabSz="684213">
              <a:lnSpc>
                <a:spcPct val="110000"/>
              </a:lnSpc>
              <a:spcBef>
                <a:spcPct val="0"/>
              </a:spcBef>
              <a:buFontTx/>
              <a:buAutoNum type="arabicPeriod"/>
            </a:pPr>
            <a:r>
              <a:rPr lang="ru-RU" altLang="ko-KR" sz="1600" dirty="0" smtClean="0">
                <a:cs typeface="Arial" pitchFamily="34" charset="0"/>
              </a:rPr>
              <a:t>Более привлекательная цена</a:t>
            </a:r>
            <a:endParaRPr lang="en-US" altLang="ko-KR" sz="1600" dirty="0" smtClean="0">
              <a:cs typeface="Arial" pitchFamily="34" charset="0"/>
            </a:endParaRPr>
          </a:p>
          <a:p>
            <a:pPr marL="342900" indent="-342900" defTabSz="684213">
              <a:lnSpc>
                <a:spcPct val="110000"/>
              </a:lnSpc>
              <a:spcBef>
                <a:spcPct val="0"/>
              </a:spcBef>
              <a:buFontTx/>
              <a:buAutoNum type="arabicPeriod"/>
            </a:pPr>
            <a:r>
              <a:rPr lang="ru-RU" altLang="ko-KR" sz="1600" dirty="0" smtClean="0">
                <a:cs typeface="Arial" pitchFamily="34" charset="0"/>
              </a:rPr>
              <a:t>Разрешение </a:t>
            </a:r>
            <a:r>
              <a:rPr lang="en-US" altLang="ko-KR" sz="1600" dirty="0" smtClean="0">
                <a:cs typeface="Arial" pitchFamily="34" charset="0"/>
              </a:rPr>
              <a:t>Full HD </a:t>
            </a:r>
            <a:r>
              <a:rPr lang="ru-RU" altLang="ko-KR" sz="1600" dirty="0" smtClean="0">
                <a:cs typeface="Arial" pitchFamily="34" charset="0"/>
              </a:rPr>
              <a:t>в большинстве моделей</a:t>
            </a:r>
          </a:p>
          <a:p>
            <a:pPr marL="342900" indent="-342900" defTabSz="684213">
              <a:lnSpc>
                <a:spcPct val="110000"/>
              </a:lnSpc>
              <a:spcBef>
                <a:spcPct val="0"/>
              </a:spcBef>
              <a:buFontTx/>
              <a:buAutoNum type="arabicPeriod"/>
            </a:pPr>
            <a:r>
              <a:rPr lang="ru-RU" altLang="ko-KR" sz="1600" dirty="0" smtClean="0">
                <a:cs typeface="Arial" pitchFamily="34" charset="0"/>
              </a:rPr>
              <a:t>Полный выбор матриц: </a:t>
            </a:r>
            <a:r>
              <a:rPr lang="en-US" altLang="ko-KR" sz="1600" dirty="0" smtClean="0">
                <a:cs typeface="Arial" pitchFamily="34" charset="0"/>
              </a:rPr>
              <a:t>IPS, MVA</a:t>
            </a:r>
            <a:r>
              <a:rPr lang="ru-RU" altLang="ko-KR" sz="1600" dirty="0" smtClean="0">
                <a:cs typeface="Arial" pitchFamily="34" charset="0"/>
              </a:rPr>
              <a:t>, </a:t>
            </a:r>
            <a:r>
              <a:rPr lang="en-US" altLang="ko-KR" sz="1600" dirty="0" smtClean="0">
                <a:cs typeface="Arial" pitchFamily="34" charset="0"/>
              </a:rPr>
              <a:t>TN.</a:t>
            </a:r>
          </a:p>
          <a:p>
            <a:pPr marL="342900" indent="-342900" defTabSz="684213">
              <a:lnSpc>
                <a:spcPct val="110000"/>
              </a:lnSpc>
              <a:spcBef>
                <a:spcPct val="0"/>
              </a:spcBef>
              <a:buFontTx/>
              <a:buAutoNum type="arabicPeriod"/>
            </a:pPr>
            <a:endParaRPr lang="ru-RU" altLang="ko-KR" sz="1600" dirty="0" smtClean="0">
              <a:cs typeface="Arial" pitchFamily="34" charset="0"/>
            </a:endParaRPr>
          </a:p>
          <a:p>
            <a:pPr marL="342900" indent="-342900" defTabSz="684213">
              <a:lnSpc>
                <a:spcPct val="110000"/>
              </a:lnSpc>
              <a:spcBef>
                <a:spcPct val="0"/>
              </a:spcBef>
              <a:buFontTx/>
              <a:buAutoNum type="arabicPeriod"/>
            </a:pPr>
            <a:endParaRPr lang="ru-RU" altLang="ko-KR" sz="1600" dirty="0" smtClean="0">
              <a:cs typeface="Arial" pitchFamily="34" charset="0"/>
            </a:endParaRPr>
          </a:p>
          <a:p>
            <a:pPr marL="342900" indent="-342900" defTabSz="684213">
              <a:lnSpc>
                <a:spcPct val="110000"/>
              </a:lnSpc>
              <a:spcBef>
                <a:spcPct val="0"/>
              </a:spcBef>
            </a:pPr>
            <a:r>
              <a:rPr lang="ru-RU" altLang="ko-KR" sz="1600" dirty="0" smtClean="0">
                <a:cs typeface="Arial" pitchFamily="34" charset="0"/>
              </a:rPr>
              <a:t>Характеристики:</a:t>
            </a:r>
          </a:p>
          <a:p>
            <a:pPr marL="342900" indent="-342900" defTabSz="684213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ru-RU" altLang="ko-KR" sz="1600" dirty="0" smtClean="0">
                <a:cs typeface="Arial" pitchFamily="34" charset="0"/>
              </a:rPr>
              <a:t>Телевизионное меню персонального ТВ  = меню телевизора</a:t>
            </a:r>
          </a:p>
          <a:p>
            <a:pPr marL="342900" indent="-342900" defTabSz="684213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ru-RU" altLang="ko-KR" sz="1600" dirty="0" smtClean="0">
                <a:cs typeface="Arial" pitchFamily="34" charset="0"/>
              </a:rPr>
              <a:t>Комплектация персонального ТВ (пульт, кабели) = комплектации телевизора </a:t>
            </a:r>
          </a:p>
          <a:p>
            <a:pPr marL="342900" indent="-342900" defTabSz="684213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ru-RU" altLang="ko-KR" sz="1600" dirty="0" smtClean="0">
                <a:cs typeface="Arial" pitchFamily="34" charset="0"/>
              </a:rPr>
              <a:t>Дизайн </a:t>
            </a:r>
            <a:r>
              <a:rPr lang="ru-RU" altLang="ko-KR" sz="1600" dirty="0" err="1" smtClean="0">
                <a:cs typeface="Arial" pitchFamily="34" charset="0"/>
              </a:rPr>
              <a:t>премиум</a:t>
            </a:r>
            <a:r>
              <a:rPr lang="ru-RU" altLang="ko-KR" sz="1600" dirty="0" smtClean="0">
                <a:cs typeface="Arial" pitchFamily="34" charset="0"/>
              </a:rPr>
              <a:t> серий персональных ТВ повторяет дизайн </a:t>
            </a:r>
            <a:r>
              <a:rPr lang="ru-RU" altLang="ko-KR" sz="1600" dirty="0" err="1" smtClean="0">
                <a:cs typeface="Arial" pitchFamily="34" charset="0"/>
              </a:rPr>
              <a:t>премиум</a:t>
            </a:r>
            <a:r>
              <a:rPr lang="ru-RU" altLang="ko-KR" sz="1600" dirty="0" smtClean="0">
                <a:cs typeface="Arial" pitchFamily="34" charset="0"/>
              </a:rPr>
              <a:t> моделей телевизоров</a:t>
            </a:r>
            <a:endParaRPr lang="ko-KR" altLang="en-US" sz="1600" dirty="0">
              <a:cs typeface="Arial" pitchFamily="34" charset="0"/>
            </a:endParaRPr>
          </a:p>
        </p:txBody>
      </p:sp>
      <p:sp>
        <p:nvSpPr>
          <p:cNvPr id="5" name="Rectangle 10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92586"/>
            <a:ext cx="420980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latinLnBrk="0" hangingPunct="0"/>
            <a:r>
              <a:rPr lang="ru-RU" altLang="ko-KR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Преимущества Персональных ТВ</a:t>
            </a:r>
            <a:endParaRPr lang="ko-KR" altLang="en-US" sz="2000" dirty="0" smtClean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  <a:sym typeface="맑은 고딕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270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44488" y="332656"/>
            <a:ext cx="9080500" cy="38141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sz="2000" dirty="0" smtClean="0">
                <a:solidFill>
                  <a:srgbClr val="C61E55"/>
                </a:solidFill>
                <a:cs typeface="Arial" pitchFamily="34" charset="0"/>
              </a:rPr>
              <a:t>Сравнение характеристик персональных ТВ и телевизоров:</a:t>
            </a:r>
            <a:endParaRPr lang="en-US" altLang="ko-KR" sz="2000" dirty="0" smtClean="0">
              <a:solidFill>
                <a:srgbClr val="C61E55"/>
              </a:solidFill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8462" y="764716"/>
          <a:ext cx="9649075" cy="5801651"/>
        </p:xfrm>
        <a:graphic>
          <a:graphicData uri="http://schemas.openxmlformats.org/drawingml/2006/table">
            <a:tbl>
              <a:tblPr/>
              <a:tblGrid>
                <a:gridCol w="460303"/>
                <a:gridCol w="471809"/>
                <a:gridCol w="405642"/>
                <a:gridCol w="517838"/>
                <a:gridCol w="356733"/>
                <a:gridCol w="379749"/>
                <a:gridCol w="494825"/>
                <a:gridCol w="513503"/>
                <a:gridCol w="720080"/>
                <a:gridCol w="734207"/>
                <a:gridCol w="471809"/>
                <a:gridCol w="405642"/>
                <a:gridCol w="517838"/>
                <a:gridCol w="356733"/>
                <a:gridCol w="379749"/>
                <a:gridCol w="494825"/>
                <a:gridCol w="383613"/>
                <a:gridCol w="792088"/>
                <a:gridCol w="792089"/>
              </a:tblGrid>
              <a:tr h="350026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LG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Персональный ТВ</a:t>
                      </a:r>
                    </a:p>
                  </a:txBody>
                  <a:tcPr marL="6085" marR="6085" marT="60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LG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ТВ</a:t>
                      </a:r>
                    </a:p>
                  </a:txBody>
                  <a:tcPr marL="6085" marR="6085" marT="60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25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Сег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мент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Разре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шение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Па-</a:t>
                      </a:r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нель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Тюнер</a:t>
                      </a:r>
                    </a:p>
                  </a:txBody>
                  <a:tcPr marL="6085" marR="6085" marT="60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MHL</a:t>
                      </a:r>
                    </a:p>
                  </a:txBody>
                  <a:tcPr marL="6085" marR="6085" marT="60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Smart</a:t>
                      </a:r>
                    </a:p>
                  </a:txBody>
                  <a:tcPr marL="6085" marR="6085" marT="60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Magic </a:t>
                      </a:r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Remote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WiFi</a:t>
                      </a:r>
                    </a:p>
                  </a:txBody>
                  <a:tcPr marL="6085" marR="6085" marT="60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Модель </a:t>
                      </a:r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Модель </a:t>
                      </a:r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Разре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шение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Па-</a:t>
                      </a:r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нель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Тюнер</a:t>
                      </a:r>
                    </a:p>
                  </a:txBody>
                  <a:tcPr marL="6085" marR="6085" marT="60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MHL</a:t>
                      </a:r>
                    </a:p>
                  </a:txBody>
                  <a:tcPr marL="6085" marR="6085" marT="60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Smart</a:t>
                      </a:r>
                    </a:p>
                  </a:txBody>
                  <a:tcPr marL="6085" marR="6085" marT="60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Magic </a:t>
                      </a:r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Remote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WiFi</a:t>
                      </a:r>
                    </a:p>
                  </a:txBody>
                  <a:tcPr marL="6085" marR="6085" marT="60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Модель </a:t>
                      </a:r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Модель </a:t>
                      </a:r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750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19"</a:t>
                      </a:r>
                    </a:p>
                  </a:txBody>
                  <a:tcPr marL="6085" marR="6085" marT="60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T/C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19MN43D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19MN43D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22"</a:t>
                      </a:r>
                    </a:p>
                  </a:txBody>
                  <a:tcPr marL="6085" marR="6085" marT="60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Full 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T/C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22MA53D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22MT55D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T2/C/S2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22LN457U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22LB457U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5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Full 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T/C/S2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22MT45D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T2/C/S2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22LN450U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22LB450U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Full 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T/C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22MN43D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T/C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22MA33D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23"</a:t>
                      </a:r>
                    </a:p>
                  </a:txBody>
                  <a:tcPr marL="6085" marR="6085" marT="60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Full 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T/C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23MA73D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5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Full 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T/C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23MT75D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Full 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T/C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23MA53D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Full 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T/C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23MT55D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24"</a:t>
                      </a:r>
                    </a:p>
                  </a:txBody>
                  <a:tcPr marL="6085" marR="6085" marT="60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Full 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T2/C/S2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Ready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Built-in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24MS53V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24MT55S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T2/C/S2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24LB457U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5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Full 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T/C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24MA53D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24MT55D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T2/C/S2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24LB450U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Full 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T/C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24MT46D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MVA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T/C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24MN33D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MVA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T2/C/S2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24MT45D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26"</a:t>
                      </a:r>
                    </a:p>
                  </a:txBody>
                  <a:tcPr marL="6085" marR="6085" marT="60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T/C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26MA33D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T2/C/S2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Ready</a:t>
                      </a:r>
                    </a:p>
                  </a:txBody>
                  <a:tcPr marL="6085" marR="6085" marT="60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Built-in</a:t>
                      </a:r>
                    </a:p>
                  </a:txBody>
                  <a:tcPr marL="6085" marR="6085" marT="608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26LN467U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5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T2/C/S2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26LN457U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T2/C/S2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26LN450U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27"</a:t>
                      </a:r>
                    </a:p>
                  </a:txBody>
                  <a:tcPr marL="6085" marR="6085" marT="60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Full 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T2/C/S2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Built-in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27MT93V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27MT93V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5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Full 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T2/C/S2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Ready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Built-in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27MT75S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Full 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T2/C/S2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Ready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Built-in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27MS53V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27MT55S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Full 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T/C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27MA53D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27MT55D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Full 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T/C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27MT46D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28"</a:t>
                      </a:r>
                    </a:p>
                  </a:txBody>
                  <a:tcPr marL="6085" marR="6085" marT="60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MVA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T/C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28MT45D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T2/C/S2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Ready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Ready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28LB491U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5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MVA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T/C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28MN30D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T2/C/S2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28LN457U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28LB457U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T2/C/S2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28LN450U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28LB450U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29"</a:t>
                      </a:r>
                    </a:p>
                  </a:txBody>
                  <a:tcPr marL="6085" marR="6085" marT="60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MVA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T/C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29MT45D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T2/C/S2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29LN457U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5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MVA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T/C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29MN33D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HD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IPS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T2/C/S2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29LN450U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Итого 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085" marR="6085" marT="608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이태영\Desktop\Untitled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0" y="0"/>
            <a:ext cx="9899140" cy="6858000"/>
          </a:xfrm>
          <a:prstGeom prst="rect">
            <a:avLst/>
          </a:prstGeom>
          <a:noFill/>
        </p:spPr>
      </p:pic>
      <p:sp>
        <p:nvSpPr>
          <p:cNvPr id="12" name="직사각형 11"/>
          <p:cNvSpPr/>
          <p:nvPr/>
        </p:nvSpPr>
        <p:spPr>
          <a:xfrm>
            <a:off x="308906" y="373173"/>
            <a:ext cx="9288191" cy="70788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ctr" latinLnBrk="0"/>
            <a:r>
              <a:rPr lang="ru-RU" altLang="ko-KR" sz="2300" spc="-150" dirty="0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Персональный  </a:t>
            </a:r>
            <a:r>
              <a:rPr lang="en-US" altLang="ko-KR" sz="2300" spc="-150" dirty="0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3D</a:t>
            </a:r>
            <a:r>
              <a:rPr lang="ru-RU" altLang="ko-KR" sz="2300" spc="-150" dirty="0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 </a:t>
            </a:r>
            <a:r>
              <a:rPr lang="en-US" altLang="ko-KR" sz="2300" spc="-150" dirty="0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 </a:t>
            </a:r>
            <a:r>
              <a:rPr lang="ru-RU" altLang="ko-KR" sz="2300" spc="-150" dirty="0" err="1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Смарт</a:t>
            </a:r>
            <a:r>
              <a:rPr lang="ru-RU" altLang="ko-KR" sz="2300" spc="-150" dirty="0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  ТВ. </a:t>
            </a:r>
          </a:p>
          <a:p>
            <a:pPr algn="ctr" latinLnBrk="0"/>
            <a:r>
              <a:rPr lang="ru-RU" altLang="ko-KR" sz="2300" spc="-150" dirty="0" smtClean="0">
                <a:solidFill>
                  <a:srgbClr val="C61E55"/>
                </a:solidFill>
                <a:latin typeface="Arial Black" pitchFamily="34" charset="0"/>
                <a:ea typeface="HY나무L" pitchFamily="18" charset="-127"/>
                <a:cs typeface="Tahoma" pitchFamily="34" charset="0"/>
              </a:rPr>
              <a:t>Триумф технологий  и  изысканный дизайн</a:t>
            </a:r>
            <a:endParaRPr lang="en-US" altLang="ko-KR" sz="2300" spc="-150" dirty="0">
              <a:solidFill>
                <a:srgbClr val="C61E55"/>
              </a:solidFill>
              <a:latin typeface="Arial Black" pitchFamily="34" charset="0"/>
              <a:ea typeface="HY나무L" pitchFamily="18" charset="-127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2702" y="1054477"/>
            <a:ext cx="323744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altLang="ko-K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Серия </a:t>
            </a:r>
            <a:r>
              <a:rPr lang="en-US" altLang="ko-K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MT93</a:t>
            </a:r>
            <a:endParaRPr lang="ko-KR" alt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92586"/>
            <a:ext cx="26127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latinLnBrk="0" hangingPunct="0"/>
            <a:r>
              <a:rPr lang="uk-UA" altLang="ko-KR" sz="2000" dirty="0" err="1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Концепция</a:t>
            </a:r>
            <a:r>
              <a:rPr lang="uk-UA" altLang="ko-KR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 </a:t>
            </a:r>
            <a:r>
              <a:rPr lang="uk-UA" altLang="ko-KR" sz="2000" dirty="0" err="1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맑은 고딕" pitchFamily="50" charset="-127"/>
              </a:rPr>
              <a:t>продукта</a:t>
            </a:r>
            <a:endParaRPr lang="ko-KR" altLang="en-US" sz="2000" dirty="0" smtClean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  <a:sym typeface="맑은 고딕" pitchFamily="50" charset="-127"/>
            </a:endParaRPr>
          </a:p>
        </p:txBody>
      </p:sp>
      <p:sp>
        <p:nvSpPr>
          <p:cNvPr id="6147" name="AutoShape 2"/>
          <p:cNvSpPr>
            <a:spLocks noChangeArrowheads="1"/>
          </p:cNvSpPr>
          <p:nvPr/>
        </p:nvSpPr>
        <p:spPr bwMode="auto">
          <a:xfrm>
            <a:off x="512763" y="760413"/>
            <a:ext cx="2695575" cy="360362"/>
          </a:xfrm>
          <a:prstGeom prst="roundRect">
            <a:avLst>
              <a:gd name="adj" fmla="val 45421"/>
            </a:avLst>
          </a:prstGeom>
          <a:solidFill>
            <a:srgbClr val="C61E55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defTabSz="977900" eaLnBrk="0" latinLnBrk="0" hangingPunct="0"/>
            <a:endParaRPr kumimoji="0" lang="ko-KR" altLang="ko-KR" sz="1800" b="1">
              <a:solidFill>
                <a:schemeClr val="bg1"/>
              </a:solidFill>
              <a:ea typeface="돋움" pitchFamily="50" charset="-127"/>
            </a:endParaRP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4230323" y="561560"/>
            <a:ext cx="5547213" cy="71996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algn="r" defTabSz="684213" eaLnBrk="0" latinLnBrk="0" hangingPunct="0">
              <a:lnSpc>
                <a:spcPct val="110000"/>
              </a:lnSpc>
            </a:pPr>
            <a:r>
              <a:rPr lang="ru-RU" altLang="ko-KR" sz="2000" b="1" dirty="0" smtClean="0">
                <a:solidFill>
                  <a:srgbClr val="C61E55"/>
                </a:solidFill>
              </a:rPr>
              <a:t>Персональный </a:t>
            </a:r>
            <a:r>
              <a:rPr lang="en-US" altLang="ko-KR" sz="2000" b="1" dirty="0" smtClean="0">
                <a:solidFill>
                  <a:srgbClr val="C61E55"/>
                </a:solidFill>
              </a:rPr>
              <a:t>3D Smart </a:t>
            </a:r>
            <a:r>
              <a:rPr lang="ru-RU" altLang="ko-KR" sz="2000" b="1" dirty="0" smtClean="0">
                <a:solidFill>
                  <a:srgbClr val="C61E55"/>
                </a:solidFill>
              </a:rPr>
              <a:t>ТВ.</a:t>
            </a:r>
          </a:p>
          <a:p>
            <a:pPr marL="176213" indent="-176213" algn="r" defTabSz="684213" eaLnBrk="0" latinLnBrk="0" hangingPunct="0">
              <a:lnSpc>
                <a:spcPct val="110000"/>
              </a:lnSpc>
            </a:pPr>
            <a:r>
              <a:rPr lang="uk-UA" altLang="ko-KR" sz="2000" b="1" dirty="0" err="1" smtClean="0">
                <a:solidFill>
                  <a:srgbClr val="C61E55"/>
                </a:solidFill>
              </a:rPr>
              <a:t>Триумф</a:t>
            </a:r>
            <a:r>
              <a:rPr lang="uk-UA" altLang="ko-KR" sz="2000" b="1" dirty="0" smtClean="0">
                <a:solidFill>
                  <a:srgbClr val="C61E55"/>
                </a:solidFill>
              </a:rPr>
              <a:t> </a:t>
            </a:r>
            <a:r>
              <a:rPr lang="uk-UA" altLang="ko-KR" sz="2000" b="1" dirty="0" err="1" smtClean="0">
                <a:solidFill>
                  <a:srgbClr val="C61E55"/>
                </a:solidFill>
              </a:rPr>
              <a:t>технологий</a:t>
            </a:r>
            <a:r>
              <a:rPr lang="uk-UA" altLang="ko-KR" sz="2000" b="1" dirty="0" smtClean="0">
                <a:solidFill>
                  <a:srgbClr val="C61E55"/>
                </a:solidFill>
              </a:rPr>
              <a:t> и </a:t>
            </a:r>
            <a:r>
              <a:rPr lang="uk-UA" altLang="ko-KR" sz="2000" b="1" dirty="0" err="1" smtClean="0">
                <a:solidFill>
                  <a:srgbClr val="C61E55"/>
                </a:solidFill>
              </a:rPr>
              <a:t>изысканный</a:t>
            </a:r>
            <a:r>
              <a:rPr lang="uk-UA" altLang="ko-KR" sz="2000" b="1" dirty="0" smtClean="0">
                <a:solidFill>
                  <a:srgbClr val="C61E55"/>
                </a:solidFill>
              </a:rPr>
              <a:t> дизайн</a:t>
            </a:r>
            <a:endParaRPr lang="ko-KR" altLang="en-US" sz="2000" b="1" dirty="0" smtClean="0">
              <a:solidFill>
                <a:srgbClr val="C61E55"/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035809" y="769938"/>
            <a:ext cx="1616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defTabSz="977900" eaLnBrk="0" latinLnBrk="0" hangingPunct="0"/>
            <a:r>
              <a:rPr kumimoji="0" lang="ru-RU" altLang="ko-KR" sz="1800" b="1" dirty="0" smtClean="0">
                <a:solidFill>
                  <a:schemeClr val="bg1"/>
                </a:solidFill>
                <a:ea typeface="돋움" pitchFamily="50" charset="-127"/>
              </a:rPr>
              <a:t>Серия </a:t>
            </a:r>
            <a:r>
              <a:rPr kumimoji="0" lang="en-US" altLang="ko-KR" sz="1800" b="1" dirty="0" smtClean="0">
                <a:solidFill>
                  <a:schemeClr val="bg1"/>
                </a:solidFill>
                <a:ea typeface="돋움" pitchFamily="50" charset="-127"/>
              </a:rPr>
              <a:t>MT93 </a:t>
            </a:r>
          </a:p>
        </p:txBody>
      </p:sp>
      <p:sp>
        <p:nvSpPr>
          <p:cNvPr id="6150" name="Rectangle 17"/>
          <p:cNvSpPr>
            <a:spLocks noChangeArrowheads="1"/>
          </p:cNvSpPr>
          <p:nvPr/>
        </p:nvSpPr>
        <p:spPr bwMode="auto">
          <a:xfrm>
            <a:off x="5024819" y="4348163"/>
            <a:ext cx="162401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en-US" altLang="ko-KR" dirty="0">
                <a:solidFill>
                  <a:srgbClr val="000000"/>
                </a:solidFill>
              </a:rPr>
              <a:t>■ </a:t>
            </a:r>
            <a:r>
              <a:rPr lang="ru-RU" altLang="ko-KR" dirty="0" smtClean="0">
                <a:solidFill>
                  <a:srgbClr val="000000"/>
                </a:solidFill>
              </a:rPr>
              <a:t>Спецификации</a:t>
            </a: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6151" name="AutoShape 18"/>
          <p:cNvSpPr>
            <a:spLocks noChangeArrowheads="1"/>
          </p:cNvSpPr>
          <p:nvPr/>
        </p:nvSpPr>
        <p:spPr bwMode="auto">
          <a:xfrm>
            <a:off x="5089907" y="4638675"/>
            <a:ext cx="4598987" cy="167064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uk-UA" altLang="ko-KR" sz="1100" dirty="0" smtClean="0">
                <a:solidFill>
                  <a:srgbClr val="000000"/>
                </a:solidFill>
              </a:rPr>
              <a:t>Панель</a:t>
            </a:r>
            <a:r>
              <a:rPr lang="en-US" altLang="ko-KR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>
                <a:solidFill>
                  <a:srgbClr val="000000"/>
                </a:solidFill>
              </a:rPr>
              <a:t>: 27” LED IPS Advanced CINEMA </a:t>
            </a:r>
            <a:r>
              <a:rPr lang="en-US" altLang="ko-KR" sz="1100" dirty="0" smtClean="0">
                <a:solidFill>
                  <a:srgbClr val="000000"/>
                </a:solidFill>
              </a:rPr>
              <a:t>SCREEN</a:t>
            </a:r>
            <a:endParaRPr lang="ru-RU" altLang="ko-KR" sz="1100" dirty="0" smtClean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ru-RU" altLang="ko-KR" sz="1100" dirty="0" smtClean="0"/>
              <a:t> Тип тюнера: </a:t>
            </a:r>
            <a:r>
              <a:rPr lang="en-US" altLang="ko-KR" sz="1100" dirty="0" smtClean="0"/>
              <a:t>DVB-T2, DVB-C, DVB-S2</a:t>
            </a:r>
            <a:endParaRPr lang="en-US" altLang="ko-KR" sz="11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uk-UA" altLang="ko-KR" sz="1100" dirty="0" err="1" smtClean="0"/>
              <a:t>Углы</a:t>
            </a:r>
            <a:r>
              <a:rPr lang="uk-UA" altLang="ko-KR" sz="1100" dirty="0" smtClean="0"/>
              <a:t> </a:t>
            </a:r>
            <a:r>
              <a:rPr lang="uk-UA" altLang="ko-KR" sz="1100" dirty="0" err="1" smtClean="0"/>
              <a:t>обзора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</a:rPr>
              <a:t>178/178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</a:rPr>
              <a:t>Время отклика</a:t>
            </a:r>
            <a:r>
              <a:rPr lang="en-US" altLang="ko-KR" sz="1100" dirty="0" smtClean="0">
                <a:solidFill>
                  <a:srgbClr val="000000"/>
                </a:solidFill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  <a:sym typeface="돋움체" pitchFamily="49" charset="-127"/>
              </a:rPr>
              <a:t>GTG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5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 мс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, </a:t>
            </a:r>
            <a:endParaRPr lang="en-US" altLang="ko-KR" sz="11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</a:rPr>
              <a:t>Интерфейс</a:t>
            </a:r>
            <a:r>
              <a:rPr lang="en-US" altLang="ko-KR" sz="1100" dirty="0" smtClean="0">
                <a:solidFill>
                  <a:srgbClr val="000000"/>
                </a:solidFill>
              </a:rPr>
              <a:t>: HDMI</a:t>
            </a:r>
            <a:r>
              <a:rPr lang="ru-RU" altLang="ko-KR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x</a:t>
            </a:r>
            <a:r>
              <a:rPr lang="ru-RU" altLang="ko-KR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2</a:t>
            </a:r>
            <a:r>
              <a:rPr lang="ru-RU" altLang="ko-KR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(MHL</a:t>
            </a:r>
            <a:r>
              <a:rPr lang="en-US" altLang="ko-KR" sz="1100" dirty="0">
                <a:solidFill>
                  <a:srgbClr val="000000"/>
                </a:solidFill>
              </a:rPr>
              <a:t>), </a:t>
            </a:r>
            <a:r>
              <a:rPr lang="en-US" altLang="ko-KR" sz="1100" dirty="0" smtClean="0">
                <a:solidFill>
                  <a:srgbClr val="000000"/>
                </a:solidFill>
              </a:rPr>
              <a:t>USB</a:t>
            </a:r>
            <a:r>
              <a:rPr lang="ru-RU" altLang="ko-KR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x</a:t>
            </a:r>
            <a:r>
              <a:rPr lang="ru-RU" altLang="ko-KR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3,</a:t>
            </a:r>
            <a:r>
              <a:rPr lang="ru-RU" altLang="ko-KR" sz="1100" dirty="0" smtClean="0">
                <a:solidFill>
                  <a:srgbClr val="000000"/>
                </a:solidFill>
              </a:rPr>
              <a:t> С</a:t>
            </a:r>
            <a:r>
              <a:rPr lang="en-US" altLang="ko-KR" sz="1100" dirty="0" err="1" smtClean="0">
                <a:solidFill>
                  <a:srgbClr val="000000"/>
                </a:solidFill>
              </a:rPr>
              <a:t>omponent</a:t>
            </a:r>
            <a:r>
              <a:rPr lang="en-US" altLang="ko-KR" sz="1100" dirty="0" smtClean="0">
                <a:solidFill>
                  <a:srgbClr val="000000"/>
                </a:solidFill>
              </a:rPr>
              <a:t>,</a:t>
            </a:r>
            <a:r>
              <a:rPr lang="ru-RU" altLang="ko-KR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Composite</a:t>
            </a:r>
            <a:endParaRPr lang="en-US" altLang="ko-KR" sz="11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ko-KR" sz="1100" dirty="0">
                <a:solidFill>
                  <a:srgbClr val="000000"/>
                </a:solidFill>
              </a:rPr>
              <a:t>                       LAN Port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</a:rPr>
              <a:t>Динамики</a:t>
            </a:r>
            <a:r>
              <a:rPr lang="en-US" altLang="ko-KR" sz="1100" dirty="0" smtClean="0">
                <a:solidFill>
                  <a:srgbClr val="000000"/>
                </a:solidFill>
              </a:rPr>
              <a:t>: 7</a:t>
            </a:r>
            <a:r>
              <a:rPr lang="ru-RU" altLang="ko-KR" sz="1100" dirty="0" smtClean="0">
                <a:solidFill>
                  <a:srgbClr val="000000"/>
                </a:solidFill>
              </a:rPr>
              <a:t>Вт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x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2</a:t>
            </a:r>
            <a:endParaRPr lang="en-US" altLang="ko-KR" sz="1100" dirty="0">
              <a:solidFill>
                <a:srgbClr val="000000"/>
              </a:solidFill>
            </a:endParaRPr>
          </a:p>
        </p:txBody>
      </p:sp>
      <p:sp>
        <p:nvSpPr>
          <p:cNvPr id="6152" name="Rectangle 31"/>
          <p:cNvSpPr>
            <a:spLocks noChangeArrowheads="1"/>
          </p:cNvSpPr>
          <p:nvPr/>
        </p:nvSpPr>
        <p:spPr bwMode="auto">
          <a:xfrm>
            <a:off x="5024819" y="1747838"/>
            <a:ext cx="154781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en-US" altLang="ko-KR">
                <a:solidFill>
                  <a:srgbClr val="000000"/>
                </a:solidFill>
              </a:rPr>
              <a:t>■ USP</a:t>
            </a:r>
          </a:p>
        </p:txBody>
      </p:sp>
      <p:sp>
        <p:nvSpPr>
          <p:cNvPr id="6153" name="AutoShape 32"/>
          <p:cNvSpPr>
            <a:spLocks noChangeArrowheads="1"/>
          </p:cNvSpPr>
          <p:nvPr/>
        </p:nvSpPr>
        <p:spPr bwMode="auto">
          <a:xfrm>
            <a:off x="5089907" y="2060574"/>
            <a:ext cx="4598987" cy="1944489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ko-KR" altLang="ko-KR" sz="1100">
              <a:solidFill>
                <a:srgbClr val="000000"/>
              </a:solidFill>
            </a:endParaRPr>
          </a:p>
        </p:txBody>
      </p:sp>
      <p:sp>
        <p:nvSpPr>
          <p:cNvPr id="6154" name="Line 21"/>
          <p:cNvSpPr>
            <a:spLocks noChangeShapeType="1"/>
          </p:cNvSpPr>
          <p:nvPr/>
        </p:nvSpPr>
        <p:spPr bwMode="auto">
          <a:xfrm>
            <a:off x="7388607" y="2105025"/>
            <a:ext cx="1587" cy="17653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5" name="Text Box 14"/>
          <p:cNvSpPr txBox="1">
            <a:spLocks noChangeArrowheads="1"/>
          </p:cNvSpPr>
          <p:nvPr/>
        </p:nvSpPr>
        <p:spPr bwMode="auto">
          <a:xfrm>
            <a:off x="200472" y="3137308"/>
            <a:ext cx="4824536" cy="347155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lang="en-US" altLang="ko-KR" b="1" dirty="0">
                <a:solidFill>
                  <a:srgbClr val="000000"/>
                </a:solidFill>
                <a:sym typeface="돋움체" pitchFamily="49" charset="-127"/>
              </a:rPr>
              <a:t>1. </a:t>
            </a:r>
            <a:r>
              <a:rPr lang="ru-RU" altLang="ko-KR" b="1" dirty="0" smtClean="0">
                <a:sym typeface="돋움체" pitchFamily="49" charset="-127"/>
              </a:rPr>
              <a:t>Разнообразие </a:t>
            </a:r>
            <a:r>
              <a:rPr lang="ru-RU" altLang="ko-KR" b="1" dirty="0" err="1" smtClean="0">
                <a:sym typeface="돋움체" pitchFamily="49" charset="-127"/>
              </a:rPr>
              <a:t>Смарт</a:t>
            </a:r>
            <a:r>
              <a:rPr lang="ru-RU" altLang="ko-KR" b="1" dirty="0" smtClean="0">
                <a:sym typeface="돋움체" pitchFamily="49" charset="-127"/>
              </a:rPr>
              <a:t> функций и </a:t>
            </a:r>
            <a:r>
              <a:rPr lang="en-US" altLang="ko-KR" b="1" dirty="0" smtClean="0">
                <a:sym typeface="돋움체" pitchFamily="49" charset="-127"/>
              </a:rPr>
              <a:t>3D </a:t>
            </a:r>
            <a:r>
              <a:rPr lang="ru-RU" altLang="ko-KR" b="1" dirty="0" err="1" smtClean="0">
                <a:sym typeface="돋움체" pitchFamily="49" charset="-127"/>
              </a:rPr>
              <a:t>контента</a:t>
            </a:r>
            <a:endParaRPr lang="en-US" altLang="ko-KR" b="1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Премиальный </a:t>
            </a:r>
            <a:r>
              <a:rPr lang="ru-RU" altLang="ko-KR" sz="1100" b="0" dirty="0" err="1" smtClean="0">
                <a:solidFill>
                  <a:srgbClr val="000000"/>
                </a:solidFill>
                <a:sym typeface="돋움체" pitchFamily="49" charset="-127"/>
              </a:rPr>
              <a:t>контент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: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видео по требованию, телевидение «вслед за эфиром»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Полноценный интернет </a:t>
            </a:r>
            <a:r>
              <a:rPr lang="ru-RU" altLang="ko-KR" sz="1100" b="0" dirty="0" err="1" smtClean="0">
                <a:solidFill>
                  <a:srgbClr val="000000"/>
                </a:solidFill>
                <a:sym typeface="돋움체" pitchFamily="49" charset="-127"/>
              </a:rPr>
              <a:t>браузинг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, соц.сети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Раздел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3D </a:t>
            </a: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world &amp; Game World </a:t>
            </a:r>
          </a:p>
          <a:p>
            <a:pPr marL="176213" indent="-176213" defTabSz="684213">
              <a:lnSpc>
                <a:spcPct val="110000"/>
              </a:lnSpc>
            </a:pPr>
            <a:endParaRPr lang="en-US" altLang="ko-KR" sz="11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b="1" dirty="0">
                <a:solidFill>
                  <a:srgbClr val="000000"/>
                </a:solidFill>
                <a:sym typeface="돋움체" pitchFamily="49" charset="-127"/>
              </a:rPr>
              <a:t>2. </a:t>
            </a:r>
            <a:r>
              <a:rPr lang="ru-RU" altLang="ko-KR" b="1" dirty="0" smtClean="0">
                <a:solidFill>
                  <a:srgbClr val="000000"/>
                </a:solidFill>
                <a:sym typeface="돋움체" pitchFamily="49" charset="-127"/>
              </a:rPr>
              <a:t>Высокотехнологичный дизайн </a:t>
            </a:r>
            <a:r>
              <a:rPr lang="en-US" altLang="ko-KR" b="1" dirty="0" smtClean="0">
                <a:solidFill>
                  <a:srgbClr val="000000"/>
                </a:solidFill>
                <a:sym typeface="돋움체" pitchFamily="49" charset="-127"/>
              </a:rPr>
              <a:t>CINEMA </a:t>
            </a:r>
            <a:r>
              <a:rPr lang="en-US" altLang="ko-KR" b="1" dirty="0">
                <a:solidFill>
                  <a:srgbClr val="000000"/>
                </a:solidFill>
                <a:sym typeface="돋움체" pitchFamily="49" charset="-127"/>
              </a:rPr>
              <a:t>Screen </a:t>
            </a:r>
            <a:endParaRPr lang="ko-KR" altLang="en-US" b="1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ko-KR" altLang="en-US" sz="1100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sz="1100" b="0" dirty="0">
                <a:solidFill>
                  <a:srgbClr val="000000"/>
                </a:solidFill>
              </a:rPr>
              <a:t>- </a:t>
            </a:r>
            <a:r>
              <a:rPr lang="ru-RU" altLang="ko-KR" sz="1100" b="0" dirty="0" smtClean="0">
                <a:solidFill>
                  <a:srgbClr val="000000"/>
                </a:solidFill>
              </a:rPr>
              <a:t>Визуальное впечатление</a:t>
            </a:r>
            <a:endParaRPr lang="en-US" altLang="ko-KR" sz="1100" b="0" dirty="0">
              <a:solidFill>
                <a:srgbClr val="000000"/>
              </a:solidFill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</a:rPr>
              <a:t>      </a:t>
            </a:r>
            <a:r>
              <a:rPr lang="ru-RU" altLang="ko-KR" sz="1100" b="0" dirty="0" smtClean="0">
                <a:solidFill>
                  <a:srgbClr val="000000"/>
                </a:solidFill>
              </a:rPr>
              <a:t>Размер рамки экрана в состоянии </a:t>
            </a:r>
            <a:r>
              <a:rPr lang="ru-RU" altLang="ko-KR" sz="1100" b="0" dirty="0" err="1" smtClean="0">
                <a:solidFill>
                  <a:srgbClr val="000000"/>
                </a:solidFill>
              </a:rPr>
              <a:t>Вкл</a:t>
            </a:r>
            <a:r>
              <a:rPr lang="ru-RU" altLang="ko-KR" sz="1100" b="0" dirty="0" smtClean="0">
                <a:solidFill>
                  <a:srgbClr val="000000"/>
                </a:solidFill>
              </a:rPr>
              <a:t>./</a:t>
            </a:r>
            <a:r>
              <a:rPr lang="ru-RU" altLang="ko-KR" sz="1100" b="0" dirty="0" err="1" smtClean="0">
                <a:solidFill>
                  <a:srgbClr val="000000"/>
                </a:solidFill>
              </a:rPr>
              <a:t>Вкл</a:t>
            </a:r>
            <a:r>
              <a:rPr lang="ru-RU" altLang="ko-KR" sz="1100" b="0" dirty="0" smtClean="0">
                <a:solidFill>
                  <a:srgbClr val="000000"/>
                </a:solidFill>
              </a:rPr>
              <a:t>. (сверху/слева/справа): </a:t>
            </a:r>
            <a:r>
              <a:rPr lang="en-US" altLang="ko-KR" sz="1100" b="0" dirty="0" smtClean="0">
                <a:solidFill>
                  <a:srgbClr val="000000"/>
                </a:solidFill>
              </a:rPr>
              <a:t>  9.9</a:t>
            </a:r>
            <a:r>
              <a:rPr lang="ru-RU" altLang="ko-KR" sz="1100" b="0" dirty="0" smtClean="0">
                <a:solidFill>
                  <a:srgbClr val="000000"/>
                </a:solidFill>
              </a:rPr>
              <a:t> мм</a:t>
            </a:r>
            <a:r>
              <a:rPr lang="en-US" altLang="ko-KR" sz="1100" b="0" dirty="0" smtClean="0">
                <a:solidFill>
                  <a:srgbClr val="000000"/>
                </a:solidFill>
              </a:rPr>
              <a:t>/0.5</a:t>
            </a:r>
            <a:r>
              <a:rPr lang="ru-RU" altLang="ko-KR" sz="1100" b="0" dirty="0" smtClean="0">
                <a:solidFill>
                  <a:srgbClr val="000000"/>
                </a:solidFill>
              </a:rPr>
              <a:t>мм</a:t>
            </a:r>
            <a:endParaRPr lang="en-US" altLang="ko-KR" sz="1100" b="0" dirty="0">
              <a:solidFill>
                <a:srgbClr val="000000"/>
              </a:solidFill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Стенд в форме кольца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endParaRPr lang="en-US" altLang="ko-KR" sz="11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b="1" dirty="0">
                <a:solidFill>
                  <a:srgbClr val="000000"/>
                </a:solidFill>
                <a:sym typeface="돋움체" pitchFamily="49" charset="-127"/>
              </a:rPr>
              <a:t>3. </a:t>
            </a:r>
            <a:r>
              <a:rPr lang="ru-RU" altLang="ko-KR" b="1" dirty="0" smtClean="0">
                <a:solidFill>
                  <a:srgbClr val="000000"/>
                </a:solidFill>
                <a:sym typeface="돋움체" pitchFamily="49" charset="-127"/>
              </a:rPr>
              <a:t>Максимальное удобство для пользователей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Пульт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Magic </a:t>
            </a: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remote :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интуитивный контроль приложений </a:t>
            </a:r>
            <a:r>
              <a:rPr lang="ru-RU" altLang="ko-KR" sz="1100" b="0" dirty="0" err="1" smtClean="0">
                <a:solidFill>
                  <a:srgbClr val="000000"/>
                </a:solidFill>
                <a:sym typeface="돋움체" pitchFamily="49" charset="-127"/>
              </a:rPr>
              <a:t>Смарт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ТВ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 - MHL : </a:t>
            </a:r>
            <a:r>
              <a:rPr lang="ru-RU" altLang="ko-KR" sz="1100" b="0" dirty="0" err="1" smtClean="0">
                <a:solidFill>
                  <a:srgbClr val="000000"/>
                </a:solidFill>
                <a:sym typeface="돋움체" pitchFamily="49" charset="-127"/>
              </a:rPr>
              <a:t>контент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со смартфона на большом экране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 - </a:t>
            </a:r>
            <a:r>
              <a:rPr lang="en-US" altLang="ko-KR" sz="1100" b="0" dirty="0" err="1">
                <a:solidFill>
                  <a:srgbClr val="000000"/>
                </a:solidFill>
                <a:sym typeface="돋움체" pitchFamily="49" charset="-127"/>
              </a:rPr>
              <a:t>Miracast</a:t>
            </a: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: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удобное</a:t>
            </a:r>
            <a:r>
              <a:rPr lang="ru-RU" altLang="ko-KR" sz="1100" dirty="0" smtClean="0">
                <a:sym typeface="돋움체" pitchFamily="49" charset="-127"/>
              </a:rPr>
              <a:t> и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быстрое беспроводное соединение с различными устройствами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 -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удобные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невесомые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3D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очки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</p:txBody>
      </p:sp>
      <p:sp>
        <p:nvSpPr>
          <p:cNvPr id="6156" name="Oval 9"/>
          <p:cNvSpPr>
            <a:spLocks noChangeArrowheads="1"/>
          </p:cNvSpPr>
          <p:nvPr/>
        </p:nvSpPr>
        <p:spPr bwMode="auto">
          <a:xfrm>
            <a:off x="5234369" y="222726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/>
            <a:r>
              <a:rPr lang="en-US" altLang="ko-KR" sz="12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157" name="Oval 11"/>
          <p:cNvSpPr>
            <a:spLocks noChangeArrowheads="1"/>
          </p:cNvSpPr>
          <p:nvPr/>
        </p:nvSpPr>
        <p:spPr bwMode="auto">
          <a:xfrm>
            <a:off x="7434644" y="221138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/>
            <a:r>
              <a:rPr lang="en-US" altLang="ko-KR" sz="1200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6158" name="Picture 3"/>
          <p:cNvPicPr>
            <a:picLocks noChangeAspect="1" noChangeArrowheads="1"/>
          </p:cNvPicPr>
          <p:nvPr/>
        </p:nvPicPr>
        <p:blipFill>
          <a:blip r:embed="rId4" cstate="print"/>
          <a:srcRect t="9978"/>
          <a:stretch>
            <a:fillRect/>
          </a:stretch>
        </p:blipFill>
        <p:spPr bwMode="auto">
          <a:xfrm>
            <a:off x="7474332" y="2536825"/>
            <a:ext cx="1681162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10569" y="2465388"/>
            <a:ext cx="18986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06" descr="키보드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3040"/>
          <a:stretch>
            <a:fillRect/>
          </a:stretch>
        </p:blipFill>
        <p:spPr bwMode="auto">
          <a:xfrm rot="263923">
            <a:off x="6274182" y="3521075"/>
            <a:ext cx="823912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1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9197">
            <a:off x="6013832" y="3600450"/>
            <a:ext cx="1571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10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B2E9FD"/>
              </a:clrFrom>
              <a:clrTo>
                <a:srgbClr val="B2E9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3957" y="2360613"/>
            <a:ext cx="295275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3" name="TextBox 51"/>
          <p:cNvSpPr txBox="1">
            <a:spLocks noChangeArrowheads="1"/>
          </p:cNvSpPr>
          <p:nvPr/>
        </p:nvSpPr>
        <p:spPr bwMode="auto">
          <a:xfrm rot="-887633">
            <a:off x="5553457" y="3594100"/>
            <a:ext cx="4460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cs typeface="Arial" charset="0"/>
              </a:rPr>
              <a:t>HID</a:t>
            </a:r>
            <a:endParaRPr lang="ko-KR" alt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164" name="Text Box 12"/>
          <p:cNvSpPr txBox="1">
            <a:spLocks noChangeArrowheads="1"/>
          </p:cNvSpPr>
          <p:nvPr/>
        </p:nvSpPr>
        <p:spPr bwMode="auto">
          <a:xfrm>
            <a:off x="7758494" y="2490272"/>
            <a:ext cx="1527175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r>
              <a:rPr lang="ru-RU" altLang="ko-KR" sz="1200" b="0" dirty="0" smtClean="0">
                <a:solidFill>
                  <a:srgbClr val="000000"/>
                </a:solidFill>
                <a:sym typeface="돋움체" pitchFamily="49" charset="-127"/>
              </a:rPr>
              <a:t>Режим Выкл.</a:t>
            </a:r>
            <a:r>
              <a:rPr lang="en-US" altLang="ko-KR" sz="1200" b="0" dirty="0" smtClean="0">
                <a:solidFill>
                  <a:srgbClr val="000000"/>
                </a:solidFill>
                <a:sym typeface="돋움체" pitchFamily="49" charset="-127"/>
              </a:rPr>
              <a:t>: 0.5</a:t>
            </a:r>
            <a:r>
              <a:rPr lang="ru-RU" altLang="ko-KR" sz="1200" b="0" dirty="0" smtClean="0">
                <a:solidFill>
                  <a:srgbClr val="000000"/>
                </a:solidFill>
                <a:sym typeface="돋움체" pitchFamily="49" charset="-127"/>
              </a:rPr>
              <a:t> мм</a:t>
            </a:r>
            <a:endParaRPr lang="en-US" altLang="ko-KR" sz="1200" b="0" dirty="0">
              <a:solidFill>
                <a:srgbClr val="000000"/>
              </a:solidFill>
              <a:sym typeface="돋움체" pitchFamily="49" charset="-127"/>
            </a:endParaRPr>
          </a:p>
          <a:p>
            <a:r>
              <a:rPr lang="ru-RU" altLang="ko-KR" sz="1200" b="0" dirty="0" smtClean="0">
                <a:solidFill>
                  <a:srgbClr val="000000"/>
                </a:solidFill>
                <a:sym typeface="돋움체" pitchFamily="49" charset="-127"/>
              </a:rPr>
              <a:t>Режим </a:t>
            </a:r>
            <a:r>
              <a:rPr lang="ru-RU" altLang="ko-KR" sz="1200" b="0" dirty="0" err="1" smtClean="0">
                <a:solidFill>
                  <a:srgbClr val="000000"/>
                </a:solidFill>
                <a:sym typeface="돋움체" pitchFamily="49" charset="-127"/>
              </a:rPr>
              <a:t>Вкл</a:t>
            </a:r>
            <a:r>
              <a:rPr lang="ru-RU" altLang="ko-KR" sz="1200" b="0" dirty="0" smtClean="0">
                <a:solidFill>
                  <a:srgbClr val="000000"/>
                </a:solidFill>
                <a:sym typeface="돋움체" pitchFamily="49" charset="-127"/>
              </a:rPr>
              <a:t>.</a:t>
            </a:r>
            <a:r>
              <a:rPr lang="en-US" altLang="ko-KR" sz="1200" b="0" dirty="0" smtClean="0">
                <a:solidFill>
                  <a:srgbClr val="000000"/>
                </a:solidFill>
                <a:sym typeface="돋움체" pitchFamily="49" charset="-127"/>
              </a:rPr>
              <a:t>: 9.9</a:t>
            </a:r>
            <a:r>
              <a:rPr lang="ru-RU" altLang="ko-KR" sz="1200" b="0" dirty="0" smtClean="0">
                <a:solidFill>
                  <a:srgbClr val="000000"/>
                </a:solidFill>
                <a:sym typeface="돋움체" pitchFamily="49" charset="-127"/>
              </a:rPr>
              <a:t> мм</a:t>
            </a:r>
            <a:endParaRPr lang="ko-KR" altLang="en-US" sz="1200" b="0" dirty="0">
              <a:solidFill>
                <a:srgbClr val="000000"/>
              </a:solidFill>
            </a:endParaRPr>
          </a:p>
        </p:txBody>
      </p:sp>
      <p:sp>
        <p:nvSpPr>
          <p:cNvPr id="6165" name="Text Box 10"/>
          <p:cNvSpPr txBox="1">
            <a:spLocks noChangeArrowheads="1"/>
          </p:cNvSpPr>
          <p:nvPr/>
        </p:nvSpPr>
        <p:spPr bwMode="auto">
          <a:xfrm>
            <a:off x="5439157" y="2048024"/>
            <a:ext cx="17724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ko-KR" sz="1200" dirty="0" smtClean="0">
                <a:solidFill>
                  <a:srgbClr val="000000"/>
                </a:solidFill>
                <a:sym typeface="돋움체" pitchFamily="49" charset="-127"/>
              </a:rPr>
              <a:t>Разнообразие </a:t>
            </a:r>
            <a:r>
              <a:rPr lang="ru-RU" altLang="ko-KR" sz="1200" dirty="0" err="1" smtClean="0">
                <a:solidFill>
                  <a:srgbClr val="000000"/>
                </a:solidFill>
                <a:sym typeface="돋움체" pitchFamily="49" charset="-127"/>
              </a:rPr>
              <a:t>Смарт</a:t>
            </a:r>
            <a:r>
              <a:rPr lang="ru-RU" altLang="ko-KR" sz="120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ru-RU" altLang="ko-KR" dirty="0" smtClean="0">
                <a:sym typeface="돋움체" pitchFamily="49" charset="-127"/>
              </a:rPr>
              <a:t> </a:t>
            </a:r>
          </a:p>
          <a:p>
            <a:r>
              <a:rPr lang="ru-RU" altLang="ko-KR" dirty="0" smtClean="0">
                <a:sym typeface="돋움체" pitchFamily="49" charset="-127"/>
              </a:rPr>
              <a:t>приложений</a:t>
            </a:r>
            <a:endParaRPr lang="ru-RU" altLang="ko-KR" sz="1200" dirty="0" smtClean="0">
              <a:solidFill>
                <a:srgbClr val="000000"/>
              </a:solidFill>
              <a:sym typeface="돋움체" pitchFamily="49" charset="-127"/>
            </a:endParaRPr>
          </a:p>
        </p:txBody>
      </p:sp>
      <p:sp>
        <p:nvSpPr>
          <p:cNvPr id="6166" name="Text Box 12"/>
          <p:cNvSpPr txBox="1">
            <a:spLocks noChangeArrowheads="1"/>
          </p:cNvSpPr>
          <p:nvPr/>
        </p:nvSpPr>
        <p:spPr bwMode="auto">
          <a:xfrm>
            <a:off x="7644194" y="2095778"/>
            <a:ext cx="20613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sz="1200" dirty="0" smtClean="0">
                <a:solidFill>
                  <a:srgbClr val="000000"/>
                </a:solidFill>
                <a:sym typeface="돋움체" pitchFamily="49" charset="-127"/>
              </a:rPr>
              <a:t>Дизайн </a:t>
            </a:r>
            <a:r>
              <a:rPr lang="en-US" altLang="ko-KR" sz="1200" dirty="0" smtClean="0">
                <a:solidFill>
                  <a:srgbClr val="000000"/>
                </a:solidFill>
                <a:sym typeface="돋움체" pitchFamily="49" charset="-127"/>
              </a:rPr>
              <a:t>CINEMA </a:t>
            </a:r>
            <a:r>
              <a:rPr lang="en-US" altLang="ko-KR" sz="1200" dirty="0">
                <a:solidFill>
                  <a:srgbClr val="000000"/>
                </a:solidFill>
                <a:sym typeface="돋움체" pitchFamily="49" charset="-127"/>
              </a:rPr>
              <a:t>SCREEN </a:t>
            </a:r>
            <a:endParaRPr lang="ko-KR" altLang="en-US" sz="1200" dirty="0">
              <a:solidFill>
                <a:srgbClr val="000000"/>
              </a:solidFill>
            </a:endParaRPr>
          </a:p>
        </p:txBody>
      </p:sp>
      <p:pic>
        <p:nvPicPr>
          <p:cNvPr id="6168" name="Picture 2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38" y="1125538"/>
            <a:ext cx="2517775" cy="213360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  <p:sp>
        <p:nvSpPr>
          <p:cNvPr id="6169" name="Text Box 28"/>
          <p:cNvSpPr txBox="1">
            <a:spLocks noChangeArrowheads="1"/>
          </p:cNvSpPr>
          <p:nvPr/>
        </p:nvSpPr>
        <p:spPr bwMode="auto">
          <a:xfrm>
            <a:off x="7404482" y="3717667"/>
            <a:ext cx="1000476" cy="215389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lIns="91381" tIns="45693" rIns="91381" bIns="45693">
            <a:spAutoFit/>
          </a:bodyPr>
          <a:lstStyle/>
          <a:p>
            <a:pPr marL="176213" indent="-176213"/>
            <a:r>
              <a:rPr lang="ko-KR" altLang="en-US" sz="800" b="0" dirty="0"/>
              <a:t>* </a:t>
            </a:r>
            <a:r>
              <a:rPr lang="ru-RU" altLang="ko-KR" sz="800" b="0" dirty="0" smtClean="0"/>
              <a:t>Слева / Справа</a:t>
            </a:r>
            <a:endParaRPr lang="en-US" altLang="ko-KR" sz="800" b="0" dirty="0"/>
          </a:p>
        </p:txBody>
      </p:sp>
      <p:pic>
        <p:nvPicPr>
          <p:cNvPr id="25" name="Picture 2" descr="C:\Users\이태영\Desktop\smart tv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296816" y="1412776"/>
            <a:ext cx="10842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 descr="C:\Users\이태영\Desktop\Untitled-6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296816" y="2637234"/>
            <a:ext cx="144145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C:\Users\이태영\Desktop\IPS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3305696" y="2204864"/>
            <a:ext cx="7112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96816" y="1815656"/>
            <a:ext cx="1080120" cy="31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C:\Users\XNOTE\Desktop\5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21" y="-2438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이태영\Desktop\이미지\모니터\MT93-1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18920" y="2088334"/>
            <a:ext cx="7000202" cy="4725137"/>
          </a:xfrm>
          <a:prstGeom prst="rect">
            <a:avLst/>
          </a:prstGeom>
          <a:noFill/>
        </p:spPr>
      </p:pic>
      <p:graphicFrame>
        <p:nvGraphicFramePr>
          <p:cNvPr id="4" name="개체 3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35618555"/>
              </p:ext>
            </p:extLst>
          </p:nvPr>
        </p:nvGraphicFramePr>
        <p:xfrm>
          <a:off x="1721" y="1589"/>
          <a:ext cx="1719" cy="1587"/>
        </p:xfrm>
        <a:graphic>
          <a:graphicData uri="http://schemas.openxmlformats.org/presentationml/2006/ole">
            <p:oleObj spid="_x0000_s46082" name="think-cell Slide" r:id="rId18" imgW="360" imgH="360" progId="">
              <p:embed/>
            </p:oleObj>
          </a:graphicData>
        </a:graphic>
      </p:graphicFrame>
      <p:sp>
        <p:nvSpPr>
          <p:cNvPr id="21510" name="Rectangle 5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41375" y="2276872"/>
            <a:ext cx="1422184" cy="40011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6213" indent="-176213" algn="r"/>
            <a:r>
              <a:rPr lang="ru-RU" altLang="ko-KR" sz="1500" baseline="-25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가는각진제목체"/>
              </a:rPr>
              <a:t>Режим Выкл.</a:t>
            </a:r>
            <a:r>
              <a:rPr lang="en-US" altLang="ko-KR" sz="1500" baseline="-25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가는각진제목체"/>
              </a:rPr>
              <a:t>: 0.5</a:t>
            </a:r>
            <a:r>
              <a:rPr lang="ru-RU" altLang="ko-KR" sz="1500" baseline="-25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가는각진제목체"/>
              </a:rPr>
              <a:t> мм</a:t>
            </a:r>
            <a:endParaRPr lang="en-US" altLang="ko-KR" sz="1500" baseline="-250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  <a:sym typeface="가는각진제목체"/>
            </a:endParaRPr>
          </a:p>
          <a:p>
            <a:pPr marL="176213" indent="-176213" algn="r"/>
            <a:r>
              <a:rPr lang="ru-RU" altLang="ko-KR" sz="1500" baseline="-25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가는각진제목체"/>
              </a:rPr>
              <a:t>Режим </a:t>
            </a:r>
            <a:r>
              <a:rPr lang="ru-RU" altLang="ko-KR" sz="1500" baseline="-250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가는각진제목체"/>
              </a:rPr>
              <a:t>Вкл</a:t>
            </a:r>
            <a:r>
              <a:rPr lang="ru-RU" altLang="ko-KR" sz="1500" baseline="-25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가는각진제목체"/>
              </a:rPr>
              <a:t>.</a:t>
            </a:r>
            <a:r>
              <a:rPr lang="en-US" altLang="ko-KR" sz="1500" baseline="-25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가는각진제목체"/>
              </a:rPr>
              <a:t>: 9.9</a:t>
            </a:r>
            <a:r>
              <a:rPr lang="ru-RU" altLang="ko-KR" sz="1500" baseline="-25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가는각진제목체"/>
              </a:rPr>
              <a:t> мм</a:t>
            </a:r>
            <a:endParaRPr lang="en-US" altLang="ko-KR" sz="1500" baseline="-250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  <a:sym typeface="가는각진제목체"/>
            </a:endParaRPr>
          </a:p>
        </p:txBody>
      </p:sp>
      <p:pic>
        <p:nvPicPr>
          <p:cNvPr id="21513" name="그림 22" descr="MT93-10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6524890" y="2996600"/>
            <a:ext cx="256249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직사각형 30"/>
          <p:cNvSpPr/>
          <p:nvPr/>
        </p:nvSpPr>
        <p:spPr bwMode="auto">
          <a:xfrm>
            <a:off x="267221" y="219998"/>
            <a:ext cx="8358187" cy="184666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defRPr/>
            </a:pP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3D </a:t>
            </a:r>
            <a:r>
              <a:rPr lang="sv-SE" altLang="ko-KR" dirty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&amp; Smart </a:t>
            </a:r>
            <a:r>
              <a:rPr lang="ru-RU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Персональный ТВ</a:t>
            </a:r>
            <a:r>
              <a:rPr lang="sv-SE" altLang="ko-KR" dirty="0" smtClean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(MT93)</a:t>
            </a:r>
            <a:endParaRPr lang="sv-SE" altLang="ko-KR" dirty="0">
              <a:solidFill>
                <a:prstClr val="white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48" name="타원 47"/>
          <p:cNvSpPr/>
          <p:nvPr>
            <p:custDataLst>
              <p:tags r:id="rId6"/>
            </p:custDataLst>
          </p:nvPr>
        </p:nvSpPr>
        <p:spPr>
          <a:xfrm>
            <a:off x="937292" y="2684074"/>
            <a:ext cx="106627" cy="9683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solidFill>
                <a:prstClr val="white"/>
              </a:solidFill>
              <a:latin typeface="Arial Unicode MS" pitchFamily="50" charset="-127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22" name="Rectangle 5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5819" y="5517290"/>
            <a:ext cx="1422184" cy="40011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6213" indent="-176213"/>
            <a:r>
              <a:rPr lang="ru-RU" altLang="ko-KR" sz="1500" baseline="-25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가는각진제목체"/>
              </a:rPr>
              <a:t>Режим Выкл.</a:t>
            </a:r>
            <a:r>
              <a:rPr lang="en-US" altLang="ko-KR" sz="1500" baseline="-25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가는각진제목체"/>
              </a:rPr>
              <a:t>: 0.5</a:t>
            </a:r>
            <a:r>
              <a:rPr lang="ru-RU" altLang="ko-KR" sz="1500" baseline="-25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가는각진제목체"/>
              </a:rPr>
              <a:t> мм</a:t>
            </a:r>
            <a:endParaRPr lang="en-US" altLang="ko-KR" sz="1500" baseline="-250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  <a:sym typeface="가는각진제목체"/>
            </a:endParaRPr>
          </a:p>
          <a:p>
            <a:pPr marL="176213" indent="-176213"/>
            <a:r>
              <a:rPr lang="ru-RU" altLang="ko-KR" sz="1500" baseline="-25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가는각진제목체"/>
              </a:rPr>
              <a:t>Режим </a:t>
            </a:r>
            <a:r>
              <a:rPr lang="ru-RU" altLang="ko-KR" sz="1500" baseline="-250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가는각진제목체"/>
              </a:rPr>
              <a:t>Вкл</a:t>
            </a:r>
            <a:r>
              <a:rPr lang="ru-RU" altLang="ko-KR" sz="1500" baseline="-25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가는각진제목체"/>
              </a:rPr>
              <a:t>.</a:t>
            </a:r>
            <a:r>
              <a:rPr lang="en-US" altLang="ko-KR" sz="1500" baseline="-25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가는각진제목체"/>
              </a:rPr>
              <a:t>: 10.1</a:t>
            </a:r>
            <a:r>
              <a:rPr lang="ru-RU" altLang="ko-KR" sz="1500" baseline="-25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가는각진제목체"/>
              </a:rPr>
              <a:t> мм</a:t>
            </a:r>
            <a:endParaRPr lang="en-US" altLang="ko-KR" sz="1500" baseline="-250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  <a:sym typeface="가는각진제목체"/>
            </a:endParaRPr>
          </a:p>
        </p:txBody>
      </p:sp>
      <p:grpSp>
        <p:nvGrpSpPr>
          <p:cNvPr id="3" name="그룹 58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 rot="-5400000">
            <a:off x="814814" y="2646504"/>
            <a:ext cx="331787" cy="168540"/>
            <a:chOff x="1111250" y="2136775"/>
            <a:chExt cx="460375" cy="215900"/>
          </a:xfrm>
          <a:effectLst/>
        </p:grpSpPr>
        <p:sp>
          <p:nvSpPr>
            <p:cNvPr id="21520" name="Line 53"/>
            <p:cNvSpPr>
              <a:spLocks noChangeShapeType="1"/>
            </p:cNvSpPr>
            <p:nvPr/>
          </p:nvSpPr>
          <p:spPr bwMode="auto">
            <a:xfrm>
              <a:off x="1327150" y="2136775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ko-KR" altLang="en-US" smtClean="0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521" name="Line 54"/>
            <p:cNvSpPr>
              <a:spLocks noChangeShapeType="1"/>
            </p:cNvSpPr>
            <p:nvPr/>
          </p:nvSpPr>
          <p:spPr bwMode="auto">
            <a:xfrm>
              <a:off x="1355725" y="2136775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ko-KR" altLang="en-US" smtClean="0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522" name="Line 55"/>
            <p:cNvSpPr>
              <a:spLocks noChangeShapeType="1"/>
            </p:cNvSpPr>
            <p:nvPr/>
          </p:nvSpPr>
          <p:spPr bwMode="auto">
            <a:xfrm>
              <a:off x="1111250" y="2244725"/>
              <a:ext cx="215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ko-KR" altLang="en-US" smtClean="0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523" name="Line 56"/>
            <p:cNvSpPr>
              <a:spLocks noChangeShapeType="1"/>
            </p:cNvSpPr>
            <p:nvPr/>
          </p:nvSpPr>
          <p:spPr bwMode="auto">
            <a:xfrm flipH="1">
              <a:off x="1355725" y="2244725"/>
              <a:ext cx="215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ko-KR" altLang="en-US" smtClean="0">
                <a:latin typeface="굴림" pitchFamily="50" charset="-127"/>
                <a:ea typeface="굴림" pitchFamily="50" charset="-127"/>
              </a:endParaRPr>
            </a:p>
          </p:txBody>
        </p:sp>
      </p:grpSp>
      <p:grpSp>
        <p:nvGrpSpPr>
          <p:cNvPr id="5" name="그룹 4"/>
          <p:cNvGrpSpPr/>
          <p:nvPr>
            <p:custDataLst>
              <p:tags r:id="rId9"/>
            </p:custDataLst>
          </p:nvPr>
        </p:nvGrpSpPr>
        <p:grpSpPr>
          <a:xfrm rot="16200000">
            <a:off x="776722" y="5187775"/>
            <a:ext cx="155575" cy="359436"/>
            <a:chOff x="-612720" y="2285220"/>
            <a:chExt cx="155575" cy="331787"/>
          </a:xfrm>
        </p:grpSpPr>
        <p:sp>
          <p:nvSpPr>
            <p:cNvPr id="23" name="타원 22"/>
            <p:cNvSpPr/>
            <p:nvPr>
              <p:custDataLst>
                <p:tags r:id="rId12"/>
              </p:custDataLst>
            </p:nvPr>
          </p:nvSpPr>
          <p:spPr>
            <a:xfrm>
              <a:off x="-575008" y="2404413"/>
              <a:ext cx="98425" cy="96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b="1" dirty="0">
                <a:solidFill>
                  <a:prstClr val="white"/>
                </a:solidFill>
                <a:latin typeface="Arial Unicode MS" pitchFamily="50" charset="-127"/>
                <a:ea typeface="Arial Unicode MS" pitchFamily="50" charset="-127"/>
                <a:cs typeface="Arial" pitchFamily="34" charset="0"/>
              </a:endParaRPr>
            </a:p>
          </p:txBody>
        </p:sp>
        <p:grpSp>
          <p:nvGrpSpPr>
            <p:cNvPr id="7" name="그룹 58"/>
            <p:cNvGrpSpPr>
              <a:grpSpLocks/>
            </p:cNvGrpSpPr>
            <p:nvPr>
              <p:custDataLst>
                <p:tags r:id="rId13"/>
              </p:custDataLst>
            </p:nvPr>
          </p:nvGrpSpPr>
          <p:grpSpPr bwMode="auto">
            <a:xfrm rot="-5400000">
              <a:off x="-700826" y="2373326"/>
              <a:ext cx="331787" cy="155575"/>
              <a:chOff x="1111250" y="2136775"/>
              <a:chExt cx="460375" cy="215900"/>
            </a:xfrm>
            <a:effectLst/>
          </p:grpSpPr>
          <p:sp>
            <p:nvSpPr>
              <p:cNvPr id="25" name="Line 53"/>
              <p:cNvSpPr>
                <a:spLocks noChangeShapeType="1"/>
              </p:cNvSpPr>
              <p:nvPr/>
            </p:nvSpPr>
            <p:spPr bwMode="auto">
              <a:xfrm>
                <a:off x="1327150" y="2136775"/>
                <a:ext cx="0" cy="2159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ko-KR" altLang="en-US" smtClean="0"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7" name="Line 54"/>
              <p:cNvSpPr>
                <a:spLocks noChangeShapeType="1"/>
              </p:cNvSpPr>
              <p:nvPr/>
            </p:nvSpPr>
            <p:spPr bwMode="auto">
              <a:xfrm>
                <a:off x="1355725" y="2136775"/>
                <a:ext cx="0" cy="2159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ko-KR" altLang="en-US" smtClean="0"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8" name="Line 55"/>
              <p:cNvSpPr>
                <a:spLocks noChangeShapeType="1"/>
              </p:cNvSpPr>
              <p:nvPr/>
            </p:nvSpPr>
            <p:spPr bwMode="auto">
              <a:xfrm>
                <a:off x="1111250" y="2244725"/>
                <a:ext cx="2159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ko-KR" altLang="en-US" smtClean="0"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9" name="Line 56"/>
              <p:cNvSpPr>
                <a:spLocks noChangeShapeType="1"/>
              </p:cNvSpPr>
              <p:nvPr/>
            </p:nvSpPr>
            <p:spPr bwMode="auto">
              <a:xfrm flipH="1">
                <a:off x="1355725" y="2244725"/>
                <a:ext cx="2159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ko-KR" altLang="en-US" smtClean="0">
                  <a:latin typeface="굴림" pitchFamily="50" charset="-127"/>
                  <a:ea typeface="굴림" pitchFamily="50" charset="-127"/>
                </a:endParaRPr>
              </a:p>
            </p:txBody>
          </p:sp>
        </p:grpSp>
      </p:grpSp>
      <p:pic>
        <p:nvPicPr>
          <p:cNvPr id="32" name="Picture 2" descr="C:\Users\이태영\Desktop\Untitled-8.pn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6067425" y="1268205"/>
            <a:ext cx="2368154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 descr="D:\KREMA\2. Work\1) LG\LG PC&amp;Monitor\모니터 세일즈 킷\2. Data\2013iF_Logo\iF product design award_logo\6194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8229204" y="1412668"/>
            <a:ext cx="14050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직사각형 22"/>
          <p:cNvSpPr/>
          <p:nvPr/>
        </p:nvSpPr>
        <p:spPr>
          <a:xfrm>
            <a:off x="236022" y="340539"/>
            <a:ext cx="4953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ko-KR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Дизайн</a:t>
            </a:r>
            <a:endParaRPr lang="en-US" altLang="ko-KR" sz="2000" dirty="0" smtClean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8Ge0QYLN0iyLPzZfzSnS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lDDu5kM0.fAbRhR9emo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4MacVe60uv8C_egjpzt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FeyO7Ec.EyH9rGz1bzaR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Bms1N7oHUaQmAbVvymkB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s1xR6kV0Wef0w_o0r.J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_ebJFzd2UyOiM5QGc_4F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VcciSHbjkeXpfoZIK9mo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j5KakE0FEGAQTil2SYz.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WbpPdC.0mySscDuS2sI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a.IG8KYA0e02kAhohsqn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qjUgoEPEkG8g.OKpgFJe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a.IG8KYA0e02kAhohsqn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_ebJFzd2UyOiM5QGc_4F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a.IG8KYA0e02kAhohsqn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a.IG8KYA0e02kAhohsqn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a.IG8KYA0e02kAhohsqn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a.IG8KYA0e02kAhohsqn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a.IG8KYA0e02kAhohsqn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a.IG8KYA0e02kAhohsqn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a.IG8KYA0e02kAhohsqn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a.IG8KYA0e02kAhohsqn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8Ge0QYLN0iyLPzZfzSnS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BmYK3gUUq1VxV8TtFFQ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a.IG8KYA0e02kAhohsqn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a.IG8KYA0e02kAhohsqn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qUOUh3_m0qU0rxsvoQhE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2g4fFTyEkmBkV8bf.j9E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S3cW4kLXkK7.D2rAVsLRQ"/>
</p:tagLst>
</file>

<file path=ppt/theme/theme1.xml><?xml version="1.0" encoding="utf-8"?>
<a:theme xmlns:a="http://schemas.openxmlformats.org/drawingml/2006/main" name="1_기본 디자인">
  <a:themeElements>
    <a:clrScheme name="1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000" dirty="0" smtClean="0">
            <a:latin typeface="Arial" pitchFamily="34" charset="0"/>
            <a:ea typeface="돋움" pitchFamily="50" charset="-127"/>
            <a:cs typeface="Arial" pitchFamily="34" charset="0"/>
          </a:defRPr>
        </a:defPPr>
      </a:lstStyle>
    </a:txDef>
  </a:objectDefaults>
  <a:extraClrSchemeLst>
    <a:extraClrScheme>
      <a:clrScheme name="1_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40924</TotalTime>
  <Words>3456</Words>
  <Application>Microsoft Office PowerPoint</Application>
  <PresentationFormat>A4 Paper (210x297 mm)</PresentationFormat>
  <Paragraphs>1220</Paragraphs>
  <Slides>39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1_기본 디자인</vt:lpstr>
      <vt:lpstr>think-cell Slide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Company>LG전자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이동진</dc:creator>
  <cp:lastModifiedBy>natalya.kheroim</cp:lastModifiedBy>
  <cp:revision>2358</cp:revision>
  <dcterms:created xsi:type="dcterms:W3CDTF">2005-07-14T05:45:10Z</dcterms:created>
  <dcterms:modified xsi:type="dcterms:W3CDTF">2014-05-29T14:35:28Z</dcterms:modified>
</cp:coreProperties>
</file>